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7" r:id="rId2"/>
    <p:sldId id="555" r:id="rId3"/>
    <p:sldId id="582" r:id="rId4"/>
    <p:sldId id="583" r:id="rId5"/>
    <p:sldId id="581" r:id="rId6"/>
    <p:sldId id="584" r:id="rId7"/>
    <p:sldId id="585" r:id="rId8"/>
    <p:sldId id="4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7C90BC-8872-4AF0-939E-F8F852685D16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B7E23A-3611-4EA8-8913-55717E63E0CA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25B31A-CC8D-4706-937A-2599BB70CAF1}" emma:medium="tactile" emma:mode="ink">
          <msink:context xmlns:msink="http://schemas.microsoft.com/ink/2010/main" type="writingRegion" rotatedBoundingBox="12423,924 12438,924 12438,939 12423,939"/>
        </emma:interpretation>
      </emma:emma>
    </inkml:annotationXML>
    <inkml:traceGroup>
      <inkml:annotationXML>
        <emma:emma xmlns:emma="http://www.w3.org/2003/04/emma" version="1.0">
          <emma:interpretation id="{0F70A583-1C6F-4768-BD95-1660486EA0B3}" emma:medium="tactile" emma:mode="ink">
            <msink:context xmlns:msink="http://schemas.microsoft.com/ink/2010/main" type="paragraph" rotatedBoundingBox="12423,924 12438,924 12438,939 12423,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E26BF3-A512-481D-B88D-90D8AE17C690}" emma:medium="tactile" emma:mode="ink">
              <msink:context xmlns:msink="http://schemas.microsoft.com/ink/2010/main" type="inkBullet" rotatedBoundingBox="12423,924 12438,924 12438,939 12423,939"/>
            </emma:interpretation>
            <emma:one-of disjunction-type="recognition" id="oneOf0">
              <emma:interpretation id="interp0" emma:lang="en-AU" emma:confidence="0">
                <emma:literal>.</emma:literal>
              </emma:interpretation>
              <emma:interpretation id="interp1" emma:lang="en-AU" emma:confidence="0">
                <emma:literal>`</emma:literal>
              </emma:interpretation>
              <emma:interpretation id="interp2" emma:lang="en-AU" emma:confidence="0">
                <emma:literal>'</emma:literal>
              </emma:interpretation>
              <emma:interpretation id="interp3" emma:lang="en-AU" emma:confidence="0">
                <emma:literal>l</emma:literal>
              </emma:interpretation>
              <emma:interpretation id="interp4" emma:lang="en-AU" emma:confidence="0">
                <emma:literal>,</emma:literal>
              </emma:interpretation>
            </emma:one-of>
          </emma:emma>
        </inkml:annotationXML>
        <inkml:trace contextRef="#ctx0" brushRef="#br0">10132-3643</inkml:trace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2F9970-396F-48D1-9F1A-3155C22B43F9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26B969-041C-42DF-93C2-D72F671042C0}" emma:medium="tactile" emma:mode="ink">
          <msink:context xmlns:msink="http://schemas.microsoft.com/ink/2010/main" type="writingRegion" rotatedBoundingBox="12423,924 12438,924 12438,939 12423,939"/>
        </emma:interpretation>
      </emma:emma>
    </inkml:annotationXML>
    <inkml:traceGroup>
      <inkml:annotationXML>
        <emma:emma xmlns:emma="http://www.w3.org/2003/04/emma" version="1.0">
          <emma:interpretation id="{8835F852-0898-4884-BBEB-D75983A652D6}" emma:medium="tactile" emma:mode="ink">
            <msink:context xmlns:msink="http://schemas.microsoft.com/ink/2010/main" type="paragraph" rotatedBoundingBox="12423,924 12438,924 12438,939 12423,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2F8D7B-A493-461C-A6CA-6AF3EC418DE7}" emma:medium="tactile" emma:mode="ink">
              <msink:context xmlns:msink="http://schemas.microsoft.com/ink/2010/main" type="line" rotatedBoundingBox="12423,924 12438,924 12438,939 12423,939"/>
            </emma:interpretation>
          </emma:emma>
        </inkml:annotationXML>
        <inkml:traceGroup>
          <inkml:annotationXML>
            <emma:emma xmlns:emma="http://www.w3.org/2003/04/emma" version="1.0">
              <emma:interpretation id="{5A4BF2FC-825B-42B0-9E9B-7E514ED86A41}" emma:medium="tactile" emma:mode="ink">
                <msink:context xmlns:msink="http://schemas.microsoft.com/ink/2010/main" type="inkWord" rotatedBoundingBox="12423,924 12438,924 12438,939 12423,939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E2E8276-47F9-4612-A8F7-D43CD7B16334}" emma:medium="tactile" emma:mode="ink">
          <msink:context xmlns:msink="http://schemas.microsoft.com/ink/2010/main" type="writingRegion" rotatedBoundingBox="12423,924 12438,924 12438,939 12423,939"/>
        </emma:interpretation>
      </emma:emma>
    </inkml:annotationXML>
    <inkml:traceGroup>
      <inkml:annotationXML>
        <emma:emma xmlns:emma="http://www.w3.org/2003/04/emma" version="1.0">
          <emma:interpretation id="{A10C1A99-96F8-4D33-B6E6-CF9E679654CF}" emma:medium="tactile" emma:mode="ink">
            <msink:context xmlns:msink="http://schemas.microsoft.com/ink/2010/main" type="paragraph" rotatedBoundingBox="12423,924 12438,924 12438,939 12423,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119DAD-0D43-47AE-8334-0DE051D84774}" emma:medium="tactile" emma:mode="ink">
              <msink:context xmlns:msink="http://schemas.microsoft.com/ink/2010/main" type="line" rotatedBoundingBox="12423,924 12438,924 12438,939 12423,939"/>
            </emma:interpretation>
          </emma:emma>
        </inkml:annotationXML>
        <inkml:traceGroup>
          <inkml:annotationXML>
            <emma:emma xmlns:emma="http://www.w3.org/2003/04/emma" version="1.0">
              <emma:interpretation id="{E721F317-1960-4921-805E-0B2FE9B16528}" emma:medium="tactile" emma:mode="ink">
                <msink:context xmlns:msink="http://schemas.microsoft.com/ink/2010/main" type="inkWord" rotatedBoundingBox="12423,924 12438,924 12438,939 12423,939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23/05/2022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3" Type="http://schemas.openxmlformats.org/officeDocument/2006/relationships/customXml" Target="../ink/ink2.xml"/><Relationship Id="rId25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4" Type="http://schemas.openxmlformats.org/officeDocument/2006/relationships/image" Target="../media/image9.png"/><Relationship Id="rId23" Type="http://schemas.openxmlformats.org/officeDocument/2006/relationships/image" Target="../media/image8.png"/><Relationship Id="rId22" Type="http://schemas.openxmlformats.org/officeDocument/2006/relationships/image" Target="../media/image25.emf"/><Relationship Id="rId27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emf"/><Relationship Id="rId7" Type="http://schemas.openxmlformats.org/officeDocument/2006/relationships/image" Target="../media/image2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28.png"/><Relationship Id="rId3" Type="http://schemas.openxmlformats.org/officeDocument/2006/relationships/customXml" Target="../ink/ink5.xml"/><Relationship Id="rId12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customXml" Target="../ink/ink6.xml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25.emf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problems involving probability and counting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Solve problems involving probability and counting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C3EDFFC-E457-456D-9C1F-B14F233A4199}"/>
              </a:ext>
            </a:extLst>
          </p:cNvPr>
          <p:cNvSpPr txBox="1"/>
          <p:nvPr/>
        </p:nvSpPr>
        <p:spPr>
          <a:xfrm>
            <a:off x="225407" y="668134"/>
            <a:ext cx="11368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Four letter ‘words’ are to be made by arranging letters of the word SPECIAL. </a:t>
            </a:r>
          </a:p>
          <a:p>
            <a:r>
              <a:rPr lang="en-US" sz="2400" dirty="0"/>
              <a:t>What is the probability that the ‘word’ will start with a vowel?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214C1-2FBC-399C-9807-F358D051A403}"/>
                  </a:ext>
                </a:extLst>
              </p:cNvPr>
              <p:cNvSpPr txBox="1"/>
              <p:nvPr/>
            </p:nvSpPr>
            <p:spPr>
              <a:xfrm>
                <a:off x="784960" y="1668912"/>
                <a:ext cx="5639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Total Number of possible outcomes: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=840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214C1-2FBC-399C-9807-F358D051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0" y="1668912"/>
                <a:ext cx="5639499" cy="400110"/>
              </a:xfrm>
              <a:prstGeom prst="rect">
                <a:avLst/>
              </a:prstGeom>
              <a:blipFill>
                <a:blip r:embed="rId5"/>
                <a:stretch>
                  <a:fillRect l="-1189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A1B65E-2723-4474-0DE3-3BE20A49D73D}"/>
                  </a:ext>
                </a:extLst>
              </p:cNvPr>
              <p:cNvSpPr txBox="1"/>
              <p:nvPr/>
            </p:nvSpPr>
            <p:spPr>
              <a:xfrm>
                <a:off x="784960" y="2083993"/>
                <a:ext cx="5639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Number of vowels: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A1B65E-2723-4474-0DE3-3BE20A49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0" y="2083993"/>
                <a:ext cx="5639499" cy="400110"/>
              </a:xfrm>
              <a:prstGeom prst="rect">
                <a:avLst/>
              </a:prstGeom>
              <a:blipFill>
                <a:blip r:embed="rId6"/>
                <a:stretch>
                  <a:fillRect l="-1189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952405-FC48-5C4D-5549-ACC9D729F7BA}"/>
                  </a:ext>
                </a:extLst>
              </p:cNvPr>
              <p:cNvSpPr txBox="1"/>
              <p:nvPr/>
            </p:nvSpPr>
            <p:spPr>
              <a:xfrm>
                <a:off x="784960" y="2565851"/>
                <a:ext cx="77371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Number of arrangement with word starting with vowel: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3×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=360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952405-FC48-5C4D-5549-ACC9D729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0" y="2565851"/>
                <a:ext cx="7737185" cy="400110"/>
              </a:xfrm>
              <a:prstGeom prst="rect">
                <a:avLst/>
              </a:prstGeom>
              <a:blipFill>
                <a:blip r:embed="rId7"/>
                <a:stretch>
                  <a:fillRect l="-867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EDC9E6-A483-E825-9AFB-16B144F35EB2}"/>
                  </a:ext>
                </a:extLst>
              </p:cNvPr>
              <p:cNvSpPr txBox="1"/>
              <p:nvPr/>
            </p:nvSpPr>
            <p:spPr>
              <a:xfrm>
                <a:off x="784959" y="3143198"/>
                <a:ext cx="7737185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Probability of word starting with vowel: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840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EDC9E6-A483-E825-9AFB-16B144F3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59" y="3143198"/>
                <a:ext cx="7737185" cy="529697"/>
              </a:xfrm>
              <a:prstGeom prst="rect">
                <a:avLst/>
              </a:prstGeom>
              <a:blipFill>
                <a:blip r:embed="rId8"/>
                <a:stretch>
                  <a:fillRect l="-867" b="-80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73" y="162555"/>
            <a:ext cx="9059539" cy="12765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9" name="Ink 158"/>
              <p14:cNvContentPartPr/>
              <p14:nvPr/>
            </p14:nvContentPartPr>
            <p14:xfrm>
              <a:off x="4472400" y="332673"/>
              <a:ext cx="421" cy="18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2613" y="324213"/>
                <a:ext cx="39995" cy="1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16C72E-6667-6770-1297-DC9F1A4F05CD}"/>
                  </a:ext>
                </a:extLst>
              </p:cNvPr>
              <p:cNvSpPr txBox="1"/>
              <p:nvPr/>
            </p:nvSpPr>
            <p:spPr>
              <a:xfrm>
                <a:off x="153901" y="2402038"/>
                <a:ext cx="53248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R"/>
                </a:pPr>
                <a:r>
                  <a:rPr lang="en-US" sz="2000" dirty="0"/>
                  <a:t>Total Number of possible outcomes: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6×5×4×3=360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16C72E-6667-6770-1297-DC9F1A4F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1" y="2402038"/>
                <a:ext cx="5324894" cy="707886"/>
              </a:xfrm>
              <a:prstGeom prst="rect">
                <a:avLst/>
              </a:prstGeom>
              <a:blipFill>
                <a:blip r:embed="rId23"/>
                <a:stretch>
                  <a:fillRect l="-1259" t="-60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E11AF07-60C4-047D-E77F-CEA0E7E39B8E}"/>
              </a:ext>
            </a:extLst>
          </p:cNvPr>
          <p:cNvGrpSpPr/>
          <p:nvPr/>
        </p:nvGrpSpPr>
        <p:grpSpPr>
          <a:xfrm>
            <a:off x="3602516" y="1580624"/>
            <a:ext cx="3676148" cy="684784"/>
            <a:chOff x="7890164" y="5854561"/>
            <a:chExt cx="3676148" cy="6847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F99B2D-BADA-C464-FCFF-439CEBF79343}"/>
                </a:ext>
              </a:extLst>
            </p:cNvPr>
            <p:cNvSpPr/>
            <p:nvPr/>
          </p:nvSpPr>
          <p:spPr>
            <a:xfrm>
              <a:off x="7890164" y="5854561"/>
              <a:ext cx="804737" cy="68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8F4F27-9B4F-2F48-2F98-BDB449369B9C}"/>
                </a:ext>
              </a:extLst>
            </p:cNvPr>
            <p:cNvSpPr/>
            <p:nvPr/>
          </p:nvSpPr>
          <p:spPr>
            <a:xfrm>
              <a:off x="8847301" y="5854561"/>
              <a:ext cx="804737" cy="68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89B850-051C-4892-BEF5-E11A353FD035}"/>
                </a:ext>
              </a:extLst>
            </p:cNvPr>
            <p:cNvSpPr/>
            <p:nvPr/>
          </p:nvSpPr>
          <p:spPr>
            <a:xfrm>
              <a:off x="9804438" y="5854561"/>
              <a:ext cx="804737" cy="68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92A4BC-0D9E-A0AB-9D93-9483F7D09177}"/>
                </a:ext>
              </a:extLst>
            </p:cNvPr>
            <p:cNvSpPr/>
            <p:nvPr/>
          </p:nvSpPr>
          <p:spPr>
            <a:xfrm>
              <a:off x="10761575" y="5854561"/>
              <a:ext cx="804737" cy="68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AA1D0C3-0D28-34E4-4646-AF0DE93BEF90}"/>
              </a:ext>
            </a:extLst>
          </p:cNvPr>
          <p:cNvSpPr/>
          <p:nvPr/>
        </p:nvSpPr>
        <p:spPr>
          <a:xfrm>
            <a:off x="6480706" y="1575713"/>
            <a:ext cx="804737" cy="684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2, 4, 6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DAC829-4E31-D3DF-27A4-541402D7F6CC}"/>
                  </a:ext>
                </a:extLst>
              </p:cNvPr>
              <p:cNvSpPr txBox="1"/>
              <p:nvPr/>
            </p:nvSpPr>
            <p:spPr>
              <a:xfrm>
                <a:off x="498763" y="3138269"/>
                <a:ext cx="3089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5×4×3×3=180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DAC829-4E31-D3DF-27A4-541402D7F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" y="3138269"/>
                <a:ext cx="3089563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290B54-8B11-EA8B-D374-451999DA8E71}"/>
                  </a:ext>
                </a:extLst>
              </p:cNvPr>
              <p:cNvSpPr txBox="1"/>
              <p:nvPr/>
            </p:nvSpPr>
            <p:spPr>
              <a:xfrm>
                <a:off x="919477" y="3656193"/>
                <a:ext cx="3089563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290B54-8B11-EA8B-D374-451999DA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77" y="3656193"/>
                <a:ext cx="3089563" cy="6169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93D7CAB-8151-79C0-6420-B7F054C20DE9}"/>
              </a:ext>
            </a:extLst>
          </p:cNvPr>
          <p:cNvSpPr/>
          <p:nvPr/>
        </p:nvSpPr>
        <p:spPr>
          <a:xfrm>
            <a:off x="6504904" y="1585535"/>
            <a:ext cx="804737" cy="684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1, 3, 5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EF781C-4920-AF16-433E-D5E87BC2AE5B}"/>
                  </a:ext>
                </a:extLst>
              </p:cNvPr>
              <p:cNvSpPr txBox="1"/>
              <p:nvPr/>
            </p:nvSpPr>
            <p:spPr>
              <a:xfrm>
                <a:off x="6827934" y="2459932"/>
                <a:ext cx="3089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5×4×3×3=180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EF781C-4920-AF16-433E-D5E87BC2A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934" y="2459932"/>
                <a:ext cx="3089563" cy="400110"/>
              </a:xfrm>
              <a:prstGeom prst="rect">
                <a:avLst/>
              </a:prstGeom>
              <a:blipFill>
                <a:blip r:embed="rId2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EC34CA-A454-3D93-8D22-6B90B4B15CC1}"/>
                  </a:ext>
                </a:extLst>
              </p:cNvPr>
              <p:cNvSpPr txBox="1"/>
              <p:nvPr/>
            </p:nvSpPr>
            <p:spPr>
              <a:xfrm>
                <a:off x="7248648" y="2977856"/>
                <a:ext cx="3089563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EC34CA-A454-3D93-8D22-6B90B4B15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48" y="2977856"/>
                <a:ext cx="3089563" cy="6169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 animBg="1"/>
      <p:bldP spid="31" grpId="0"/>
      <p:bldP spid="32" grpId="0"/>
      <p:bldP spid="39" grpId="0" animBg="1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4" y="663539"/>
            <a:ext cx="9840698" cy="847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72461" y="332673"/>
              <a:ext cx="360" cy="1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5541" y="324213"/>
                <a:ext cx="34200" cy="1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82914D-EFA3-D0F6-63FD-012AC5028940}"/>
                  </a:ext>
                </a:extLst>
              </p:cNvPr>
              <p:cNvSpPr txBox="1"/>
              <p:nvPr/>
            </p:nvSpPr>
            <p:spPr>
              <a:xfrm>
                <a:off x="1942513" y="1733561"/>
                <a:ext cx="53248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Total Number of possible outcomes: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6!=720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82914D-EFA3-D0F6-63FD-012AC5028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513" y="1733561"/>
                <a:ext cx="5324894" cy="707886"/>
              </a:xfrm>
              <a:prstGeom prst="rect">
                <a:avLst/>
              </a:prstGeom>
              <a:blipFill>
                <a:blip r:embed="rId5"/>
                <a:stretch>
                  <a:fillRect l="-1260" t="-4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2CB72BA-E524-2698-4C73-F7E28203B9F8}"/>
              </a:ext>
            </a:extLst>
          </p:cNvPr>
          <p:cNvGrpSpPr/>
          <p:nvPr/>
        </p:nvGrpSpPr>
        <p:grpSpPr>
          <a:xfrm>
            <a:off x="1051380" y="2744216"/>
            <a:ext cx="5565403" cy="684784"/>
            <a:chOff x="5069198" y="5383697"/>
            <a:chExt cx="5565403" cy="6847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934236-2051-F4B8-F599-A2A0FB1B5316}"/>
                </a:ext>
              </a:extLst>
            </p:cNvPr>
            <p:cNvGrpSpPr/>
            <p:nvPr/>
          </p:nvGrpSpPr>
          <p:grpSpPr>
            <a:xfrm>
              <a:off x="5069198" y="5383697"/>
              <a:ext cx="3676148" cy="684784"/>
              <a:chOff x="7890164" y="5854561"/>
              <a:chExt cx="3676148" cy="6847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83A239-9C55-C680-5314-635AD52FC9CB}"/>
                  </a:ext>
                </a:extLst>
              </p:cNvPr>
              <p:cNvSpPr/>
              <p:nvPr/>
            </p:nvSpPr>
            <p:spPr>
              <a:xfrm>
                <a:off x="7890164" y="5854561"/>
                <a:ext cx="804737" cy="6847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2B974D-76FB-DFE1-88A5-CF5245650B31}"/>
                  </a:ext>
                </a:extLst>
              </p:cNvPr>
              <p:cNvSpPr/>
              <p:nvPr/>
            </p:nvSpPr>
            <p:spPr>
              <a:xfrm>
                <a:off x="8847301" y="5854561"/>
                <a:ext cx="804737" cy="6847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C6C97A-215C-B0AF-4B4E-A3AD21DEE3CB}"/>
                  </a:ext>
                </a:extLst>
              </p:cNvPr>
              <p:cNvSpPr/>
              <p:nvPr/>
            </p:nvSpPr>
            <p:spPr>
              <a:xfrm>
                <a:off x="9804438" y="5854561"/>
                <a:ext cx="804737" cy="6847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5B435F-E17A-53B7-2F14-85BC3E84FB3E}"/>
                  </a:ext>
                </a:extLst>
              </p:cNvPr>
              <p:cNvSpPr/>
              <p:nvPr/>
            </p:nvSpPr>
            <p:spPr>
              <a:xfrm>
                <a:off x="10761575" y="5854561"/>
                <a:ext cx="804737" cy="6847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F6EAE3-C6CD-E289-1EAB-BCBD887805EF}"/>
                </a:ext>
              </a:extLst>
            </p:cNvPr>
            <p:cNvSpPr/>
            <p:nvPr/>
          </p:nvSpPr>
          <p:spPr>
            <a:xfrm>
              <a:off x="8872727" y="5383697"/>
              <a:ext cx="804737" cy="68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CC33C6-6C2F-D3F7-9E70-38EE269C85D9}"/>
                </a:ext>
              </a:extLst>
            </p:cNvPr>
            <p:cNvSpPr/>
            <p:nvPr/>
          </p:nvSpPr>
          <p:spPr>
            <a:xfrm>
              <a:off x="9829864" y="5383697"/>
              <a:ext cx="804737" cy="68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E317CA1-B67F-40E8-FF92-B8C860F467F6}"/>
              </a:ext>
            </a:extLst>
          </p:cNvPr>
          <p:cNvSpPr/>
          <p:nvPr/>
        </p:nvSpPr>
        <p:spPr>
          <a:xfrm>
            <a:off x="1048895" y="2744216"/>
            <a:ext cx="804737" cy="684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3D4C93-6D95-7224-2177-6B5EB5AB2EC7}"/>
              </a:ext>
            </a:extLst>
          </p:cNvPr>
          <p:cNvSpPr/>
          <p:nvPr/>
        </p:nvSpPr>
        <p:spPr>
          <a:xfrm>
            <a:off x="5812046" y="2744216"/>
            <a:ext cx="804737" cy="684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9FA920-81A7-BD44-2594-939FEE1D306E}"/>
                  </a:ext>
                </a:extLst>
              </p:cNvPr>
              <p:cNvSpPr txBox="1"/>
              <p:nvPr/>
            </p:nvSpPr>
            <p:spPr>
              <a:xfrm>
                <a:off x="1637965" y="3497855"/>
                <a:ext cx="4978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3×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4×3×2×1×2=144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9FA920-81A7-BD44-2594-939FEE1D3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65" y="3497855"/>
                <a:ext cx="497881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A35F17-8B04-8F65-FCB0-5CC3FB5518E0}"/>
                  </a:ext>
                </a:extLst>
              </p:cNvPr>
              <p:cNvSpPr txBox="1"/>
              <p:nvPr/>
            </p:nvSpPr>
            <p:spPr>
              <a:xfrm>
                <a:off x="491777" y="4108072"/>
                <a:ext cx="6961968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𝑏𝑜𝑡h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𝑒𝑛𝑑𝑠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𝑤𝑜𝑚𝑒𝑛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720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A35F17-8B04-8F65-FCB0-5CC3FB551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7" y="4108072"/>
                <a:ext cx="6961968" cy="616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1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A07AF8-937A-6B81-EF51-40C95D45F7B0}"/>
              </a:ext>
            </a:extLst>
          </p:cNvPr>
          <p:cNvSpPr txBox="1"/>
          <p:nvPr/>
        </p:nvSpPr>
        <p:spPr>
          <a:xfrm>
            <a:off x="96454" y="593027"/>
            <a:ext cx="11368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students are to be chosen to represent the class in a debate. If the class consist of six boys and four girls, what is the probability that the team will contain:</a:t>
            </a:r>
          </a:p>
          <a:p>
            <a:pPr marL="457200" indent="-457200">
              <a:buAutoNum type="alphaLcParenR"/>
            </a:pPr>
            <a:r>
              <a:rPr lang="en-US" sz="2400" dirty="0"/>
              <a:t>Exactly one girl</a:t>
            </a:r>
          </a:p>
          <a:p>
            <a:pPr marL="457200" indent="-457200">
              <a:buAutoNum type="alphaLcParenR"/>
            </a:pPr>
            <a:r>
              <a:rPr lang="en-US" sz="2400" dirty="0"/>
              <a:t>At least two girls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F7760-CD8A-BC2D-D7D3-B1DE1788BBC5}"/>
                  </a:ext>
                </a:extLst>
              </p:cNvPr>
              <p:cNvSpPr txBox="1"/>
              <p:nvPr/>
            </p:nvSpPr>
            <p:spPr>
              <a:xfrm>
                <a:off x="230793" y="2272049"/>
                <a:ext cx="53248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R"/>
                </a:pPr>
                <a:r>
                  <a:rPr lang="en-US" sz="2000" dirty="0"/>
                  <a:t>Total Number of possible outcomes: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F7760-CD8A-BC2D-D7D3-B1DE1788B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3" y="2272049"/>
                <a:ext cx="5324894" cy="769441"/>
              </a:xfrm>
              <a:prstGeom prst="rect">
                <a:avLst/>
              </a:prstGeom>
              <a:blipFill>
                <a:blip r:embed="rId4"/>
                <a:stretch>
                  <a:fillRect l="-1260" t="-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E3C6C8-6716-5756-B8DF-4FD956F14B12}"/>
                  </a:ext>
                </a:extLst>
              </p:cNvPr>
              <p:cNvSpPr txBox="1"/>
              <p:nvPr/>
            </p:nvSpPr>
            <p:spPr>
              <a:xfrm>
                <a:off x="774146" y="3041490"/>
                <a:ext cx="5324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1 girl and 2 boys: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E3C6C8-6716-5756-B8DF-4FD956F14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6" y="3041490"/>
                <a:ext cx="5324894" cy="461665"/>
              </a:xfrm>
              <a:prstGeom prst="rect">
                <a:avLst/>
              </a:prstGeom>
              <a:blipFill>
                <a:blip r:embed="rId5"/>
                <a:stretch>
                  <a:fillRect l="-183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782BFC-5570-7724-BCA8-28E6D1717536}"/>
                  </a:ext>
                </a:extLst>
              </p:cNvPr>
              <p:cNvSpPr txBox="1"/>
              <p:nvPr/>
            </p:nvSpPr>
            <p:spPr>
              <a:xfrm>
                <a:off x="864200" y="3477426"/>
                <a:ext cx="5324894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P(exactly 1 girl)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782BFC-5570-7724-BCA8-28E6D1717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0" y="3477426"/>
                <a:ext cx="5324894" cy="616964"/>
              </a:xfrm>
              <a:prstGeom prst="rect">
                <a:avLst/>
              </a:prstGeom>
              <a:blipFill>
                <a:blip r:embed="rId6"/>
                <a:stretch>
                  <a:fillRect l="-1833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B6F790-692E-F1D5-E822-DA3833A2E0F5}"/>
                  </a:ext>
                </a:extLst>
              </p:cNvPr>
              <p:cNvSpPr txBox="1"/>
              <p:nvPr/>
            </p:nvSpPr>
            <p:spPr>
              <a:xfrm>
                <a:off x="140739" y="4503332"/>
                <a:ext cx="5324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b) </a:t>
                </a:r>
                <a:r>
                  <a:rPr lang="en-AU" sz="2400" dirty="0"/>
                  <a:t>2 girls and 1 boys: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B6F790-692E-F1D5-E822-DA3833A2E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9" y="4503332"/>
                <a:ext cx="5324894" cy="461665"/>
              </a:xfrm>
              <a:prstGeom prst="rect">
                <a:avLst/>
              </a:prstGeom>
              <a:blipFill>
                <a:blip r:embed="rId7"/>
                <a:stretch>
                  <a:fillRect l="-171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23DB2D-06DB-19F8-93A9-C19E0BD905F6}"/>
                  </a:ext>
                </a:extLst>
              </p:cNvPr>
              <p:cNvSpPr txBox="1"/>
              <p:nvPr/>
            </p:nvSpPr>
            <p:spPr>
              <a:xfrm>
                <a:off x="545547" y="5030318"/>
                <a:ext cx="5324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3 girls and 0 boys: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23DB2D-06DB-19F8-93A9-C19E0BD9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7" y="5030318"/>
                <a:ext cx="5324894" cy="461665"/>
              </a:xfrm>
              <a:prstGeom prst="rect">
                <a:avLst/>
              </a:prstGeom>
              <a:blipFill>
                <a:blip r:embed="rId8"/>
                <a:stretch>
                  <a:fillRect l="-171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9718BF-8A0C-E7E0-8C8F-D8E5A18FFBA3}"/>
                  </a:ext>
                </a:extLst>
              </p:cNvPr>
              <p:cNvSpPr txBox="1"/>
              <p:nvPr/>
            </p:nvSpPr>
            <p:spPr>
              <a:xfrm>
                <a:off x="774146" y="5708709"/>
                <a:ext cx="5324894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P(at least </a:t>
                </a:r>
                <a:r>
                  <a:rPr lang="en-AU" sz="2400" dirty="0"/>
                  <a:t>2</a:t>
                </a:r>
                <a:r>
                  <a:rPr lang="en-AU" sz="2400" b="0" dirty="0"/>
                  <a:t> girls)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36+4</m:t>
                        </m:r>
                      </m:num>
                      <m:den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9718BF-8A0C-E7E0-8C8F-D8E5A18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6" y="5708709"/>
                <a:ext cx="5324894" cy="616964"/>
              </a:xfrm>
              <a:prstGeom prst="rect">
                <a:avLst/>
              </a:prstGeom>
              <a:blipFill>
                <a:blip r:embed="rId9"/>
                <a:stretch>
                  <a:fillRect l="-1833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2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0" y="623798"/>
            <a:ext cx="9554908" cy="1333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3" name="Ink 192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D8EF1-2EC9-313F-B870-CFF526E9A1B9}"/>
                  </a:ext>
                </a:extLst>
              </p:cNvPr>
              <p:cNvSpPr txBox="1"/>
              <p:nvPr/>
            </p:nvSpPr>
            <p:spPr>
              <a:xfrm>
                <a:off x="77015" y="2037994"/>
                <a:ext cx="53248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R"/>
                </a:pPr>
                <a:r>
                  <a:rPr lang="en-US" sz="2000" dirty="0"/>
                  <a:t>Total Number of possible outcomes: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=816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D8EF1-2EC9-313F-B870-CFF526E9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5" y="2037994"/>
                <a:ext cx="5324894" cy="769441"/>
              </a:xfrm>
              <a:prstGeom prst="rect">
                <a:avLst/>
              </a:prstGeom>
              <a:blipFill>
                <a:blip r:embed="rId9"/>
                <a:stretch>
                  <a:fillRect l="-1260" t="-4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A48227-48F9-6881-6DCA-3BD07AA8BF43}"/>
                  </a:ext>
                </a:extLst>
              </p:cNvPr>
              <p:cNvSpPr txBox="1"/>
              <p:nvPr/>
            </p:nvSpPr>
            <p:spPr>
              <a:xfrm>
                <a:off x="489366" y="2892757"/>
                <a:ext cx="3133455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All red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A48227-48F9-6881-6DCA-3BD07AA8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6" y="2892757"/>
                <a:ext cx="3133455" cy="464101"/>
              </a:xfrm>
              <a:prstGeom prst="rect">
                <a:avLst/>
              </a:prstGeom>
              <a:blipFill>
                <a:blip r:embed="rId10"/>
                <a:stretch>
                  <a:fillRect l="-1946" b="-210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7BE48F-BDFB-3160-3B3B-521E2039C8B7}"/>
                  </a:ext>
                </a:extLst>
              </p:cNvPr>
              <p:cNvSpPr txBox="1"/>
              <p:nvPr/>
            </p:nvSpPr>
            <p:spPr>
              <a:xfrm>
                <a:off x="225645" y="3356858"/>
                <a:ext cx="3406870" cy="61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P(All red)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816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204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7BE48F-BDFB-3160-3B3B-521E2039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45" y="3356858"/>
                <a:ext cx="3406870" cy="617157"/>
              </a:xfrm>
              <a:prstGeom prst="rect">
                <a:avLst/>
              </a:prstGeom>
              <a:blipFill>
                <a:blip r:embed="rId11"/>
                <a:stretch>
                  <a:fillRect l="-1789" b="-29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111BE4-366C-DA36-2AE4-05BEC75D91FC}"/>
                  </a:ext>
                </a:extLst>
              </p:cNvPr>
              <p:cNvSpPr txBox="1"/>
              <p:nvPr/>
            </p:nvSpPr>
            <p:spPr>
              <a:xfrm>
                <a:off x="5412310" y="1982420"/>
                <a:ext cx="4633530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b) 1 Red: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AU" sz="2400" b="0" dirty="0"/>
              </a:p>
              <a:p>
                <a:r>
                  <a:rPr lang="en-AU" sz="2400" dirty="0"/>
                  <a:t>1 white: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AU" sz="2400" b="0" dirty="0"/>
              </a:p>
              <a:p>
                <a:r>
                  <a:rPr lang="en-US" sz="2400" dirty="0"/>
                  <a:t>1 Blue: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111BE4-366C-DA36-2AE4-05BEC75D9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10" y="1982420"/>
                <a:ext cx="4633530" cy="1204497"/>
              </a:xfrm>
              <a:prstGeom prst="rect">
                <a:avLst/>
              </a:prstGeom>
              <a:blipFill>
                <a:blip r:embed="rId12"/>
                <a:stretch>
                  <a:fillRect l="-2105" t="-4040" b="-106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355F61-0931-1FEB-89BA-5AD72FF70557}"/>
                  </a:ext>
                </a:extLst>
              </p:cNvPr>
              <p:cNvSpPr txBox="1"/>
              <p:nvPr/>
            </p:nvSpPr>
            <p:spPr>
              <a:xfrm>
                <a:off x="5629390" y="3179928"/>
                <a:ext cx="4633530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355F61-0931-1FEB-89BA-5AD72FF70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90" y="3179928"/>
                <a:ext cx="4633530" cy="465833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020637-8CC3-2823-0CF3-2F39B225AF8C}"/>
                  </a:ext>
                </a:extLst>
              </p:cNvPr>
              <p:cNvSpPr txBox="1"/>
              <p:nvPr/>
            </p:nvSpPr>
            <p:spPr>
              <a:xfrm>
                <a:off x="5532408" y="3894597"/>
                <a:ext cx="463353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𝐷𝑖𝑓𝑓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816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136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020637-8CC3-2823-0CF3-2F39B225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408" y="3894597"/>
                <a:ext cx="4633530" cy="7861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2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17" y="27132"/>
            <a:ext cx="9888330" cy="24292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4" name="Ink 183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25CD38-78B9-6942-F484-C09E6DE9B503}"/>
                  </a:ext>
                </a:extLst>
              </p:cNvPr>
              <p:cNvSpPr txBox="1"/>
              <p:nvPr/>
            </p:nvSpPr>
            <p:spPr>
              <a:xfrm>
                <a:off x="8083" y="2456346"/>
                <a:ext cx="42904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Total Number of possible outcomes: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25CD38-78B9-6942-F484-C09E6DE9B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" y="2456346"/>
                <a:ext cx="4290480" cy="769441"/>
              </a:xfrm>
              <a:prstGeom prst="rect">
                <a:avLst/>
              </a:prstGeom>
              <a:blipFill>
                <a:blip r:embed="rId5"/>
                <a:stretch>
                  <a:fillRect l="-1420" t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763995-D974-9923-4F8D-06F487CCEBCD}"/>
                  </a:ext>
                </a:extLst>
              </p:cNvPr>
              <p:cNvSpPr txBox="1"/>
              <p:nvPr/>
            </p:nvSpPr>
            <p:spPr>
              <a:xfrm>
                <a:off x="64412" y="3085406"/>
                <a:ext cx="3644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a) No green: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763995-D974-9923-4F8D-06F487CCE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" y="3085406"/>
                <a:ext cx="3644498" cy="461665"/>
              </a:xfrm>
              <a:prstGeom prst="rect">
                <a:avLst/>
              </a:prstGeom>
              <a:blipFill>
                <a:blip r:embed="rId6"/>
                <a:stretch>
                  <a:fillRect l="-268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191E0D-E6C1-5123-13F4-A85A6DEADBA7}"/>
                  </a:ext>
                </a:extLst>
              </p:cNvPr>
              <p:cNvSpPr txBox="1"/>
              <p:nvPr/>
            </p:nvSpPr>
            <p:spPr>
              <a:xfrm>
                <a:off x="465555" y="3526818"/>
                <a:ext cx="3921955" cy="597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P(</a:t>
                </a:r>
                <a:r>
                  <a:rPr lang="en-AU" sz="2400" b="0" dirty="0"/>
                  <a:t>No green)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210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191E0D-E6C1-5123-13F4-A85A6DEAD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5" y="3526818"/>
                <a:ext cx="3921955" cy="597279"/>
              </a:xfrm>
              <a:prstGeom prst="rect">
                <a:avLst/>
              </a:prstGeom>
              <a:blipFill>
                <a:blip r:embed="rId7"/>
                <a:stretch>
                  <a:fillRect l="-2329" b="-102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71F83-B5B3-2800-25AD-7A4AFFB077F1}"/>
                  </a:ext>
                </a:extLst>
              </p:cNvPr>
              <p:cNvSpPr txBox="1"/>
              <p:nvPr/>
            </p:nvSpPr>
            <p:spPr>
              <a:xfrm>
                <a:off x="98295" y="4152202"/>
                <a:ext cx="4549561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b</a:t>
                </a:r>
                <a:r>
                  <a:rPr lang="en-AU" sz="2400" b="0" dirty="0"/>
                  <a:t>) P(At least 1 green)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71F83-B5B3-2800-25AD-7A4AFFB0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5" y="4152202"/>
                <a:ext cx="4549561" cy="622222"/>
              </a:xfrm>
              <a:prstGeom prst="rect">
                <a:avLst/>
              </a:prstGeom>
              <a:blipFill>
                <a:blip r:embed="rId8"/>
                <a:stretch>
                  <a:fillRect l="-2011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E7AEBDA-DBF3-7B5E-3FFA-A0816261993E}"/>
              </a:ext>
            </a:extLst>
          </p:cNvPr>
          <p:cNvSpPr txBox="1"/>
          <p:nvPr/>
        </p:nvSpPr>
        <p:spPr>
          <a:xfrm>
            <a:off x="98295" y="4846048"/>
            <a:ext cx="4549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</a:t>
            </a:r>
            <a:r>
              <a:rPr lang="en-AU" sz="2400" b="0" dirty="0"/>
              <a:t>) A= at least 1 green</a:t>
            </a:r>
            <a:br>
              <a:rPr lang="en-AU" sz="2400" b="0" dirty="0"/>
            </a:br>
            <a:r>
              <a:rPr lang="en-AU" sz="2400" b="0" dirty="0"/>
              <a:t>B = at least 1 red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CF252-E74B-D0C2-EE5A-A57AA7FB2CA5}"/>
              </a:ext>
            </a:extLst>
          </p:cNvPr>
          <p:cNvSpPr txBox="1"/>
          <p:nvPr/>
        </p:nvSpPr>
        <p:spPr>
          <a:xfrm>
            <a:off x="4484201" y="2434931"/>
            <a:ext cx="454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List the different combinations: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49960-37D7-EDA1-BB7B-6685D80D948A}"/>
              </a:ext>
            </a:extLst>
          </p:cNvPr>
          <p:cNvSpPr txBox="1"/>
          <p:nvPr/>
        </p:nvSpPr>
        <p:spPr>
          <a:xfrm>
            <a:off x="4568307" y="2917855"/>
            <a:ext cx="2576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3G 1R </a:t>
            </a:r>
          </a:p>
          <a:p>
            <a:r>
              <a:rPr lang="en-AU" sz="2400" dirty="0"/>
              <a:t>2G 2R </a:t>
            </a:r>
          </a:p>
          <a:p>
            <a:r>
              <a:rPr lang="en-AU" sz="2400" dirty="0"/>
              <a:t>2G 1R 1B</a:t>
            </a:r>
          </a:p>
          <a:p>
            <a:r>
              <a:rPr lang="en-AU" sz="2400" dirty="0"/>
              <a:t>1G 2R 1B</a:t>
            </a:r>
          </a:p>
          <a:p>
            <a:r>
              <a:rPr lang="en-AU" sz="2400" dirty="0"/>
              <a:t>1G 1R 2B</a:t>
            </a:r>
          </a:p>
          <a:p>
            <a:r>
              <a:rPr lang="en-US" sz="2400" dirty="0"/>
              <a:t>1G 3R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6F1DE6-C0E2-8DFA-0C72-44F73A91122E}"/>
                  </a:ext>
                </a:extLst>
              </p:cNvPr>
              <p:cNvSpPr txBox="1"/>
              <p:nvPr/>
            </p:nvSpPr>
            <p:spPr>
              <a:xfrm>
                <a:off x="4673872" y="2848583"/>
                <a:ext cx="3644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6F1DE6-C0E2-8DFA-0C72-44F73A911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72" y="2848583"/>
                <a:ext cx="3644498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1B6F7-49FA-FF57-ABB9-BAD64D1FD9D0}"/>
                  </a:ext>
                </a:extLst>
              </p:cNvPr>
              <p:cNvSpPr txBox="1"/>
              <p:nvPr/>
            </p:nvSpPr>
            <p:spPr>
              <a:xfrm>
                <a:off x="4761658" y="3215981"/>
                <a:ext cx="3644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71B6F7-49FA-FF57-ABB9-BAD64D1FD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58" y="3215981"/>
                <a:ext cx="3644498" cy="461665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F1B46C-BE8A-5C08-127F-85CCE9CF54AD}"/>
                  </a:ext>
                </a:extLst>
              </p:cNvPr>
              <p:cNvSpPr txBox="1"/>
              <p:nvPr/>
            </p:nvSpPr>
            <p:spPr>
              <a:xfrm>
                <a:off x="5457494" y="3586809"/>
                <a:ext cx="3644498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F1B46C-BE8A-5C08-127F-85CCE9CF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494" y="3586809"/>
                <a:ext cx="3644498" cy="465833"/>
              </a:xfrm>
              <a:prstGeom prst="rect">
                <a:avLst/>
              </a:prstGeom>
              <a:blipFill>
                <a:blip r:embed="rId11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23E578-00B3-5506-4F65-0EC04683626A}"/>
                  </a:ext>
                </a:extLst>
              </p:cNvPr>
              <p:cNvSpPr txBox="1"/>
              <p:nvPr/>
            </p:nvSpPr>
            <p:spPr>
              <a:xfrm>
                <a:off x="5457494" y="3949327"/>
                <a:ext cx="3644498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23E578-00B3-5506-4F65-0EC046836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494" y="3949327"/>
                <a:ext cx="3644498" cy="465833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39B43F-AC36-65C5-0224-346EFA2F46AB}"/>
                  </a:ext>
                </a:extLst>
              </p:cNvPr>
              <p:cNvSpPr txBox="1"/>
              <p:nvPr/>
            </p:nvSpPr>
            <p:spPr>
              <a:xfrm>
                <a:off x="5436368" y="4337321"/>
                <a:ext cx="3644498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39B43F-AC36-65C5-0224-346EFA2F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368" y="4337321"/>
                <a:ext cx="3644498" cy="465833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D45384-B465-F0DD-35A2-9C4F7D09FA14}"/>
                  </a:ext>
                </a:extLst>
              </p:cNvPr>
              <p:cNvSpPr txBox="1"/>
              <p:nvPr/>
            </p:nvSpPr>
            <p:spPr>
              <a:xfrm>
                <a:off x="4753814" y="4738942"/>
                <a:ext cx="3644498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D45384-B465-F0DD-35A2-9C4F7D09F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14" y="4738942"/>
                <a:ext cx="3644498" cy="465833"/>
              </a:xfrm>
              <a:prstGeom prst="rect">
                <a:avLst/>
              </a:prstGeom>
              <a:blipFill>
                <a:blip r:embed="rId1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94E322-4A37-2FF0-397E-D92246B3247D}"/>
                  </a:ext>
                </a:extLst>
              </p:cNvPr>
              <p:cNvSpPr txBox="1"/>
              <p:nvPr/>
            </p:nvSpPr>
            <p:spPr>
              <a:xfrm>
                <a:off x="4301282" y="5214188"/>
                <a:ext cx="4549561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P(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400" b="0" dirty="0"/>
                  <a:t>)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210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94E322-4A37-2FF0-397E-D92246B3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282" y="5214188"/>
                <a:ext cx="4549561" cy="616964"/>
              </a:xfrm>
              <a:prstGeom prst="rect">
                <a:avLst/>
              </a:prstGeom>
              <a:blipFill>
                <a:blip r:embed="rId15"/>
                <a:stretch>
                  <a:fillRect l="-2145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721DAF0E-8EB8-9FD4-6B65-39B55CAA09E3}"/>
              </a:ext>
            </a:extLst>
          </p:cNvPr>
          <p:cNvSpPr/>
          <p:nvPr/>
        </p:nvSpPr>
        <p:spPr>
          <a:xfrm>
            <a:off x="8603673" y="2975762"/>
            <a:ext cx="430089" cy="2229013"/>
          </a:xfrm>
          <a:prstGeom prst="rightBrace">
            <a:avLst>
              <a:gd name="adj1" fmla="val 6631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0CF97A-A8B6-5684-4E26-8C2AA042C1B7}"/>
                  </a:ext>
                </a:extLst>
              </p:cNvPr>
              <p:cNvSpPr txBox="1"/>
              <p:nvPr/>
            </p:nvSpPr>
            <p:spPr>
              <a:xfrm>
                <a:off x="8766937" y="3836073"/>
                <a:ext cx="1708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0CF97A-A8B6-5684-4E26-8C2AA042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937" y="3836073"/>
                <a:ext cx="170870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5878B2-64D7-8584-F9DC-B283A0023EEE}"/>
                  </a:ext>
                </a:extLst>
              </p:cNvPr>
              <p:cNvSpPr txBox="1"/>
              <p:nvPr/>
            </p:nvSpPr>
            <p:spPr>
              <a:xfrm>
                <a:off x="9033762" y="4397518"/>
                <a:ext cx="3084776" cy="890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d)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A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5878B2-64D7-8584-F9DC-B283A00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762" y="4397518"/>
                <a:ext cx="3084776" cy="890437"/>
              </a:xfrm>
              <a:prstGeom prst="rect">
                <a:avLst/>
              </a:prstGeom>
              <a:blipFill>
                <a:blip r:embed="rId17"/>
                <a:stretch>
                  <a:fillRect l="-2174" b="-68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2EBEA0-211F-68CE-3DF9-EF8255D985F4}"/>
                  </a:ext>
                </a:extLst>
              </p:cNvPr>
              <p:cNvSpPr txBox="1"/>
              <p:nvPr/>
            </p:nvSpPr>
            <p:spPr>
              <a:xfrm>
                <a:off x="8499599" y="5244358"/>
                <a:ext cx="3084776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2EBEA0-211F-68CE-3DF9-EF8255D98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599" y="5244358"/>
                <a:ext cx="3084776" cy="676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210702-932E-B051-2BD2-1621070819D3}"/>
                  </a:ext>
                </a:extLst>
              </p:cNvPr>
              <p:cNvSpPr txBox="1"/>
              <p:nvPr/>
            </p:nvSpPr>
            <p:spPr>
              <a:xfrm>
                <a:off x="8677990" y="6017906"/>
                <a:ext cx="3084776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210702-932E-B051-2BD2-16210708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990" y="6017906"/>
                <a:ext cx="3084776" cy="676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7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" grpId="0" animBg="1"/>
      <p:bldP spid="28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10D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26479</TotalTime>
  <Words>488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COLIC Sven [Harrisdale Senior High School]</cp:lastModifiedBy>
  <cp:revision>723</cp:revision>
  <dcterms:created xsi:type="dcterms:W3CDTF">2018-12-02T08:34:01Z</dcterms:created>
  <dcterms:modified xsi:type="dcterms:W3CDTF">2022-05-23T05:13:45Z</dcterms:modified>
</cp:coreProperties>
</file>