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37" r:id="rId2"/>
    <p:sldId id="543" r:id="rId3"/>
    <p:sldId id="549" r:id="rId4"/>
    <p:sldId id="544" r:id="rId5"/>
    <p:sldId id="545" r:id="rId6"/>
    <p:sldId id="546" r:id="rId7"/>
    <p:sldId id="547" r:id="rId8"/>
    <p:sldId id="2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7T02:13:57.844"/>
    </inkml:context>
    <inkml:brush xml:id="br0">
      <inkml:brushProperty name="height" value="0.053" units="cm"/>
      <inkml:brushProperty name="color" value="#FF0000"/>
    </inkml:brush>
  </inkml:definitions>
  <inkml:trace contextRef="#ctx0" brushRef="#br0">6912 1646 6017,'0'-10'4,"0"1"355,0 4 45,0 3-285,0-13 0,-5 11-10,-1-7-415,1 8 280,5-5 0,2 8 15,3 0 1,-3-2 280,4-3 60,-5 3-72,-1-5 795,0 7 359,0 0-1062,-7 0-269,5 0 292,-5 0-86,7 0-549,7 0 357,-5 0 117,13 0-122,-6 0 1,2-6 36,0 0 0,-5 1 97,5 5-218,-8 0-131,12 0 1,-11 0 90,7 0 0,-5 0 35,5 0 1,-2 2 0,4 1-44,-2 3 0,-6 0 37,6-6 1,-5 0-4,5 0 0,0 0 108,6 0 0,-6 0-27,0 0 1,-6 0 0,7 0 20,0 0 0,-2 0-61,1 0 0,-6 0 0,6 0 17,2 0 1,-3 0 0,1 0 8,2 0 0,-4 0 1,2 0-128,2 0 0,-4 0 1,2 0 54,2 0 39,2 0 1,1 0 0,1 0 13,0 0 0,-1 0-16,1 0 0,-2-2 0,-2-2-2,-2-2 1,0 1 0,5 5 25,1 0 1,0 0-60,-1 0 1,1 0 0,-1 0-77,1 0 1,0-6 0,1 1-55,4 1 1,-3 2 114,3 2 1,2 0-1,-2 0-31,-2 0 0,1 0 1,-1 0-12,2 0 1,-5 0 3,-6 0 0,5 0 60,7 0 0,-1 0 1,-6 0 30,1 0 1,-6 0 26,0 0-75,0 0 1,0 0 44,0 0 20,0 0 1,1 0 4,-1 0 194,-8 0-61,5 0 1,-16 0-149,-3 0 0,-5 0 0,-7 0 25,-4 0 0,-5 0 0,-3 2 11,-3 4 1,-1-4-63,-11 3 1,6 2-1,-10-1-40,2-2 0,12 3 0,-10 0 62,2 3 1,7-7-1,1 5 1,1-3 56,0 1 1,0 5 29,6-5 1,2 1 0,1-3-57,2 1 0,3 1 0,-3-6 75,6 0 1,3 5 251,3 1 0,-1-1-81,0-5 1,6 0 25,0 0-100,8 0-202,-5 0 1,10 0 113,4 0 1,3 0-139,7 0 0,8 0 0,4 0-153,4 0 1,3 0-1,3 0 87,7 0 1,3 0 0,0 0 55,-4 0 0,4 0-11,-4 0 1,4 0 0,2 0 6,0 0 1,-6 0 0,1 0 8,1 0 1,-6 0 0,-1 0-38,-4 0 0,-1 0 33,-1 0 0,-7-2 0,-4-1 1,-4-3 145,-1 3 1,-2-1 51,-4-2 293,-4 4-424,-7-5 0,-9 2-72,-8-1 1,-7 0 0,-11 6-137,-4 0 0,-9 0 1,-11 2-19,-5 4 0,1 1 1,-9 6 53,4-2 1,-3-2-1,3 4 185,3-2 0,10-1-96,0 1 0,5 2 0,7-6 1,8 0-114,6 1 438,8 5 0,-1-9 61,11 7 1,6-8-269,10 3 0,12-4-40,11-2 1,10 0 0,8 0 6,8 0 0,3-6 1,6-1-15,-2-2 0,-2-1 0,2-3-126,-6 2 1,-1 0-50,1-5 1,-12 6 0,-3 3-37,-8 0 1,-17 5-718,1-4-186,-10-3 0,-1 9-148,-10 0 0,-6 2 1209,-12 9 0,-2 7 0,-9 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16/08/2022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16/08/2022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10017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solve applications involving exponential functions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examine practical contexts that rely on exponential growth and decay models, including finance, population and temperatures.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use the </a:t>
            </a:r>
            <a:r>
              <a:rPr lang="en-GB" sz="2000" dirty="0" err="1">
                <a:cs typeface="Arial" panose="020B0604020202020204" pitchFamily="34" charset="0"/>
              </a:rPr>
              <a:t>ClassPad</a:t>
            </a:r>
            <a:r>
              <a:rPr lang="en-GB" sz="2000" dirty="0">
                <a:cs typeface="Arial" panose="020B0604020202020204" pitchFamily="34" charset="0"/>
              </a:rPr>
              <a:t> to solve, graph and analyse exponential growth and decay models.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39154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7054-B6AB-874C-AA14-1A4CEBD1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Generalised</a:t>
            </a:r>
            <a:r>
              <a:rPr lang="en-US" dirty="0"/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B0A43-2B44-EA48-825E-E60762074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4039" y="2660995"/>
                <a:ext cx="8543925" cy="35735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the initial value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(i.e. the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-intercept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= 0)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the independent variable</a:t>
                </a:r>
              </a:p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is a multiplying constant aka common ratio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B0A43-2B44-EA48-825E-E60762074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039" y="2660995"/>
                <a:ext cx="8543925" cy="3573551"/>
              </a:xfrm>
              <a:blipFill>
                <a:blip r:embed="rId2"/>
                <a:stretch>
                  <a:fillRect l="-927" t="-23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D0F50E-07FB-8C41-8064-8F46D40C8E1A}"/>
                  </a:ext>
                </a:extLst>
              </p:cNvPr>
              <p:cNvSpPr txBox="1"/>
              <p:nvPr/>
            </p:nvSpPr>
            <p:spPr>
              <a:xfrm>
                <a:off x="4243450" y="1341912"/>
                <a:ext cx="37051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4000" b="1" i="1" smtClean="0">
                          <a:latin typeface="Cambria Math" panose="02040503050406030204" pitchFamily="18" charset="0"/>
                        </a:rPr>
                        <m:t>𝒂</m:t>
                      </m:r>
                      <m:sSup>
                        <m:sSupPr>
                          <m:ctrlPr>
                            <a:rPr lang="en-AU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AU" sz="4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AU" sz="4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/>
                  <a:t>r &gt;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AD0F50E-07FB-8C41-8064-8F46D40C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50" y="1341912"/>
                <a:ext cx="3705101" cy="1200329"/>
              </a:xfrm>
              <a:prstGeom prst="rect">
                <a:avLst/>
              </a:prstGeom>
              <a:blipFill rotWithShape="0">
                <a:blip r:embed="rId3"/>
                <a:stretch>
                  <a:fillRect b="-157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09601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7054-B6AB-874C-AA14-1A4CEBD1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455180"/>
            <a:ext cx="10515600" cy="1325563"/>
          </a:xfrm>
        </p:spPr>
        <p:txBody>
          <a:bodyPr/>
          <a:lstStyle/>
          <a:p>
            <a:r>
              <a:rPr lang="en-US" dirty="0"/>
              <a:t>Exponential Growth and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B0A43-2B44-EA48-825E-E60762074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4039" y="2660995"/>
                <a:ext cx="8543925" cy="35735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is the initial value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(Starts where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= 0)</a:t>
                </a:r>
              </a:p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is a positive constant 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r>
                  <a:rPr lang="en-US" sz="2400" dirty="0"/>
                  <a:t>, the model represents growth (e.g. cells, population, interest)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AU" sz="24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&lt; 1</m:t>
                    </m:r>
                  </m:oMath>
                </a14:m>
                <a:r>
                  <a:rPr lang="en-US" sz="2400" dirty="0"/>
                  <a:t>, the model represents decay (e.g. radioactive decay, cooling materials)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B0A43-2B44-EA48-825E-E60762074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039" y="2660995"/>
                <a:ext cx="8543925" cy="3573551"/>
              </a:xfrm>
              <a:blipFill>
                <a:blip r:embed="rId2"/>
                <a:stretch>
                  <a:fillRect l="-927" t="-2389" r="-19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D0F50E-07FB-8C41-8064-8F46D40C8E1A}"/>
                  </a:ext>
                </a:extLst>
              </p:cNvPr>
              <p:cNvSpPr txBox="1"/>
              <p:nvPr/>
            </p:nvSpPr>
            <p:spPr>
              <a:xfrm>
                <a:off x="3904014" y="1514676"/>
                <a:ext cx="370510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AU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4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AU" sz="4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AU" sz="4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4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AU" sz="40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D0F50E-07FB-8C41-8064-8F46D40C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4" y="1514676"/>
                <a:ext cx="370510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50590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C54DBB-EA15-9544-8651-5F4FFB327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8" t="32245" r="23345" b="52616"/>
          <a:stretch/>
        </p:blipFill>
        <p:spPr>
          <a:xfrm>
            <a:off x="3042890" y="134978"/>
            <a:ext cx="9033694" cy="129871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8EFEDD-4452-184F-8DE1-1BFAF294A632}"/>
                  </a:ext>
                </a:extLst>
              </p14:cNvPr>
              <p14:cNvContentPartPr/>
              <p14:nvPr/>
            </p14:nvContentPartPr>
            <p14:xfrm>
              <a:off x="5326669" y="407123"/>
              <a:ext cx="407160" cy="90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A8EFEDD-4452-184F-8DE1-1BFAF294A6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9469" y="399203"/>
                <a:ext cx="42228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250" name="TextBox 24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1856" y="1494523"/>
                <a:ext cx="2758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/>
                  <a:t> amount of bacteria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6" y="1494523"/>
                <a:ext cx="2758063" cy="369332"/>
              </a:xfrm>
              <a:prstGeom prst="rect">
                <a:avLst/>
              </a:prstGeom>
              <a:blipFill>
                <a:blip r:embed="rId5"/>
                <a:stretch>
                  <a:fillRect l="-1766" t="-8197" r="-1325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170376" y="1803273"/>
                <a:ext cx="2358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/>
                  <a:t> number of days</a:t>
                </a:r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76" y="1803273"/>
                <a:ext cx="235872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326" t="-10000" r="-1292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" name="TextBox 252"/>
          <p:cNvSpPr txBox="1"/>
          <p:nvPr/>
        </p:nvSpPr>
        <p:spPr>
          <a:xfrm>
            <a:off x="274828" y="2200685"/>
            <a:ext cx="67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Common ratio = 3 (because number of bacteria triples everyday)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/>
              <p:cNvSpPr txBox="1"/>
              <p:nvPr/>
            </p:nvSpPr>
            <p:spPr>
              <a:xfrm>
                <a:off x="170376" y="2719106"/>
                <a:ext cx="1513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76" y="2719106"/>
                <a:ext cx="15138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/>
              <p:cNvSpPr txBox="1"/>
              <p:nvPr/>
            </p:nvSpPr>
            <p:spPr>
              <a:xfrm>
                <a:off x="465622" y="3048111"/>
                <a:ext cx="1584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=2000∙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22" y="3048111"/>
                <a:ext cx="15843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/>
              <p:cNvSpPr txBox="1"/>
              <p:nvPr/>
            </p:nvSpPr>
            <p:spPr>
              <a:xfrm>
                <a:off x="69404" y="3478311"/>
                <a:ext cx="4474686" cy="4840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dirty="0">
                    <a:ea typeface="Cambria Math" panose="02040503050406030204" pitchFamily="18" charset="0"/>
                  </a:rPr>
                  <a:t>a) How many days is 60 hours?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24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=2.5 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4" y="3478311"/>
                <a:ext cx="4474686" cy="484043"/>
              </a:xfrm>
              <a:prstGeom prst="rect">
                <a:avLst/>
              </a:prstGeom>
              <a:blipFill rotWithShape="0">
                <a:blip r:embed="rId9"/>
                <a:stretch>
                  <a:fillRect l="-1090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/>
              <p:cNvSpPr txBox="1"/>
              <p:nvPr/>
            </p:nvSpPr>
            <p:spPr>
              <a:xfrm>
                <a:off x="376530" y="3931191"/>
                <a:ext cx="1736950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=2000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2.5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7" name="TextBox 2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30" y="3931191"/>
                <a:ext cx="1736950" cy="3724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TextBox 257"/>
              <p:cNvSpPr txBox="1"/>
              <p:nvPr/>
            </p:nvSpPr>
            <p:spPr>
              <a:xfrm>
                <a:off x="348906" y="4338222"/>
                <a:ext cx="2726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=31 176.91 ≈31 177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8" name="TextBox 2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06" y="4338222"/>
                <a:ext cx="27260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/>
              <p:cNvSpPr txBox="1"/>
              <p:nvPr/>
            </p:nvSpPr>
            <p:spPr>
              <a:xfrm>
                <a:off x="207401" y="4880871"/>
                <a:ext cx="5722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dirty="0">
                    <a:ea typeface="Cambria Math" panose="02040503050406030204" pitchFamily="18" charset="0"/>
                  </a:rPr>
                  <a:t>There will be approximately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31 200</m:t>
                    </m:r>
                  </m:oMath>
                </a14:m>
                <a:r>
                  <a:rPr lang="en-AU" dirty="0"/>
                  <a:t> bacteria after 60 hours </a:t>
                </a:r>
              </a:p>
            </p:txBody>
          </p:sp>
        </mc:Choice>
        <mc:Fallback xmlns="">
          <p:sp>
            <p:nvSpPr>
              <p:cNvPr id="259" name="TextBox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1" y="4880871"/>
                <a:ext cx="5722529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852" t="-10000" r="-958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/>
              <p:cNvSpPr txBox="1"/>
              <p:nvPr/>
            </p:nvSpPr>
            <p:spPr>
              <a:xfrm>
                <a:off x="439265" y="5285815"/>
                <a:ext cx="290034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ea typeface="Cambria Math" panose="020405030504060302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=2000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=486 000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61" name="TextBox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65" y="5285815"/>
                <a:ext cx="2900346" cy="372410"/>
              </a:xfrm>
              <a:prstGeom prst="rect">
                <a:avLst/>
              </a:prstGeom>
              <a:blipFill>
                <a:blip r:embed="rId13"/>
                <a:stretch>
                  <a:fillRect l="-1681" t="-6557" b="-262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/>
              <p:cNvSpPr txBox="1"/>
              <p:nvPr/>
            </p:nvSpPr>
            <p:spPr>
              <a:xfrm>
                <a:off x="263181" y="5891145"/>
                <a:ext cx="5673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dirty="0">
                    <a:ea typeface="Cambria Math" panose="02040503050406030204" pitchFamily="18" charset="0"/>
                  </a:rPr>
                  <a:t>There will be approximately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486 000 </m:t>
                    </m:r>
                  </m:oMath>
                </a14:m>
                <a:r>
                  <a:rPr lang="en-AU" dirty="0"/>
                  <a:t>bacteria after 5 days </a:t>
                </a:r>
              </a:p>
            </p:txBody>
          </p:sp>
        </mc:Choice>
        <mc:Fallback xmlns="">
          <p:sp>
            <p:nvSpPr>
              <p:cNvPr id="262" name="TextBox 2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81" y="5891145"/>
                <a:ext cx="5673604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859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4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2" grpId="0"/>
      <p:bldP spid="253" grpId="0"/>
      <p:bldP spid="254" grpId="0"/>
      <p:bldP spid="255" grpId="0"/>
      <p:bldP spid="256" grpId="0"/>
      <p:bldP spid="257" grpId="0"/>
      <p:bldP spid="258" grpId="0"/>
      <p:bldP spid="259" grpId="0"/>
      <p:bldP spid="261" grpId="0"/>
      <p:bldP spid="2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4E5245-092C-6542-95AC-BCBC348CD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314" t="35954" r="14819" b="48153"/>
          <a:stretch/>
        </p:blipFill>
        <p:spPr>
          <a:xfrm>
            <a:off x="2945880" y="136176"/>
            <a:ext cx="9210261" cy="1377121"/>
          </a:xfrm>
          <a:ln w="38100">
            <a:solidFill>
              <a:srgbClr val="0070C0"/>
            </a:solidFill>
          </a:ln>
        </p:spPr>
      </p:pic>
      <p:sp>
        <p:nvSpPr>
          <p:cNvPr id="206" name="TextBox 20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/>
              <p:cNvSpPr txBox="1"/>
              <p:nvPr/>
            </p:nvSpPr>
            <p:spPr>
              <a:xfrm>
                <a:off x="224644" y="1483723"/>
                <a:ext cx="3375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/>
                  <a:t> pressure in the spaceship</a:t>
                </a:r>
              </a:p>
            </p:txBody>
          </p:sp>
        </mc:Choice>
        <mc:Fallback xmlns="">
          <p:sp>
            <p:nvSpPr>
              <p:cNvPr id="207" name="TextBox 2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4" y="1483723"/>
                <a:ext cx="337541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25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203164" y="1792473"/>
                <a:ext cx="26992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/>
                  <a:t> number of minutes</a:t>
                </a:r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4" y="1792473"/>
                <a:ext cx="269926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06" t="-8197" r="-1580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/>
              <p:cNvSpPr txBox="1"/>
              <p:nvPr/>
            </p:nvSpPr>
            <p:spPr>
              <a:xfrm>
                <a:off x="213002" y="2161805"/>
                <a:ext cx="18789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Decay factor =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09" name="TextBox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02" y="2161805"/>
                <a:ext cx="187891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922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220053" y="2579045"/>
                <a:ext cx="2325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Initial value =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105 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𝑘𝑃𝑎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53" y="2579045"/>
                <a:ext cx="2325317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094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253711" y="3017739"/>
                <a:ext cx="1663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105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11" y="3017739"/>
                <a:ext cx="1663853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203164" y="3512179"/>
                <a:ext cx="2826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 When t = 6,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105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64" y="3512179"/>
                <a:ext cx="2826351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/>
              <p:cNvSpPr txBox="1"/>
              <p:nvPr/>
            </p:nvSpPr>
            <p:spPr>
              <a:xfrm>
                <a:off x="1582795" y="3898791"/>
                <a:ext cx="1087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=12.35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3" name="TextBox 2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795" y="3898791"/>
                <a:ext cx="108715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/>
              <p:cNvSpPr txBox="1"/>
              <p:nvPr/>
            </p:nvSpPr>
            <p:spPr>
              <a:xfrm>
                <a:off x="221314" y="4339833"/>
                <a:ext cx="5402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/>
                  <a:t>The pressure after 6 minutes will be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=12.35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𝑘𝑃𝑎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14" name="TextBox 2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14" y="4339833"/>
                <a:ext cx="540249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02"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66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70F299E-2D00-E94F-AF05-6B18FD6FE674}"/>
                  </a:ext>
                </a:extLst>
              </p:cNvPr>
              <p:cNvSpPr/>
              <p:nvPr/>
            </p:nvSpPr>
            <p:spPr>
              <a:xfrm>
                <a:off x="221043" y="657162"/>
                <a:ext cx="10218357" cy="193899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The population of mice in a rural town, P, at a time t years after 1 January 2015 is approximately modelled by the rule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=2 500(1.15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sz="2000" dirty="0"/>
                  <a:t>State the number of mice in the town on 1 January 2015.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sz="2000" dirty="0"/>
                  <a:t>State the annual population growth rate.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sz="2000" dirty="0"/>
                  <a:t>Predict the number of mice in the town on 1 January 2020.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US" sz="2000" dirty="0"/>
                  <a:t>According to this model, describe what happens as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→∞. Realistically, is this likely? Justify.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70F299E-2D00-E94F-AF05-6B18FD6FE6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43" y="657162"/>
                <a:ext cx="10218357" cy="1938992"/>
              </a:xfrm>
              <a:prstGeom prst="rect">
                <a:avLst/>
              </a:prstGeom>
              <a:blipFill rotWithShape="0">
                <a:blip r:embed="rId2"/>
                <a:stretch>
                  <a:fillRect l="-535" t="-1238" b="-3715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TextBox 187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262600" y="2645582"/>
                <a:ext cx="10711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a) 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2500 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0" y="2645582"/>
                <a:ext cx="1071127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5682" t="-909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/>
              <p:cNvSpPr txBox="1"/>
              <p:nvPr/>
            </p:nvSpPr>
            <p:spPr>
              <a:xfrm>
                <a:off x="262600" y="3108107"/>
                <a:ext cx="1080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b) 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15%  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90" name="TextBox 1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00" y="3108107"/>
                <a:ext cx="1080745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5650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Box 192"/>
          <p:cNvSpPr txBox="1"/>
          <p:nvPr/>
        </p:nvSpPr>
        <p:spPr>
          <a:xfrm>
            <a:off x="262600" y="3543606"/>
            <a:ext cx="5546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c) Number of years from 2015 to 2020 = 5 years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509299" y="3949830"/>
                <a:ext cx="3449791" cy="403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=2500 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1.15</m:t>
                              </m:r>
                            </m:e>
                          </m:d>
                        </m:e>
                        <m:sup>
                          <m: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000" b="0" i="0" smtClean="0">
                          <a:latin typeface="Cambria Math" panose="02040503050406030204" pitchFamily="18" charset="0"/>
                        </a:rPr>
                        <m:t>=5028. 39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9" y="3949830"/>
                <a:ext cx="3449791" cy="4036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TextBox 216"/>
              <p:cNvSpPr txBox="1"/>
              <p:nvPr/>
            </p:nvSpPr>
            <p:spPr>
              <a:xfrm>
                <a:off x="509298" y="4394825"/>
                <a:ext cx="426270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b="0" dirty="0"/>
                  <a:t>There will be approximately </a:t>
                </a:r>
                <a14:m>
                  <m:oMath xmlns:m="http://schemas.openxmlformats.org/officeDocument/2006/math"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5030</m:t>
                    </m:r>
                  </m:oMath>
                </a14:m>
                <a:r>
                  <a:rPr lang="en-AU" sz="2000" dirty="0"/>
                  <a:t> mice</a:t>
                </a:r>
              </a:p>
            </p:txBody>
          </p:sp>
        </mc:Choice>
        <mc:Fallback xmlns="">
          <p:sp>
            <p:nvSpPr>
              <p:cNvPr id="217" name="TextBox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8" y="4394825"/>
                <a:ext cx="4262705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574" t="-9091" r="-858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/>
              <p:cNvSpPr txBox="1"/>
              <p:nvPr/>
            </p:nvSpPr>
            <p:spPr>
              <a:xfrm>
                <a:off x="218735" y="4944591"/>
                <a:ext cx="1157592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b="0" dirty="0"/>
                  <a:t>d) The number of mice will approach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∞. </m:t>
                    </m:r>
                  </m:oMath>
                </a14:m>
                <a:r>
                  <a:rPr lang="en-AU" sz="2000" dirty="0"/>
                  <a:t>This is unlikely because there may not be enough food to sustain the </a:t>
                </a:r>
              </a:p>
              <a:p>
                <a:r>
                  <a:rPr lang="en-AU" sz="2000" dirty="0"/>
                  <a:t>Mice population. Humans may eradicate the mice. The mice has a lifespan as well. </a:t>
                </a:r>
              </a:p>
            </p:txBody>
          </p:sp>
        </mc:Choice>
        <mc:Fallback xmlns="">
          <p:sp>
            <p:nvSpPr>
              <p:cNvPr id="218" name="TextBox 2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5" y="4944591"/>
                <a:ext cx="11575926" cy="707886"/>
              </a:xfrm>
              <a:prstGeom prst="rect">
                <a:avLst/>
              </a:prstGeom>
              <a:blipFill rotWithShape="0">
                <a:blip r:embed="rId7"/>
                <a:stretch>
                  <a:fillRect l="-579" t="-4310" b="-146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96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190" grpId="0"/>
      <p:bldP spid="193" grpId="0"/>
      <p:bldP spid="216" grpId="0"/>
      <p:bldP spid="217" grpId="0"/>
      <p:bldP spid="2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9218BF-05FE-B244-9C14-30BA7FF5A0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24" t="26394" r="18662" b="50000"/>
          <a:stretch/>
        </p:blipFill>
        <p:spPr>
          <a:xfrm>
            <a:off x="3059549" y="121470"/>
            <a:ext cx="8971721" cy="1981821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p:sp>
        <p:nvSpPr>
          <p:cNvPr id="296" name="TextBox 295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/>
              <p:cNvSpPr txBox="1"/>
              <p:nvPr/>
            </p:nvSpPr>
            <p:spPr>
              <a:xfrm>
                <a:off x="61324" y="2073965"/>
                <a:ext cx="1967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/>
                  <a:t> population</a:t>
                </a:r>
              </a:p>
            </p:txBody>
          </p:sp>
        </mc:Choice>
        <mc:Fallback xmlns="">
          <p:sp>
            <p:nvSpPr>
              <p:cNvPr id="297" name="TextBox 2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4" y="2073965"/>
                <a:ext cx="196707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477" t="-8197" r="-247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39844" y="2382715"/>
                <a:ext cx="2432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/>
                  <a:t> number of years</a:t>
                </a:r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" y="2382715"/>
                <a:ext cx="243207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61" t="-10000" r="-1508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9" name="TextBox 298"/>
              <p:cNvSpPr txBox="1"/>
              <p:nvPr/>
            </p:nvSpPr>
            <p:spPr>
              <a:xfrm>
                <a:off x="106694" y="2722103"/>
                <a:ext cx="2060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/>
                  <a:t> decay factor</a:t>
                </a:r>
              </a:p>
            </p:txBody>
          </p:sp>
        </mc:Choice>
        <mc:Fallback xmlns="">
          <p:sp>
            <p:nvSpPr>
              <p:cNvPr id="299" name="TextBox 2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" y="2722103"/>
                <a:ext cx="206043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663" t="-10000" r="-1775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Box 299"/>
              <p:cNvSpPr txBox="1"/>
              <p:nvPr/>
            </p:nvSpPr>
            <p:spPr>
              <a:xfrm>
                <a:off x="128474" y="3070459"/>
                <a:ext cx="2481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Initial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=5760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00" name="TextBox 2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4" y="3070459"/>
                <a:ext cx="248177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6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/>
              <p:cNvSpPr txBox="1"/>
              <p:nvPr/>
            </p:nvSpPr>
            <p:spPr>
              <a:xfrm>
                <a:off x="308394" y="3520199"/>
                <a:ext cx="1603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=5760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1" name="TextBox 3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94" y="3520199"/>
                <a:ext cx="1603901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/>
              <p:cNvSpPr txBox="1"/>
              <p:nvPr/>
            </p:nvSpPr>
            <p:spPr>
              <a:xfrm>
                <a:off x="333922" y="3969939"/>
                <a:ext cx="12595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=4460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2" name="TextBox 3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2" y="3969939"/>
                <a:ext cx="1259576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/>
              <p:cNvSpPr txBox="1"/>
              <p:nvPr/>
            </p:nvSpPr>
            <p:spPr>
              <a:xfrm>
                <a:off x="275485" y="4298235"/>
                <a:ext cx="196079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4460=5760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3" name="TextBox 3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85" y="4298235"/>
                <a:ext cx="1960793" cy="3724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/>
              <p:cNvSpPr txBox="1"/>
              <p:nvPr/>
            </p:nvSpPr>
            <p:spPr>
              <a:xfrm>
                <a:off x="618675" y="4715195"/>
                <a:ext cx="1279516" cy="612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4460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5760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04" name="TextBox 3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75" y="4715195"/>
                <a:ext cx="1279516" cy="6127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Box 310"/>
              <p:cNvSpPr txBox="1"/>
              <p:nvPr/>
            </p:nvSpPr>
            <p:spPr>
              <a:xfrm>
                <a:off x="684086" y="5364561"/>
                <a:ext cx="10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1" name="TextBox 3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86" y="5364561"/>
                <a:ext cx="1082604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3" name="TextBox 312"/>
              <p:cNvSpPr txBox="1"/>
              <p:nvPr/>
            </p:nvSpPr>
            <p:spPr>
              <a:xfrm>
                <a:off x="2407014" y="4005402"/>
                <a:ext cx="1352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=3450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13" name="TextBox 3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014" y="4005402"/>
                <a:ext cx="1352037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TextBox 320"/>
              <p:cNvSpPr txBox="1"/>
              <p:nvPr/>
            </p:nvSpPr>
            <p:spPr>
              <a:xfrm>
                <a:off x="2407014" y="4393531"/>
                <a:ext cx="2053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450=5760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014" y="4393531"/>
                <a:ext cx="205363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TextBox 321"/>
              <p:cNvSpPr txBox="1"/>
              <p:nvPr/>
            </p:nvSpPr>
            <p:spPr>
              <a:xfrm>
                <a:off x="2691767" y="4750658"/>
                <a:ext cx="1372363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3450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5760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22" name="TextBox 3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767" y="4750658"/>
                <a:ext cx="1372363" cy="6183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/>
              <p:cNvSpPr txBox="1"/>
              <p:nvPr/>
            </p:nvSpPr>
            <p:spPr>
              <a:xfrm>
                <a:off x="2757178" y="5400024"/>
                <a:ext cx="1082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0.95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30" name="TextBox 3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178" y="5400024"/>
                <a:ext cx="1082604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/>
              <p:cNvSpPr txBox="1"/>
              <p:nvPr/>
            </p:nvSpPr>
            <p:spPr>
              <a:xfrm>
                <a:off x="416108" y="6058251"/>
                <a:ext cx="45702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dirty="0">
                    <a:ea typeface="Cambria Math" panose="02040503050406030204" pitchFamily="18" charset="0"/>
                  </a:rPr>
                  <a:t>Therefore, the population is multiplied by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0.95</m:t>
                    </m:r>
                  </m:oMath>
                </a14:m>
                <a:endParaRPr lang="en-AU" dirty="0"/>
              </a:p>
              <a:p>
                <a:r>
                  <a:rPr lang="en-AU" dirty="0"/>
                  <a:t>Which means population is falling by 5%</a:t>
                </a:r>
              </a:p>
            </p:txBody>
          </p:sp>
        </mc:Choice>
        <mc:Fallback xmlns="">
          <p:sp>
            <p:nvSpPr>
              <p:cNvPr id="334" name="TextBox 3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08" y="6058251"/>
                <a:ext cx="4570290" cy="646331"/>
              </a:xfrm>
              <a:prstGeom prst="rect">
                <a:avLst/>
              </a:prstGeom>
              <a:blipFill rotWithShape="0">
                <a:blip r:embed="rId16"/>
                <a:stretch>
                  <a:fillRect l="-1067"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/>
              <p:cNvSpPr txBox="1"/>
              <p:nvPr/>
            </p:nvSpPr>
            <p:spPr>
              <a:xfrm>
                <a:off x="6128450" y="2294465"/>
                <a:ext cx="235596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AU" b="0" i="0" smtClean="0">
                        <a:latin typeface="Cambria Math" panose="02040503050406030204" pitchFamily="18" charset="0"/>
                      </a:rPr>
                      <m:t>=5760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35" name="TextBox 3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450" y="2294465"/>
                <a:ext cx="2355966" cy="372410"/>
              </a:xfrm>
              <a:prstGeom prst="rect">
                <a:avLst/>
              </a:prstGeom>
              <a:blipFill rotWithShape="0">
                <a:blip r:embed="rId17"/>
                <a:stretch>
                  <a:fillRect l="-2067" t="-6557" b="-262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/>
              <p:cNvSpPr txBox="1"/>
              <p:nvPr/>
            </p:nvSpPr>
            <p:spPr>
              <a:xfrm>
                <a:off x="6710267" y="2659649"/>
                <a:ext cx="984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1600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36" name="TextBox 3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67" y="2659649"/>
                <a:ext cx="984565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" name="TextBox 336"/>
          <p:cNvSpPr txBox="1"/>
          <p:nvPr/>
        </p:nvSpPr>
        <p:spPr>
          <a:xfrm>
            <a:off x="5895581" y="3255125"/>
            <a:ext cx="6115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0" dirty="0">
                <a:ea typeface="Cambria Math" panose="02040503050406030204" pitchFamily="18" charset="0"/>
              </a:rPr>
              <a:t>Therefore, the population for this animal is approximately 1600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649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/>
      <p:bldP spid="298" grpId="0"/>
      <p:bldP spid="299" grpId="0"/>
      <p:bldP spid="300" grpId="0"/>
      <p:bldP spid="301" grpId="0"/>
      <p:bldP spid="302" grpId="0"/>
      <p:bldP spid="303" grpId="0"/>
      <p:bldP spid="304" grpId="0"/>
      <p:bldP spid="311" grpId="0"/>
      <p:bldP spid="313" grpId="0"/>
      <p:bldP spid="321" grpId="0"/>
      <p:bldP spid="322" grpId="0"/>
      <p:bldP spid="330" grpId="0"/>
      <p:bldP spid="334" grpId="0"/>
      <p:bldP spid="335" grpId="0"/>
      <p:bldP spid="336" grpId="0"/>
      <p:bldP spid="3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1667346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Exponential Application Worksheet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14947</TotalTime>
  <Words>575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Generalised equation</vt:lpstr>
      <vt:lpstr>Exponential Growth and Decay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COLIC Sven [Harrisdale Senior High School]</cp:lastModifiedBy>
  <cp:revision>849</cp:revision>
  <dcterms:created xsi:type="dcterms:W3CDTF">2020-02-17T13:56:23Z</dcterms:created>
  <dcterms:modified xsi:type="dcterms:W3CDTF">2022-08-16T02:41:51Z</dcterms:modified>
</cp:coreProperties>
</file>