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472" r:id="rId3"/>
    <p:sldId id="473" r:id="rId4"/>
    <p:sldId id="474" r:id="rId5"/>
    <p:sldId id="475" r:id="rId6"/>
    <p:sldId id="485" r:id="rId7"/>
    <p:sldId id="476" r:id="rId8"/>
    <p:sldId id="477" r:id="rId9"/>
    <p:sldId id="478" r:id="rId10"/>
    <p:sldId id="487" r:id="rId11"/>
    <p:sldId id="479" r:id="rId12"/>
    <p:sldId id="480" r:id="rId13"/>
    <p:sldId id="481" r:id="rId14"/>
    <p:sldId id="482" r:id="rId15"/>
    <p:sldId id="483" r:id="rId16"/>
    <p:sldId id="486" r:id="rId17"/>
    <p:sldId id="484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3/08/2022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image" Target="../media/image910.png"/><Relationship Id="rId7" Type="http://schemas.openxmlformats.org/officeDocument/2006/relationships/image" Target="../media/image95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10017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evaluate numerical expressions using the index laws and radicals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review and derive all index laws; product, quotient, zero, power of powers, power of product, power of quotient, negative, fractional;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convert between fractional indices and 𝑛^𝑡ℎ root radicals;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simplify or evaluate numerical expressions using the index laws and radicals;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simplify algebraic fractions, products and quotients using the index laws and radicals;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apply a process of ‘product, numbers, variables’ to simplify products and quotients involving indices.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1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Evaluate without using a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14745" y="1185228"/>
                <a:ext cx="10855037" cy="55468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125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4745" y="1185228"/>
                <a:ext cx="10855037" cy="5546876"/>
              </a:xfrm>
              <a:blipFill>
                <a:blip r:embed="rId2"/>
                <a:stretch>
                  <a:fillRect l="-10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557487" y="1564649"/>
                <a:ext cx="1250925" cy="8779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AU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AU" sz="2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AU" sz="2800" b="0" i="1" dirty="0" smtClean="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87" y="1564649"/>
                <a:ext cx="1250925" cy="877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557486" y="2099063"/>
                <a:ext cx="1250925" cy="8779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86" y="2099063"/>
                <a:ext cx="1250925" cy="877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388319" y="2655344"/>
                <a:ext cx="1250925" cy="8779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9" y="2655344"/>
                <a:ext cx="1250925" cy="877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293898" y="3816650"/>
                <a:ext cx="1694074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8" y="3816650"/>
                <a:ext cx="1694074" cy="779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214745" y="4328135"/>
                <a:ext cx="1694074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4328135"/>
                <a:ext cx="1694074" cy="77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-23302" y="4929666"/>
                <a:ext cx="1694074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02" y="4929666"/>
                <a:ext cx="1694074" cy="7794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-23302" y="5841043"/>
                <a:ext cx="1694074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625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02" y="5841043"/>
                <a:ext cx="1694074" cy="7794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0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270308"/>
            <a:ext cx="11159836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Simplify and express your answer in positive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35527" y="1185228"/>
                <a:ext cx="5798561" cy="55468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6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5527" y="1185228"/>
                <a:ext cx="5798561" cy="5546876"/>
              </a:xfrm>
              <a:blipFill rotWithShape="0">
                <a:blip r:embed="rId2"/>
                <a:stretch>
                  <a:fillRect l="-2099" t="-16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2" y="1185229"/>
                <a:ext cx="5647719" cy="554687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15</m:t>
                        </m:r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2" y="1185229"/>
                <a:ext cx="5647719" cy="5546875"/>
              </a:xfrm>
              <a:blipFill rotWithShape="0">
                <a:blip r:embed="rId3"/>
                <a:stretch>
                  <a:fillRect l="-20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692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235365" y="1547525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×6</m:t>
                          </m:r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65" y="1547525"/>
                <a:ext cx="2612096" cy="7794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-62507" y="2188572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=30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507" y="2188572"/>
                <a:ext cx="2612096" cy="7794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6157912" y="1950309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12" y="1950309"/>
                <a:ext cx="2612096" cy="7794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224283" y="2694481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83" y="2694481"/>
                <a:ext cx="2612096" cy="7794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5822501" y="3644697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501" y="3644697"/>
                <a:ext cx="2612096" cy="7794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18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49382" y="1185228"/>
                <a:ext cx="5784706" cy="55468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sup>
                            </m:sSup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AU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9382" y="1185228"/>
                <a:ext cx="5784706" cy="5546876"/>
              </a:xfrm>
              <a:blipFill rotWithShape="0">
                <a:blip r:embed="rId2"/>
                <a:stretch>
                  <a:fillRect l="-21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2" y="1185229"/>
                <a:ext cx="5731599" cy="554687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2" y="1185229"/>
                <a:ext cx="5731599" cy="5546875"/>
              </a:xfrm>
              <a:blipFill rotWithShape="0">
                <a:blip r:embed="rId3"/>
                <a:stretch>
                  <a:fillRect l="-20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270308"/>
            <a:ext cx="11159836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Simplify and express your answer in positive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0" y="2031585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585"/>
                <a:ext cx="2612096" cy="7794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-160037" y="2811053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037" y="2811053"/>
                <a:ext cx="2612096" cy="7794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-283861" y="3496767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3861" y="3496767"/>
                <a:ext cx="2612096" cy="7794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7370578" y="1307535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578" y="1307535"/>
                <a:ext cx="2612096" cy="7794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7187509" y="2031585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509" y="2031585"/>
                <a:ext cx="2612096" cy="7794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6875072" y="2749219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72" y="2749219"/>
                <a:ext cx="2612096" cy="7794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49382" y="1185228"/>
                <a:ext cx="5784706" cy="55468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b="0" dirty="0"/>
                  <a:t>a)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9382" y="1185228"/>
                <a:ext cx="5784706" cy="5546876"/>
              </a:xfrm>
              <a:blipFill rotWithShape="0">
                <a:blip r:embed="rId2"/>
                <a:stretch>
                  <a:fillRect l="-2103" t="-16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3" y="1185229"/>
                <a:ext cx="5639232" cy="554687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3" y="1185229"/>
                <a:ext cx="5639232" cy="5546875"/>
              </a:xfrm>
              <a:blipFill rotWithShape="0">
                <a:blip r:embed="rId3"/>
                <a:stretch>
                  <a:fillRect l="-20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270308"/>
            <a:ext cx="11159836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Simplify and express your answer in positive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0" y="1707849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07849"/>
                <a:ext cx="2612096" cy="7794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-413928" y="2373423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3928" y="2373423"/>
                <a:ext cx="2612096" cy="7794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034088" y="1983689"/>
                <a:ext cx="2612096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88" y="1983689"/>
                <a:ext cx="2612096" cy="7794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6280541" y="2763157"/>
                <a:ext cx="2885997" cy="10603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1−4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4−2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541" y="2763157"/>
                <a:ext cx="2885997" cy="10603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6091532" y="3678078"/>
                <a:ext cx="2885997" cy="10603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532" y="3678078"/>
                <a:ext cx="2885997" cy="10603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5460468" y="4674907"/>
                <a:ext cx="2885997" cy="10603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68" y="4674907"/>
                <a:ext cx="2885997" cy="10603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8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5582" y="1185228"/>
                <a:ext cx="5708506" cy="55468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b="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81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243</m:t>
                            </m:r>
                          </m:e>
                          <m:sup>
                            <m:f>
                              <m:f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5582" y="1185228"/>
                <a:ext cx="5708506" cy="5546876"/>
              </a:xfrm>
              <a:blipFill rotWithShape="0">
                <a:blip r:embed="rId2"/>
                <a:stretch>
                  <a:fillRect l="-20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3" y="1185229"/>
                <a:ext cx="5853978" cy="554687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i="1">
                            <a:latin typeface="Cambria Math" charset="0"/>
                          </a:rPr>
                          <m:t>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charset="0"/>
                        <a:ea typeface="Cambria Math" charset="0"/>
                        <a:cs typeface="Cambria Math" charset="0"/>
                      </a:rPr>
                      <m:t>÷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10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3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3" y="1185229"/>
                <a:ext cx="5853978" cy="5546875"/>
              </a:xfrm>
              <a:blipFill rotWithShape="0">
                <a:blip r:embed="rId3"/>
                <a:stretch>
                  <a:fillRect l="-19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270308"/>
            <a:ext cx="11159836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Simplify and express your answer in positive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443346" y="2089440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6" y="2089440"/>
                <a:ext cx="3338945" cy="14134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181620" y="3142386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20" y="3142386"/>
                <a:ext cx="3338945" cy="14134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-12344" y="4195332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8−2+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44" y="4195332"/>
                <a:ext cx="3338945" cy="14134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-510879" y="4887757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0879" y="4887757"/>
                <a:ext cx="3338945" cy="14134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6178050" y="1881526"/>
                <a:ext cx="5243944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−2−1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  <a:ea typeface="Cambria Math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AU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  <a:ea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050" y="1881526"/>
                <a:ext cx="5243944" cy="14134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6075220" y="3142386"/>
                <a:ext cx="5243944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220" y="3142386"/>
                <a:ext cx="5243944" cy="14134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6200342" y="4318377"/>
                <a:ext cx="5646160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−(−1)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42" y="4318377"/>
                <a:ext cx="5646160" cy="14134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6075220" y="5349981"/>
                <a:ext cx="2944089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−4+4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6−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220" y="5349981"/>
                <a:ext cx="2944089" cy="141346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8800022" y="5349980"/>
                <a:ext cx="1980334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022" y="5349980"/>
                <a:ext cx="1980334" cy="14134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20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0945" y="1185228"/>
                <a:ext cx="5743143" cy="55468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b="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0945" y="1185228"/>
                <a:ext cx="5743143" cy="5546876"/>
              </a:xfrm>
              <a:blipFill rotWithShape="0">
                <a:blip r:embed="rId2"/>
                <a:stretch>
                  <a:fillRect l="-2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3" y="1185229"/>
                <a:ext cx="5874760" cy="554687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0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AU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AU" i="1">
                        <a:latin typeface="Cambria Math" charset="0"/>
                        <a:ea typeface="Cambria Math" charset="0"/>
                        <a:cs typeface="Cambria Math" charset="0"/>
                      </a:rPr>
                      <m:t>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charset="0"/>
                          </a:rPr>
                          <m:t>  </m:t>
                        </m:r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AU" i="1">
                                        <a:latin typeface="Cambria Math" charset="0"/>
                                      </a:rPr>
                                      <m:t>−2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AU" i="1">
                            <a:latin typeface="Cambria Math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3" y="1185229"/>
                <a:ext cx="5874760" cy="5546875"/>
              </a:xfrm>
              <a:blipFill rotWithShape="0">
                <a:blip r:embed="rId3"/>
                <a:stretch>
                  <a:fillRect l="-19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270308"/>
            <a:ext cx="11159836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Simplify and express your answer in positive indices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-30957" y="1952026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27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57" y="1952026"/>
                <a:ext cx="3338945" cy="14134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-634698" y="3067316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698" y="3067316"/>
                <a:ext cx="3338945" cy="14134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034088" y="1952025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88" y="1952025"/>
                <a:ext cx="3338945" cy="14134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5957887" y="3120293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887" y="3120293"/>
                <a:ext cx="3338945" cy="14134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6157913" y="3958665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3−6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2−2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4−2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13" y="3958665"/>
                <a:ext cx="3338945" cy="14134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5713480" y="4480783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480" y="4480783"/>
                <a:ext cx="3338945" cy="14134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5290258" y="5308277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258" y="5308277"/>
                <a:ext cx="3338945" cy="14134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0945" y="1185228"/>
                <a:ext cx="5743143" cy="55468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b="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0945" y="1185228"/>
                <a:ext cx="5743143" cy="5546876"/>
              </a:xfrm>
              <a:blipFill>
                <a:blip r:embed="rId2"/>
                <a:stretch>
                  <a:fillRect l="-2119" t="-16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3" y="1185229"/>
                <a:ext cx="5874760" cy="554687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3" y="1185229"/>
                <a:ext cx="5874760" cy="5546875"/>
              </a:xfrm>
              <a:blipFill>
                <a:blip r:embed="rId3"/>
                <a:stretch>
                  <a:fillRect l="-19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28" y="270308"/>
            <a:ext cx="11159836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Simplify and express your answer in index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72952" y="1349486"/>
                <a:ext cx="4512902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2" y="1349486"/>
                <a:ext cx="4512902" cy="1413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445957" y="2114197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7" y="2114197"/>
                <a:ext cx="3338945" cy="1413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034088" y="1744207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(2×3)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88" y="1744207"/>
                <a:ext cx="3338945" cy="1413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B286A34B-E280-AAC7-D165-84353A1DBD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7913" y="2695798"/>
                <a:ext cx="3338945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B286A34B-E280-AAC7-D165-84353A1D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13" y="2695798"/>
                <a:ext cx="3338945" cy="14134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18B55DA0-0E40-7529-0EA9-2C16ECCCAF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7913" y="3685522"/>
                <a:ext cx="4138828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−3+2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−3−(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18B55DA0-0E40-7529-0EA9-2C16ECCCA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13" y="3685522"/>
                <a:ext cx="4138828" cy="14134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523CDA23-BE14-EC93-60A9-0F9FAF25AF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30981" y="4354122"/>
                <a:ext cx="4138828" cy="14134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523CDA23-BE14-EC93-60A9-0F9FAF25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81" y="4354122"/>
                <a:ext cx="4138828" cy="14134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33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A89FC9-4B62-7646-AAF6-22D81B5D34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08760" y="811531"/>
              <a:ext cx="9063990" cy="5044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5009">
                      <a:extLst>
                        <a:ext uri="{9D8B030D-6E8A-4147-A177-3AD203B41FA5}">
                          <a16:colId xmlns:a16="http://schemas.microsoft.com/office/drawing/2014/main" val="2392104117"/>
                        </a:ext>
                      </a:extLst>
                    </a:gridCol>
                    <a:gridCol w="3076986">
                      <a:extLst>
                        <a:ext uri="{9D8B030D-6E8A-4147-A177-3AD203B41FA5}">
                          <a16:colId xmlns:a16="http://schemas.microsoft.com/office/drawing/2014/main" val="4066035852"/>
                        </a:ext>
                      </a:extLst>
                    </a:gridCol>
                    <a:gridCol w="1550420">
                      <a:extLst>
                        <a:ext uri="{9D8B030D-6E8A-4147-A177-3AD203B41FA5}">
                          <a16:colId xmlns:a16="http://schemas.microsoft.com/office/drawing/2014/main" val="683721277"/>
                        </a:ext>
                      </a:extLst>
                    </a:gridCol>
                    <a:gridCol w="2981575">
                      <a:extLst>
                        <a:ext uri="{9D8B030D-6E8A-4147-A177-3AD203B41FA5}">
                          <a16:colId xmlns:a16="http://schemas.microsoft.com/office/drawing/2014/main" val="3926445181"/>
                        </a:ext>
                      </a:extLst>
                    </a:gridCol>
                  </a:tblGrid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9509414"/>
                      </a:ext>
                    </a:extLst>
                  </a:tr>
                  <a:tr h="1292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Power of a quotient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num>
                                          <m:den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806571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Quotient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Zero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9938936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power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529882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Fractional</a:t>
                          </a:r>
                          <a:r>
                            <a:rPr lang="en-AU" dirty="0">
                              <a:effectLst/>
                            </a:rPr>
                            <a:t> 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61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A89FC9-4B62-7646-AAF6-22D81B5D345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08760" y="811531"/>
              <a:ext cx="9063990" cy="5044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50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92104117"/>
                        </a:ext>
                      </a:extLst>
                    </a:gridCol>
                    <a:gridCol w="307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66035852"/>
                        </a:ext>
                      </a:extLst>
                    </a:gridCol>
                    <a:gridCol w="15504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83721277"/>
                        </a:ext>
                      </a:extLst>
                    </a:gridCol>
                    <a:gridCol w="29815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26445181"/>
                        </a:ext>
                      </a:extLst>
                    </a:gridCol>
                  </a:tblGrid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509414"/>
                      </a:ext>
                    </a:extLst>
                  </a:tr>
                  <a:tr h="1292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73113" r="-147723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Power of a quotient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73113" r="-409" b="-2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59806571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Quotient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238312" r="-147723" b="-2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Zero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238312" r="-409" b="-2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19938936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power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338312" r="-14772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338312" r="-40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45529882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438312" r="-147723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Fractional</a:t>
                          </a:r>
                          <a:r>
                            <a:rPr lang="en-AU" dirty="0">
                              <a:effectLst/>
                            </a:rPr>
                            <a:t> 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438312" r="-409" b="-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80461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F21EEE-08CC-234D-B635-498F5DED5146}"/>
                  </a:ext>
                </a:extLst>
              </p:cNvPr>
              <p:cNvSpPr txBox="1"/>
              <p:nvPr/>
            </p:nvSpPr>
            <p:spPr>
              <a:xfrm>
                <a:off x="1731645" y="6126480"/>
                <a:ext cx="8618220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These laws applies to all integers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non-zero numbers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A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F21EEE-08CC-234D-B635-498F5DED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645" y="6126480"/>
                <a:ext cx="861822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B3125BA-EF52-4642-9094-62821C423180}"/>
              </a:ext>
            </a:extLst>
          </p:cNvPr>
          <p:cNvSpPr txBox="1"/>
          <p:nvPr/>
        </p:nvSpPr>
        <p:spPr>
          <a:xfrm>
            <a:off x="4160520" y="201039"/>
            <a:ext cx="346329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 Laws</a:t>
            </a:r>
          </a:p>
        </p:txBody>
      </p:sp>
    </p:spTree>
    <p:extLst>
      <p:ext uri="{BB962C8B-B14F-4D97-AF65-F5344CB8AC3E}">
        <p14:creationId xmlns:p14="http://schemas.microsoft.com/office/powerpoint/2010/main" val="374635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/>
              <a:t>Complete Cambridge Ex 14A and 14B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631302" y="1799140"/>
                <a:ext cx="6488092" cy="107702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baseline="30000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mr-IN" sz="3250" b="1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AU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50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31302" y="1799140"/>
                <a:ext cx="6488092" cy="10770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 rot="16200000">
            <a:off x="6243423" y="732818"/>
            <a:ext cx="313963" cy="3972720"/>
          </a:xfrm>
          <a:prstGeom prst="leftBrace">
            <a:avLst>
              <a:gd name="adj1" fmla="val 29636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35697" y="2863536"/>
                <a:ext cx="3751067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5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AU" sz="325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50" dirty="0"/>
                  <a:t>  </a:t>
                </a:r>
                <a:br>
                  <a:rPr lang="en-US" sz="3250" dirty="0"/>
                </a:br>
                <a:r>
                  <a:rPr lang="en-US" sz="3250" dirty="0"/>
                  <a:t>(</a:t>
                </a:r>
                <a14:m>
                  <m:oMath xmlns:m="http://schemas.openxmlformats.org/officeDocument/2006/math">
                    <m:r>
                      <a:rPr lang="en-AU" sz="325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50" dirty="0">
                        <a:latin typeface="Cambria Math" panose="02040503050406030204" pitchFamily="18" charset="0"/>
                      </a:rPr>
                      <m:t>ie</m:t>
                    </m:r>
                    <m:r>
                      <a:rPr lang="en-AU" sz="325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5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50" dirty="0"/>
                  <a:t> lots of </a:t>
                </a:r>
                <a14:m>
                  <m:oMath xmlns:m="http://schemas.openxmlformats.org/officeDocument/2006/math">
                    <m:r>
                      <a:rPr lang="en-AU" sz="325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5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97" y="2863536"/>
                <a:ext cx="3751067" cy="1092607"/>
              </a:xfrm>
              <a:prstGeom prst="rect">
                <a:avLst/>
              </a:prstGeom>
              <a:blipFill rotWithShape="0">
                <a:blip r:embed="rId3"/>
                <a:stretch>
                  <a:fillRect b="-184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37879" y="4950896"/>
                <a:ext cx="1663321" cy="767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388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388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88" b="1" i="1" baseline="30000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4388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9" y="4950896"/>
                <a:ext cx="1663321" cy="7675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34AFE-2FA2-EA42-9B32-7C288A516726}"/>
              </a:ext>
            </a:extLst>
          </p:cNvPr>
          <p:cNvGrpSpPr/>
          <p:nvPr/>
        </p:nvGrpSpPr>
        <p:grpSpPr>
          <a:xfrm>
            <a:off x="4128798" y="4469516"/>
            <a:ext cx="4764862" cy="1862305"/>
            <a:chOff x="3210638" y="4113606"/>
            <a:chExt cx="5864445" cy="2292068"/>
          </a:xfrm>
        </p:grpSpPr>
        <p:sp>
          <p:nvSpPr>
            <p:cNvPr id="8" name="Oval 7"/>
            <p:cNvSpPr/>
            <p:nvPr/>
          </p:nvSpPr>
          <p:spPr>
            <a:xfrm>
              <a:off x="5492356" y="4773149"/>
              <a:ext cx="411786" cy="555010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9" name="Oval 8"/>
            <p:cNvSpPr/>
            <p:nvPr/>
          </p:nvSpPr>
          <p:spPr>
            <a:xfrm>
              <a:off x="4840808" y="4765309"/>
              <a:ext cx="600501" cy="92333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55484" y="4113606"/>
              <a:ext cx="2419599" cy="1406302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75" b="1" dirty="0">
                  <a:solidFill>
                    <a:srgbClr val="002060"/>
                  </a:solidFill>
                </a:rPr>
                <a:t>index </a:t>
              </a:r>
              <a:br>
                <a:rPr lang="en-US" sz="2275" b="1" dirty="0">
                  <a:solidFill>
                    <a:srgbClr val="002060"/>
                  </a:solidFill>
                </a:rPr>
              </a:br>
              <a:r>
                <a:rPr lang="en-US" sz="2275" b="1" dirty="0">
                  <a:solidFill>
                    <a:srgbClr val="002060"/>
                  </a:solidFill>
                </a:rPr>
                <a:t>(or exponent </a:t>
              </a:r>
              <a:br>
                <a:rPr lang="en-US" sz="2275" b="1" dirty="0">
                  <a:solidFill>
                    <a:srgbClr val="002060"/>
                  </a:solidFill>
                </a:rPr>
              </a:br>
              <a:r>
                <a:rPr lang="en-US" sz="2275" b="1" dirty="0">
                  <a:solidFill>
                    <a:srgbClr val="002060"/>
                  </a:solidFill>
                </a:rPr>
                <a:t>or power)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0638" y="5738036"/>
              <a:ext cx="1241945" cy="6676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25" b="1" dirty="0">
                  <a:solidFill>
                    <a:srgbClr val="002060"/>
                  </a:solidFill>
                </a:rPr>
                <a:t>base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4452583" y="5563546"/>
              <a:ext cx="388225" cy="4976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3" idx="1"/>
            </p:cNvCxnSpPr>
            <p:nvPr/>
          </p:nvCxnSpPr>
          <p:spPr>
            <a:xfrm flipH="1">
              <a:off x="6054984" y="4436772"/>
              <a:ext cx="600501" cy="461917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95E433EE-0135-AE42-9F54-1F645C4B6EF4}"/>
              </a:ext>
            </a:extLst>
          </p:cNvPr>
          <p:cNvSpPr txBox="1">
            <a:spLocks/>
          </p:cNvSpPr>
          <p:nvPr/>
        </p:nvSpPr>
        <p:spPr>
          <a:xfrm>
            <a:off x="1246188" y="1149628"/>
            <a:ext cx="9699625" cy="10770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75" dirty="0"/>
              <a:t>Either the </a:t>
            </a:r>
            <a:r>
              <a:rPr lang="en-US" sz="3575" b="1" dirty="0"/>
              <a:t>base </a:t>
            </a:r>
            <a:r>
              <a:rPr lang="en-US" sz="3575" dirty="0"/>
              <a:t>or</a:t>
            </a:r>
            <a:r>
              <a:rPr lang="en-US" sz="3575" b="1" dirty="0"/>
              <a:t> index </a:t>
            </a:r>
            <a:r>
              <a:rPr lang="en-US" sz="3575" dirty="0"/>
              <a:t>or both can be pronumerals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08D11-B4F9-F941-8BF6-0809C91A6FB6}"/>
              </a:ext>
            </a:extLst>
          </p:cNvPr>
          <p:cNvSpPr txBox="1"/>
          <p:nvPr/>
        </p:nvSpPr>
        <p:spPr>
          <a:xfrm>
            <a:off x="145973" y="655662"/>
            <a:ext cx="4648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Index Notation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9039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Product of powers and quotient of powers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24038" y="1185229"/>
                <a:ext cx="4210050" cy="553053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24038" y="1185229"/>
                <a:ext cx="4210050" cy="5530535"/>
              </a:xfrm>
              <a:blipFill rotWithShape="0">
                <a:blip r:embed="rId2"/>
                <a:stretch>
                  <a:fillRect l="-2742" t="-16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3" y="1185229"/>
                <a:ext cx="4210050" cy="5530534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3" y="1185229"/>
                <a:ext cx="4210050" cy="5530534"/>
              </a:xfrm>
              <a:blipFill rotWithShape="0">
                <a:blip r:embed="rId3"/>
                <a:stretch>
                  <a:fillRect l="-2742" t="-16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754243-CA88-9B4D-8AC6-4EAD6EC1E872}"/>
                  </a:ext>
                </a:extLst>
              </p:cNvPr>
              <p:cNvSpPr/>
              <p:nvPr/>
            </p:nvSpPr>
            <p:spPr>
              <a:xfrm>
                <a:off x="3312958" y="6192543"/>
                <a:ext cx="2880660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A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754243-CA88-9B4D-8AC6-4EAD6EC1E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958" y="6192543"/>
                <a:ext cx="288066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329FC0-45BD-9E4A-9C77-A1BAA46F3215}"/>
                  </a:ext>
                </a:extLst>
              </p:cNvPr>
              <p:cNvSpPr/>
              <p:nvPr/>
            </p:nvSpPr>
            <p:spPr>
              <a:xfrm>
                <a:off x="7476080" y="6192543"/>
                <a:ext cx="2891882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A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329FC0-45BD-9E4A-9C77-A1BAA46F3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80" y="6192543"/>
                <a:ext cx="289188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571250" y="1388374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2+4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50" y="1388374"/>
                <a:ext cx="2233996" cy="10770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1426214" y="1914213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14" y="1914213"/>
                <a:ext cx="2233996" cy="10770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1509338" y="3422372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3+5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38" y="3422372"/>
                <a:ext cx="2233996" cy="10770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1370599" y="3992048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99" y="3992048"/>
                <a:ext cx="2233996" cy="10770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7327813" y="942136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4−2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813" y="942136"/>
                <a:ext cx="2233996" cy="1077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7265901" y="1467975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01" y="1467975"/>
                <a:ext cx="2233996" cy="10770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6034088" y="3422372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5−2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88" y="3422372"/>
                <a:ext cx="2233996" cy="10770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5895349" y="3992048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49" y="3992048"/>
                <a:ext cx="2233996" cy="10770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7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" y="2263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Power of a power and power of a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24038" y="1185228"/>
                <a:ext cx="4210050" cy="5401102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24038" y="1185228"/>
                <a:ext cx="4210050" cy="5401102"/>
              </a:xfrm>
              <a:blipFill rotWithShape="0">
                <a:blip r:embed="rId2"/>
                <a:stretch>
                  <a:fillRect l="-27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3" y="1185229"/>
                <a:ext cx="4210050" cy="5401101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3" y="1185229"/>
                <a:ext cx="4210050" cy="5401101"/>
              </a:xfrm>
              <a:blipFill rotWithShape="0">
                <a:blip r:embed="rId3"/>
                <a:stretch>
                  <a:fillRect l="-2742" t="-16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754243-CA88-9B4D-8AC6-4EAD6EC1E872}"/>
                  </a:ext>
                </a:extLst>
              </p:cNvPr>
              <p:cNvSpPr/>
              <p:nvPr/>
            </p:nvSpPr>
            <p:spPr>
              <a:xfrm>
                <a:off x="3684984" y="6026439"/>
                <a:ext cx="2349105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A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A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𝒎𝒏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754243-CA88-9B4D-8AC6-4EAD6EC1E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984" y="6026439"/>
                <a:ext cx="234910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329FC0-45BD-9E4A-9C77-A1BAA46F3215}"/>
                  </a:ext>
                </a:extLst>
              </p:cNvPr>
              <p:cNvSpPr/>
              <p:nvPr/>
            </p:nvSpPr>
            <p:spPr>
              <a:xfrm>
                <a:off x="7747950" y="6055685"/>
                <a:ext cx="2682401" cy="5232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𝒂𝒃</m:t>
                              </m:r>
                            </m:e>
                          </m:d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A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sSup>
                        <m:sSup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329FC0-45BD-9E4A-9C77-A1BAA46F3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50" y="6055685"/>
                <a:ext cx="268240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1700213" y="1492283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213" y="1492283"/>
                <a:ext cx="2233996" cy="10770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1555177" y="2018122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77" y="2018122"/>
                <a:ext cx="2233996" cy="10770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1555177" y="3794679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77" y="3794679"/>
                <a:ext cx="2233996" cy="10770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1416438" y="4364355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38" y="4364355"/>
                <a:ext cx="2233996" cy="10770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6095525" y="1379409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25" y="1379409"/>
                <a:ext cx="2233996" cy="1077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6095525" y="3415302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1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25" y="3415302"/>
                <a:ext cx="2233996" cy="10770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6157912" y="3923796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=27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50" dirty="0"/>
              </a:p>
            </p:txBody>
          </p:sp>
        </mc:Choice>
        <mc:Fallback xmlns="">
          <p:sp>
            <p:nvSpPr>
              <p:cNvPr id="2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12" y="3923796"/>
                <a:ext cx="2233996" cy="10770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/>
      <p:bldP spid="13" grpId="0"/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Power of a quotient and zero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24038" y="1185228"/>
                <a:ext cx="4210050" cy="5507120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24038" y="1185228"/>
                <a:ext cx="4210050" cy="5507120"/>
              </a:xfrm>
              <a:blipFill rotWithShape="0">
                <a:blip r:embed="rId2"/>
                <a:stretch>
                  <a:fillRect l="-27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3" y="1185229"/>
                <a:ext cx="4210050" cy="5507119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3" y="1185229"/>
                <a:ext cx="4210050" cy="5507119"/>
              </a:xfrm>
              <a:blipFill rotWithShape="0">
                <a:blip r:embed="rId3"/>
                <a:stretch>
                  <a:fillRect l="-2742" t="-16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754243-CA88-9B4D-8AC6-4EAD6EC1E872}"/>
                  </a:ext>
                </a:extLst>
              </p:cNvPr>
              <p:cNvSpPr/>
              <p:nvPr/>
            </p:nvSpPr>
            <p:spPr>
              <a:xfrm>
                <a:off x="3985708" y="5772224"/>
                <a:ext cx="2051203" cy="92929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num>
                                <m:den>
                                  <m:r>
                                    <a:rPr lang="en-AU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A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A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A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754243-CA88-9B4D-8AC6-4EAD6EC1E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708" y="5772224"/>
                <a:ext cx="2051203" cy="9292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329FC0-45BD-9E4A-9C77-A1BAA46F3215}"/>
                  </a:ext>
                </a:extLst>
              </p:cNvPr>
              <p:cNvSpPr/>
              <p:nvPr/>
            </p:nvSpPr>
            <p:spPr>
              <a:xfrm>
                <a:off x="9024710" y="6159381"/>
                <a:ext cx="1343253" cy="53296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A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329FC0-45BD-9E4A-9C77-A1BAA46F3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710" y="6159381"/>
                <a:ext cx="1343253" cy="5329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2267486" y="1066588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86" y="1066588"/>
                <a:ext cx="2233996" cy="10770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2267486" y="1860573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000" b="0" i="1" dirty="0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86" y="1860573"/>
                <a:ext cx="2233996" cy="10770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2267486" y="3277888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86" y="3277888"/>
                <a:ext cx="2233996" cy="10770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7346876" y="914755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4−4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76" y="914755"/>
                <a:ext cx="2233996" cy="10770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7184576" y="1350692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6" y="1350692"/>
                <a:ext cx="2233996" cy="1077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7098119" y="1829511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119" y="1829511"/>
                <a:ext cx="2233996" cy="10770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7410705" y="2925030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5−5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705" y="2925030"/>
                <a:ext cx="2233996" cy="10770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7248405" y="3360967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05" y="3360967"/>
                <a:ext cx="2233996" cy="10770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7161948" y="3839786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948" y="3839786"/>
                <a:ext cx="2233996" cy="10770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49483" y="3133359"/>
                <a:ext cx="2233996" cy="107702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>
                        <a:rPr lang="en-AU" sz="325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49483" y="3133359"/>
                <a:ext cx="2233996" cy="10770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95E433EE-0135-AE42-9F54-1F645C4B6EF4}"/>
              </a:ext>
            </a:extLst>
          </p:cNvPr>
          <p:cNvSpPr txBox="1">
            <a:spLocks/>
          </p:cNvSpPr>
          <p:nvPr/>
        </p:nvSpPr>
        <p:spPr>
          <a:xfrm>
            <a:off x="1246188" y="1149628"/>
            <a:ext cx="9699625" cy="10770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75" dirty="0"/>
              <a:t>Writing radicals in terms of Fractional Indices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08D11-B4F9-F941-8BF6-0809C91A6FB6}"/>
              </a:ext>
            </a:extLst>
          </p:cNvPr>
          <p:cNvSpPr txBox="1"/>
          <p:nvPr/>
        </p:nvSpPr>
        <p:spPr>
          <a:xfrm>
            <a:off x="145973" y="655662"/>
            <a:ext cx="4648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Fractional Indices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1449483" y="2118317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>
                        <a:rPr lang="en-AU" sz="325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1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83" y="2118317"/>
                <a:ext cx="2233996" cy="10770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1406351" y="4372687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g>
                        <m:e>
                          <m: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rad>
                      <m:r>
                        <a:rPr lang="en-AU" sz="325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1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1" y="4372687"/>
                <a:ext cx="2233996" cy="10770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2315002" y="3077556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002" y="3077556"/>
                <a:ext cx="2233996" cy="10770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2349507" y="2031525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7" y="2031525"/>
                <a:ext cx="2233996" cy="10770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2248866" y="4331718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66" y="4331718"/>
                <a:ext cx="2233996" cy="10770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itle 1"/>
              <p:cNvSpPr txBox="1">
                <a:spLocks/>
              </p:cNvSpPr>
              <p:nvPr/>
            </p:nvSpPr>
            <p:spPr>
              <a:xfrm>
                <a:off x="4352849" y="3164348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</m:sup>
                      </m:sSup>
                      <m:r>
                        <a:rPr lang="en-AU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849" y="3164348"/>
                <a:ext cx="2233996" cy="10770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itle 1"/>
              <p:cNvSpPr txBox="1">
                <a:spLocks/>
              </p:cNvSpPr>
              <p:nvPr/>
            </p:nvSpPr>
            <p:spPr>
              <a:xfrm>
                <a:off x="4387354" y="2118317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en-AU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54" y="2118317"/>
                <a:ext cx="2233996" cy="10770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1"/>
              <p:cNvSpPr txBox="1">
                <a:spLocks/>
              </p:cNvSpPr>
              <p:nvPr/>
            </p:nvSpPr>
            <p:spPr>
              <a:xfrm>
                <a:off x="4352849" y="4414545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AU" sz="32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sup>
                      </m:sSup>
                      <m:r>
                        <a:rPr lang="en-AU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849" y="4414545"/>
                <a:ext cx="2233996" cy="1077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le 1"/>
              <p:cNvSpPr txBox="1">
                <a:spLocks/>
              </p:cNvSpPr>
              <p:nvPr/>
            </p:nvSpPr>
            <p:spPr>
              <a:xfrm>
                <a:off x="5398082" y="2182104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sSup>
                            <m:sSupPr>
                              <m:ctrlPr>
                                <a:rPr lang="en-AU" sz="325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5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AU" sz="325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82" y="2182104"/>
                <a:ext cx="2233996" cy="10770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itle 1"/>
              <p:cNvSpPr txBox="1">
                <a:spLocks/>
              </p:cNvSpPr>
              <p:nvPr/>
            </p:nvSpPr>
            <p:spPr>
              <a:xfrm>
                <a:off x="5363577" y="3214580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g>
                        <m:e>
                          <m:sSup>
                            <m:sSupPr>
                              <m:ctrlPr>
                                <a:rPr lang="en-AU" sz="325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5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AU" sz="325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577" y="3214580"/>
                <a:ext cx="2233996" cy="10770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/>
              <p:cNvSpPr txBox="1">
                <a:spLocks/>
              </p:cNvSpPr>
              <p:nvPr/>
            </p:nvSpPr>
            <p:spPr>
              <a:xfrm>
                <a:off x="5363577" y="4414545"/>
                <a:ext cx="2233996" cy="10770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sz="325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g>
                        <m:e>
                          <m:sSup>
                            <m:sSupPr>
                              <m:ctrlPr>
                                <a:rPr lang="en-AU" sz="325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5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AU" sz="325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577" y="4414545"/>
                <a:ext cx="2233996" cy="10770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D329FC0-45BD-9E4A-9C77-A1BAA46F3215}"/>
                  </a:ext>
                </a:extLst>
              </p:cNvPr>
              <p:cNvSpPr/>
              <p:nvPr/>
            </p:nvSpPr>
            <p:spPr>
              <a:xfrm>
                <a:off x="3320069" y="5530077"/>
                <a:ext cx="2747176" cy="9386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AU" sz="4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sup>
                      </m:sSup>
                      <m:r>
                        <a:rPr lang="en-AU" sz="4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AU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sz="4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sSup>
                            <m:sSupPr>
                              <m:ctrlP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329FC0-45BD-9E4A-9C77-A1BAA46F3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69" y="5530077"/>
                <a:ext cx="2747176" cy="93865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9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6" grpId="0"/>
      <p:bldP spid="27" grpId="0"/>
      <p:bldP spid="28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292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Negative index and fractional index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24038" y="1185228"/>
                <a:ext cx="4210050" cy="55468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b)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24038" y="1185228"/>
                <a:ext cx="4210050" cy="5546876"/>
              </a:xfrm>
              <a:blipFill rotWithShape="0">
                <a:blip r:embed="rId2"/>
                <a:stretch>
                  <a:fillRect l="-2742" t="-16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3" y="1185229"/>
                <a:ext cx="4210050" cy="554687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3" y="1185229"/>
                <a:ext cx="4210050" cy="5546875"/>
              </a:xfrm>
              <a:blipFill rotWithShape="0">
                <a:blip r:embed="rId3"/>
                <a:stretch>
                  <a:fillRect l="-27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754243-CA88-9B4D-8AC6-4EAD6EC1E872}"/>
                  </a:ext>
                </a:extLst>
              </p:cNvPr>
              <p:cNvSpPr/>
              <p:nvPr/>
            </p:nvSpPr>
            <p:spPr>
              <a:xfrm>
                <a:off x="4294446" y="5819731"/>
                <a:ext cx="1739643" cy="90178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A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A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754243-CA88-9B4D-8AC6-4EAD6EC1E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46" y="5819731"/>
                <a:ext cx="1739643" cy="901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329FC0-45BD-9E4A-9C77-A1BAA46F3215}"/>
                  </a:ext>
                </a:extLst>
              </p:cNvPr>
              <p:cNvSpPr/>
              <p:nvPr/>
            </p:nvSpPr>
            <p:spPr>
              <a:xfrm>
                <a:off x="8386650" y="6037289"/>
                <a:ext cx="1981312" cy="68422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>
                            <m:fPr>
                              <m:ctrlP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AU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sup>
                      </m:sSup>
                      <m:r>
                        <a:rPr lang="en-AU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sSup>
                            <m:sSupPr>
                              <m:ctrlP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D329FC0-45BD-9E4A-9C77-A1BAA46F3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650" y="6037289"/>
                <a:ext cx="1981312" cy="6842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3334003" y="1140563"/>
                <a:ext cx="1078387" cy="6173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1−4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003" y="1140563"/>
                <a:ext cx="1078387" cy="617350"/>
              </a:xfrm>
              <a:prstGeom prst="rect">
                <a:avLst/>
              </a:prstGeom>
              <a:blipFill rotWithShape="0">
                <a:blip r:embed="rId6"/>
                <a:stretch>
                  <a:fillRect l="-56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3303151" y="1631026"/>
                <a:ext cx="1078387" cy="6173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151" y="1631026"/>
                <a:ext cx="1078387" cy="617350"/>
              </a:xfrm>
              <a:prstGeom prst="rect">
                <a:avLst/>
              </a:prstGeom>
              <a:blipFill rotWithShape="0">
                <a:blip r:embed="rId7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3167960" y="2190170"/>
                <a:ext cx="1078387" cy="6173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960" y="2190170"/>
                <a:ext cx="1078387" cy="6173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3842344" y="2218403"/>
                <a:ext cx="1078387" cy="6173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44" y="2218403"/>
                <a:ext cx="1078387" cy="61735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3320356" y="3200196"/>
                <a:ext cx="1078387" cy="6173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1−5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356" y="3200196"/>
                <a:ext cx="1078387" cy="617350"/>
              </a:xfrm>
              <a:prstGeom prst="rect">
                <a:avLst/>
              </a:prstGeom>
              <a:blipFill rotWithShape="0">
                <a:blip r:embed="rId10"/>
                <a:stretch>
                  <a:fillRect l="-62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3320355" y="3632453"/>
                <a:ext cx="1078387" cy="6173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355" y="3632453"/>
                <a:ext cx="1078387" cy="617350"/>
              </a:xfrm>
              <a:prstGeom prst="rect">
                <a:avLst/>
              </a:prstGeom>
              <a:blipFill rotWithShape="0">
                <a:blip r:embed="rId11"/>
                <a:stretch>
                  <a:fillRect l="-3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3289504" y="4090727"/>
                <a:ext cx="1078387" cy="6173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504" y="4090727"/>
                <a:ext cx="1078387" cy="61735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1781476" y="4751071"/>
                <a:ext cx="1192972" cy="703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476" y="4751071"/>
                <a:ext cx="1192972" cy="70333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2462846" y="4794065"/>
                <a:ext cx="1078387" cy="6173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846" y="4794065"/>
                <a:ext cx="1078387" cy="617350"/>
              </a:xfrm>
              <a:prstGeom prst="rect">
                <a:avLst/>
              </a:prstGeom>
              <a:blipFill rotWithShape="0">
                <a:blip r:embed="rId14"/>
                <a:stretch>
                  <a:fillRect t="-1961" b="-39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1"/>
              <p:cNvSpPr txBox="1">
                <a:spLocks/>
              </p:cNvSpPr>
              <p:nvPr/>
            </p:nvSpPr>
            <p:spPr>
              <a:xfrm>
                <a:off x="1781476" y="5759414"/>
                <a:ext cx="1192972" cy="703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476" y="5759414"/>
                <a:ext cx="1192972" cy="70333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le 1"/>
              <p:cNvSpPr txBox="1">
                <a:spLocks/>
              </p:cNvSpPr>
              <p:nvPr/>
            </p:nvSpPr>
            <p:spPr>
              <a:xfrm>
                <a:off x="2462846" y="5802408"/>
                <a:ext cx="1078387" cy="6173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846" y="5802408"/>
                <a:ext cx="1078387" cy="617350"/>
              </a:xfrm>
              <a:prstGeom prst="rect">
                <a:avLst/>
              </a:prstGeom>
              <a:blipFill rotWithShape="0">
                <a:blip r:embed="rId16"/>
                <a:stretch>
                  <a:fillRect t="-2970" b="-39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itle 1"/>
              <p:cNvSpPr txBox="1">
                <a:spLocks/>
              </p:cNvSpPr>
              <p:nvPr/>
            </p:nvSpPr>
            <p:spPr>
              <a:xfrm>
                <a:off x="6400907" y="1742983"/>
                <a:ext cx="1250925" cy="8779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907" y="1742983"/>
                <a:ext cx="1250925" cy="87794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/>
              <p:cNvSpPr txBox="1">
                <a:spLocks/>
              </p:cNvSpPr>
              <p:nvPr/>
            </p:nvSpPr>
            <p:spPr>
              <a:xfrm>
                <a:off x="6246468" y="2485367"/>
                <a:ext cx="1250925" cy="8779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68" y="2485367"/>
                <a:ext cx="1250925" cy="87794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tle 1"/>
              <p:cNvSpPr txBox="1">
                <a:spLocks/>
              </p:cNvSpPr>
              <p:nvPr/>
            </p:nvSpPr>
            <p:spPr>
              <a:xfrm>
                <a:off x="6270716" y="3916118"/>
                <a:ext cx="1483571" cy="10992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16" y="3916118"/>
                <a:ext cx="1483571" cy="109922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itle 1"/>
              <p:cNvSpPr txBox="1">
                <a:spLocks/>
              </p:cNvSpPr>
              <p:nvPr/>
            </p:nvSpPr>
            <p:spPr>
              <a:xfrm>
                <a:off x="5890565" y="4623115"/>
                <a:ext cx="1638010" cy="124968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565" y="4623115"/>
                <a:ext cx="1638010" cy="124968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4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A89FC9-4B62-7646-AAF6-22D81B5D34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08760" y="811531"/>
              <a:ext cx="9063990" cy="5044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5009">
                      <a:extLst>
                        <a:ext uri="{9D8B030D-6E8A-4147-A177-3AD203B41FA5}">
                          <a16:colId xmlns:a16="http://schemas.microsoft.com/office/drawing/2014/main" val="2392104117"/>
                        </a:ext>
                      </a:extLst>
                    </a:gridCol>
                    <a:gridCol w="3076986">
                      <a:extLst>
                        <a:ext uri="{9D8B030D-6E8A-4147-A177-3AD203B41FA5}">
                          <a16:colId xmlns:a16="http://schemas.microsoft.com/office/drawing/2014/main" val="4066035852"/>
                        </a:ext>
                      </a:extLst>
                    </a:gridCol>
                    <a:gridCol w="1550420">
                      <a:extLst>
                        <a:ext uri="{9D8B030D-6E8A-4147-A177-3AD203B41FA5}">
                          <a16:colId xmlns:a16="http://schemas.microsoft.com/office/drawing/2014/main" val="683721277"/>
                        </a:ext>
                      </a:extLst>
                    </a:gridCol>
                    <a:gridCol w="2981575">
                      <a:extLst>
                        <a:ext uri="{9D8B030D-6E8A-4147-A177-3AD203B41FA5}">
                          <a16:colId xmlns:a16="http://schemas.microsoft.com/office/drawing/2014/main" val="3926445181"/>
                        </a:ext>
                      </a:extLst>
                    </a:gridCol>
                  </a:tblGrid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9509414"/>
                      </a:ext>
                    </a:extLst>
                  </a:tr>
                  <a:tr h="1292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Power of a quotient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num>
                                          <m:den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806571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Quotient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Zero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9938936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power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529882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Fractional</a:t>
                          </a:r>
                          <a:r>
                            <a:rPr lang="en-AU" dirty="0">
                              <a:effectLst/>
                            </a:rPr>
                            <a:t> 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61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A89FC9-4B62-7646-AAF6-22D81B5D345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08760" y="811531"/>
              <a:ext cx="9063990" cy="5044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50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92104117"/>
                        </a:ext>
                      </a:extLst>
                    </a:gridCol>
                    <a:gridCol w="307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66035852"/>
                        </a:ext>
                      </a:extLst>
                    </a:gridCol>
                    <a:gridCol w="15504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83721277"/>
                        </a:ext>
                      </a:extLst>
                    </a:gridCol>
                    <a:gridCol w="29815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26445181"/>
                        </a:ext>
                      </a:extLst>
                    </a:gridCol>
                  </a:tblGrid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509414"/>
                      </a:ext>
                    </a:extLst>
                  </a:tr>
                  <a:tr h="1292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73113" r="-147723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Power of a quotient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73113" r="-409" b="-2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59806571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Quotient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238312" r="-147723" b="-2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Zero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238312" r="-409" b="-2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19938936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power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338312" r="-14772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338312" r="-40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45529882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438312" r="-147723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Fractional</a:t>
                          </a:r>
                          <a:r>
                            <a:rPr lang="en-AU" dirty="0">
                              <a:effectLst/>
                            </a:rPr>
                            <a:t> 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438312" r="-409" b="-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80461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F21EEE-08CC-234D-B635-498F5DED5146}"/>
                  </a:ext>
                </a:extLst>
              </p:cNvPr>
              <p:cNvSpPr txBox="1"/>
              <p:nvPr/>
            </p:nvSpPr>
            <p:spPr>
              <a:xfrm>
                <a:off x="1731645" y="6126480"/>
                <a:ext cx="8618220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These laws applies to all integers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non-zero numbers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A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F21EEE-08CC-234D-B635-498F5DED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645" y="6126480"/>
                <a:ext cx="861822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B3125BA-EF52-4642-9094-62821C423180}"/>
              </a:ext>
            </a:extLst>
          </p:cNvPr>
          <p:cNvSpPr txBox="1"/>
          <p:nvPr/>
        </p:nvSpPr>
        <p:spPr>
          <a:xfrm>
            <a:off x="4160520" y="201039"/>
            <a:ext cx="346329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 Laws</a:t>
            </a:r>
          </a:p>
        </p:txBody>
      </p:sp>
    </p:spTree>
    <p:extLst>
      <p:ext uri="{BB962C8B-B14F-4D97-AF65-F5344CB8AC3E}">
        <p14:creationId xmlns:p14="http://schemas.microsoft.com/office/powerpoint/2010/main" val="223415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443C-18BF-2E44-8B19-A774128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1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Evaluate without using a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7C3981-6987-D64A-A536-D38CA94DE12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14745" y="1185228"/>
                <a:ext cx="5819343" cy="554687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÷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A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7C3981-6987-D64A-A536-D38CA94DE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4745" y="1185228"/>
                <a:ext cx="5819343" cy="5546876"/>
              </a:xfrm>
              <a:blipFill rotWithShape="0">
                <a:blip r:embed="rId2"/>
                <a:stretch>
                  <a:fillRect l="-1985" t="-15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72B6AD-747B-DF4D-A5BA-F9295770DA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57913" y="1185229"/>
                <a:ext cx="5777778" cy="554687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72B6AD-747B-DF4D-A5BA-F9295770D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57913" y="1185229"/>
                <a:ext cx="5777778" cy="5546875"/>
              </a:xfrm>
              <a:blipFill rotWithShape="0">
                <a:blip r:embed="rId3"/>
                <a:stretch>
                  <a:fillRect l="-2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578269" y="1348128"/>
                <a:ext cx="1250925" cy="8779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69" y="1348128"/>
                <a:ext cx="1250925" cy="8779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578268" y="1882542"/>
                <a:ext cx="1250925" cy="8779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68" y="1882542"/>
                <a:ext cx="1250925" cy="877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409101" y="2438823"/>
                <a:ext cx="1250925" cy="8779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01" y="2438823"/>
                <a:ext cx="1250925" cy="877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304286" y="3727682"/>
                <a:ext cx="1694074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6−4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6" y="3727682"/>
                <a:ext cx="1694074" cy="7794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214745" y="4328135"/>
                <a:ext cx="1694074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4328135"/>
                <a:ext cx="1694074" cy="7794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-23302" y="4929666"/>
                <a:ext cx="1694074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02" y="4929666"/>
                <a:ext cx="1694074" cy="7794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-23302" y="5441151"/>
                <a:ext cx="1694074" cy="779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02" y="5441151"/>
                <a:ext cx="1694074" cy="7794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5958342" y="2088041"/>
                <a:ext cx="1990881" cy="10543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342" y="2088041"/>
                <a:ext cx="1990881" cy="10543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7055921" y="2161868"/>
                <a:ext cx="1990881" cy="10543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921" y="2161868"/>
                <a:ext cx="1990881" cy="105432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6908066" y="3316770"/>
                <a:ext cx="1990881" cy="10543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66" y="3316770"/>
                <a:ext cx="1990881" cy="105432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7031891" y="4053274"/>
                <a:ext cx="1990881" cy="10543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891" y="4053274"/>
                <a:ext cx="1990881" cy="105432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/>
              <p:cNvSpPr txBox="1">
                <a:spLocks/>
              </p:cNvSpPr>
              <p:nvPr/>
            </p:nvSpPr>
            <p:spPr>
              <a:xfrm>
                <a:off x="6908066" y="4792235"/>
                <a:ext cx="1990881" cy="10543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66" y="4792235"/>
                <a:ext cx="1990881" cy="105432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6908065" y="5520091"/>
                <a:ext cx="1990881" cy="10543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65" y="5520091"/>
                <a:ext cx="1990881" cy="105432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34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14409</TotalTime>
  <Words>887</Words>
  <Application>Microsoft Office PowerPoint</Application>
  <PresentationFormat>Widescreen</PresentationFormat>
  <Paragraphs>314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bn = b × b × b × b × … × b</vt:lpstr>
      <vt:lpstr>Product of powers and quotient of powers</vt:lpstr>
      <vt:lpstr>Power of a power and power of a product</vt:lpstr>
      <vt:lpstr>Power of a quotient and zero index</vt:lpstr>
      <vt:lpstr>√(3&amp;a)=</vt:lpstr>
      <vt:lpstr>Negative index and fractional index </vt:lpstr>
      <vt:lpstr>PowerPoint Presentation</vt:lpstr>
      <vt:lpstr>Evaluate without using a calculator</vt:lpstr>
      <vt:lpstr>Evaluate without using a calculator</vt:lpstr>
      <vt:lpstr>Simplify and express your answer in positive indices</vt:lpstr>
      <vt:lpstr>Simplify and express your answer in positive indices</vt:lpstr>
      <vt:lpstr>Simplify and express your answer in positive indices</vt:lpstr>
      <vt:lpstr>Simplify and express your answer in positive indices</vt:lpstr>
      <vt:lpstr>Simplify and express your answer in positive indices</vt:lpstr>
      <vt:lpstr>Simplify and express your answer in index 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745</cp:revision>
  <dcterms:created xsi:type="dcterms:W3CDTF">2020-02-17T13:56:23Z</dcterms:created>
  <dcterms:modified xsi:type="dcterms:W3CDTF">2022-08-03T02:52:15Z</dcterms:modified>
</cp:coreProperties>
</file>