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47" r:id="rId2"/>
    <p:sldId id="493" r:id="rId3"/>
    <p:sldId id="465" r:id="rId4"/>
    <p:sldId id="482" r:id="rId5"/>
    <p:sldId id="494" r:id="rId6"/>
    <p:sldId id="44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355"/>
    <a:srgbClr val="215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C26A2-E6D3-4FD8-90B1-7469BEF451EF}" type="datetimeFigureOut">
              <a:rPr lang="en-AU" smtClean="0"/>
              <a:t>22/03/2022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D9329-E501-4AF3-9004-DE74661E42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4576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4570-5939-43EF-9B7B-854F84FD3A97}" type="datetimeFigureOut">
              <a:rPr lang="en-AU" smtClean="0"/>
              <a:t>22/03/2022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EDIT TITLE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Lesson Topic/ Date</a:t>
            </a:r>
            <a:endParaRPr lang="en-AU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813" y="5671455"/>
            <a:ext cx="1049557" cy="104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5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 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0"/>
          <p:cNvSpPr>
            <a:spLocks noGrp="1"/>
          </p:cNvSpPr>
          <p:nvPr>
            <p:ph sz="half" idx="1"/>
          </p:nvPr>
        </p:nvSpPr>
        <p:spPr>
          <a:xfrm>
            <a:off x="838200" y="877084"/>
            <a:ext cx="10515600" cy="2285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1"/>
          <p:cNvSpPr>
            <a:spLocks noGrp="1"/>
          </p:cNvSpPr>
          <p:nvPr>
            <p:ph sz="half" idx="2"/>
          </p:nvPr>
        </p:nvSpPr>
        <p:spPr>
          <a:xfrm>
            <a:off x="838200" y="3879590"/>
            <a:ext cx="10515600" cy="2499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-44335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Pentagon 10"/>
          <p:cNvSpPr/>
          <p:nvPr userDrawn="1"/>
        </p:nvSpPr>
        <p:spPr>
          <a:xfrm>
            <a:off x="88638" y="48093"/>
            <a:ext cx="2835537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Lesson Closure</a:t>
            </a:r>
          </a:p>
        </p:txBody>
      </p:sp>
      <p:sp>
        <p:nvSpPr>
          <p:cNvPr id="12" name="Pentagon 11"/>
          <p:cNvSpPr/>
          <p:nvPr userDrawn="1"/>
        </p:nvSpPr>
        <p:spPr>
          <a:xfrm>
            <a:off x="88638" y="3248025"/>
            <a:ext cx="2340237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Closure</a:t>
            </a:r>
          </a:p>
        </p:txBody>
      </p:sp>
    </p:spTree>
    <p:extLst>
      <p:ext uri="{BB962C8B-B14F-4D97-AF65-F5344CB8AC3E}">
        <p14:creationId xmlns:p14="http://schemas.microsoft.com/office/powerpoint/2010/main" val="275105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4ADA-8B9F-4ECF-9857-DA0E09389161}" type="datetimeFigureOut">
              <a:rPr lang="en-AU" smtClean="0"/>
              <a:t>22/03/2022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FD57-68CF-4DF2-BA7E-BB906AB4CDA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8006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22/03/2022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17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mp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4570-5939-43EF-9B7B-854F84FD3A97}" type="datetimeFigureOut">
              <a:rPr lang="en-AU" smtClean="0"/>
              <a:t>22/03/2022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38200" y="1023257"/>
            <a:ext cx="10515600" cy="1785257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This slide is designed so that you can copy the prompt box you need and insert it into your slides.</a:t>
            </a:r>
          </a:p>
          <a:p>
            <a:pPr marL="0" indent="0">
              <a:buNone/>
            </a:pPr>
            <a:r>
              <a:rPr lang="en-AU" dirty="0"/>
              <a:t>This slide is hidden and will not be included when presenting your lesson.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-149628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813" y="5671455"/>
            <a:ext cx="1049557" cy="1049557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2823158" y="3602071"/>
            <a:ext cx="2035630" cy="971026"/>
            <a:chOff x="2813050" y="3602071"/>
            <a:chExt cx="2035630" cy="971026"/>
          </a:xfrm>
        </p:grpSpPr>
        <p:sp>
          <p:nvSpPr>
            <p:cNvPr id="12" name="Rectangle 11"/>
            <p:cNvSpPr/>
            <p:nvPr/>
          </p:nvSpPr>
          <p:spPr>
            <a:xfrm>
              <a:off x="2813051" y="3931961"/>
              <a:ext cx="2035629" cy="641136"/>
            </a:xfrm>
            <a:prstGeom prst="rect">
              <a:avLst/>
            </a:prstGeom>
            <a:solidFill>
              <a:srgbClr val="8E4FC9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13050" y="3602071"/>
              <a:ext cx="2035629" cy="307777"/>
            </a:xfrm>
            <a:prstGeom prst="rect">
              <a:avLst/>
            </a:prstGeom>
            <a:solidFill>
              <a:srgbClr val="8A2BE2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VOCABULARY</a:t>
              </a: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4975225" y="3602071"/>
            <a:ext cx="2035629" cy="971026"/>
            <a:chOff x="4965700" y="3602071"/>
            <a:chExt cx="2035629" cy="971026"/>
          </a:xfrm>
        </p:grpSpPr>
        <p:sp>
          <p:nvSpPr>
            <p:cNvPr id="15" name="TextBox 14"/>
            <p:cNvSpPr txBox="1"/>
            <p:nvPr/>
          </p:nvSpPr>
          <p:spPr>
            <a:xfrm>
              <a:off x="4965700" y="3602071"/>
              <a:ext cx="2035629" cy="30777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EXTENSION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65700" y="3931961"/>
              <a:ext cx="2035629" cy="641136"/>
            </a:xfrm>
            <a:prstGeom prst="rect">
              <a:avLst/>
            </a:prstGeom>
            <a:solidFill>
              <a:srgbClr val="E6B82E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7113813" y="3602071"/>
            <a:ext cx="2035630" cy="971026"/>
            <a:chOff x="7094763" y="3602071"/>
            <a:chExt cx="2035630" cy="971026"/>
          </a:xfrm>
        </p:grpSpPr>
        <p:sp>
          <p:nvSpPr>
            <p:cNvPr id="18" name="TextBox 17"/>
            <p:cNvSpPr txBox="1"/>
            <p:nvPr/>
          </p:nvSpPr>
          <p:spPr>
            <a:xfrm>
              <a:off x="7094764" y="3602071"/>
              <a:ext cx="2035629" cy="30777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HINT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94763" y="3931961"/>
              <a:ext cx="2035629" cy="641136"/>
            </a:xfrm>
            <a:prstGeom prst="rect">
              <a:avLst/>
            </a:prstGeom>
            <a:solidFill>
              <a:srgbClr val="1E9654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660399" y="3602071"/>
            <a:ext cx="2035630" cy="971026"/>
            <a:chOff x="660399" y="3602071"/>
            <a:chExt cx="2035630" cy="971026"/>
          </a:xfrm>
        </p:grpSpPr>
        <p:sp>
          <p:nvSpPr>
            <p:cNvPr id="21" name="TextBox 20"/>
            <p:cNvSpPr txBox="1"/>
            <p:nvPr/>
          </p:nvSpPr>
          <p:spPr>
            <a:xfrm>
              <a:off x="660400" y="3602071"/>
              <a:ext cx="2035629" cy="307777"/>
            </a:xfrm>
            <a:prstGeom prst="rect">
              <a:avLst/>
            </a:prstGeom>
            <a:solidFill>
              <a:srgbClr val="01244E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CFU 1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0399" y="3931961"/>
              <a:ext cx="2035629" cy="641136"/>
            </a:xfrm>
            <a:prstGeom prst="rect">
              <a:avLst/>
            </a:prstGeom>
            <a:solidFill>
              <a:srgbClr val="163B68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Pentagon 22"/>
          <p:cNvSpPr/>
          <p:nvPr userDrawn="1"/>
        </p:nvSpPr>
        <p:spPr>
          <a:xfrm>
            <a:off x="94181" y="-59847"/>
            <a:ext cx="3839549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Prompt Box Slide</a:t>
            </a:r>
          </a:p>
        </p:txBody>
      </p:sp>
    </p:spTree>
    <p:extLst>
      <p:ext uri="{BB962C8B-B14F-4D97-AF65-F5344CB8AC3E}">
        <p14:creationId xmlns:p14="http://schemas.microsoft.com/office/powerpoint/2010/main" val="99493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ly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0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1" name="Pentagon 10"/>
          <p:cNvSpPr/>
          <p:nvPr userDrawn="1"/>
        </p:nvSpPr>
        <p:spPr>
          <a:xfrm>
            <a:off x="88639" y="86887"/>
            <a:ext cx="267550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AU" sz="3200" dirty="0"/>
              <a:t> Daily Review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33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cabul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6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7" name="Pentagon 16"/>
          <p:cNvSpPr/>
          <p:nvPr userDrawn="1"/>
        </p:nvSpPr>
        <p:spPr>
          <a:xfrm>
            <a:off x="88639" y="86887"/>
            <a:ext cx="2487038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AU" sz="3200" dirty="0"/>
              <a:t> Vocabulary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990216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674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half" idx="1"/>
          </p:nvPr>
        </p:nvSpPr>
        <p:spPr>
          <a:xfrm>
            <a:off x="838200" y="877084"/>
            <a:ext cx="10515600" cy="2285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half" idx="2"/>
          </p:nvPr>
        </p:nvSpPr>
        <p:spPr>
          <a:xfrm>
            <a:off x="838200" y="3879590"/>
            <a:ext cx="10515600" cy="2499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4" name="Pentagon 13"/>
          <p:cNvSpPr/>
          <p:nvPr userDrawn="1"/>
        </p:nvSpPr>
        <p:spPr>
          <a:xfrm>
            <a:off x="88638" y="86887"/>
            <a:ext cx="3561981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Learning Objective</a:t>
            </a:r>
          </a:p>
        </p:txBody>
      </p:sp>
      <p:sp>
        <p:nvSpPr>
          <p:cNvPr id="15" name="Pentagon 14"/>
          <p:cNvSpPr/>
          <p:nvPr userDrawn="1"/>
        </p:nvSpPr>
        <p:spPr>
          <a:xfrm>
            <a:off x="88639" y="3248025"/>
            <a:ext cx="29784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72286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9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0" name="Pentagon 9"/>
          <p:cNvSpPr/>
          <p:nvPr userDrawn="1"/>
        </p:nvSpPr>
        <p:spPr>
          <a:xfrm>
            <a:off x="88638" y="86887"/>
            <a:ext cx="4225096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Concept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21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677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d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2" name="Pentagon 11"/>
          <p:cNvSpPr/>
          <p:nvPr userDrawn="1"/>
        </p:nvSpPr>
        <p:spPr>
          <a:xfrm>
            <a:off x="88638" y="86887"/>
            <a:ext cx="318796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Guided Practice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371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pendent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2" name="Pentagon 11"/>
          <p:cNvSpPr/>
          <p:nvPr userDrawn="1"/>
        </p:nvSpPr>
        <p:spPr>
          <a:xfrm>
            <a:off x="88637" y="86887"/>
            <a:ext cx="4026163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Independent Practice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990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64570-5939-43EF-9B7B-854F84FD3A97}" type="datetimeFigureOut">
              <a:rPr lang="en-AU" smtClean="0"/>
              <a:t>22/03/2022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978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282564" y="912504"/>
            <a:ext cx="89747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be able </a:t>
            </a:r>
            <a:r>
              <a:rPr lang="en-GB" sz="3200" b="1" dirty="0"/>
              <a:t>to solve worded problems involving function notations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35904" y="3284478"/>
            <a:ext cx="10973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cs typeface="Arial" panose="020B0604020202020204" pitchFamily="34" charset="0"/>
              </a:rPr>
              <a:t>Solve worded problems involving function notations.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2619198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01386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A7C2972-F935-4847-A077-95A5AE9A5FC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746317"/>
                <a:ext cx="12103162" cy="1325563"/>
              </a:xfrm>
            </p:spPr>
            <p:txBody>
              <a:bodyPr anchor="t">
                <a:normAutofit fontScale="90000"/>
              </a:bodyPr>
              <a:lstStyle/>
              <a:p>
                <a:r>
                  <a:rPr lang="en-AU" sz="2800" dirty="0">
                    <a:latin typeface="+mn-lt"/>
                  </a:rPr>
                  <a:t>The volume of a sphere of radius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>
                    <a:latin typeface="+mn-lt"/>
                  </a:rPr>
                  <a:t> is determined by the function with the rule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</a:rPr>
                  <a:t>. State the practical domain of the function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>
                    <a:latin typeface="+mn-lt"/>
                  </a:rPr>
                  <a:t> and find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(10)</m:t>
                    </m:r>
                  </m:oMath>
                </a14:m>
                <a:r>
                  <a:rPr lang="en-US" sz="2800" dirty="0">
                    <a:latin typeface="+mn-lt"/>
                  </a:rPr>
                  <a:t> in exact value.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A7C2972-F935-4847-A077-95A5AE9A5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746317"/>
                <a:ext cx="12103162" cy="1325563"/>
              </a:xfrm>
              <a:blipFill>
                <a:blip r:embed="rId2"/>
                <a:stretch>
                  <a:fillRect l="-806" t="-59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5136409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Cambridge Ch 6E Example 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C7841C-19CC-FD43-9033-9730CA7498DC}"/>
                  </a:ext>
                </a:extLst>
              </p:cNvPr>
              <p:cNvSpPr txBox="1"/>
              <p:nvPr/>
            </p:nvSpPr>
            <p:spPr>
              <a:xfrm>
                <a:off x="380620" y="2144876"/>
                <a:ext cx="647595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has to be greater than 0</a:t>
                </a:r>
              </a:p>
              <a:p>
                <a:r>
                  <a:rPr lang="en-US" sz="2000" dirty="0"/>
                  <a:t>Therefore, the practical domain is </a:t>
                </a:r>
                <a14:m>
                  <m:oMath xmlns:m="http://schemas.openxmlformats.org/officeDocument/2006/math">
                    <m:r>
                      <a:rPr lang="en-AU" sz="2000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AU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AU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&gt;0}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C7841C-19CC-FD43-9033-9730CA749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20" y="2144876"/>
                <a:ext cx="6475957" cy="707886"/>
              </a:xfrm>
              <a:prstGeom prst="rect">
                <a:avLst/>
              </a:prstGeom>
              <a:blipFill>
                <a:blip r:embed="rId3"/>
                <a:stretch>
                  <a:fillRect l="-941" t="-5172" b="-1465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C7841C-19CC-FD43-9033-9730CA7498DC}"/>
                  </a:ext>
                </a:extLst>
              </p:cNvPr>
              <p:cNvSpPr txBox="1"/>
              <p:nvPr/>
            </p:nvSpPr>
            <p:spPr>
              <a:xfrm>
                <a:off x="380619" y="3270384"/>
                <a:ext cx="6475957" cy="554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AU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AU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sSup>
                        <m:sSupPr>
                          <m:ctrlPr>
                            <a:rPr lang="en-AU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6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</m:e>
                        <m:sup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4000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1600" b="0" i="0" smtClean="0">
                          <a:latin typeface="Cambria Math" panose="02040503050406030204" pitchFamily="18" charset="0"/>
                        </a:rPr>
                        <m:t>unit</m:t>
                      </m:r>
                      <m:sSup>
                        <m:sSupPr>
                          <m:ctrlPr>
                            <a:rPr lang="en-AU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AU" sz="16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en-AU" sz="16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C7841C-19CC-FD43-9033-9730CA749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19" y="3270384"/>
                <a:ext cx="6475957" cy="5549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04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C7841C-19CC-FD43-9033-9730CA7498DC}"/>
                  </a:ext>
                </a:extLst>
              </p:cNvPr>
              <p:cNvSpPr txBox="1"/>
              <p:nvPr/>
            </p:nvSpPr>
            <p:spPr>
              <a:xfrm>
                <a:off x="145293" y="886819"/>
                <a:ext cx="1204670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A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A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AU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/>
                  <a:t> such that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=19</m:t>
                    </m:r>
                  </m:oMath>
                </a14:m>
                <a:r>
                  <a:rPr lang="en-US" sz="2800" dirty="0"/>
                  <a:t>, find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/>
                  <a:t> and sketch the graph of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C7841C-19CC-FD43-9033-9730CA749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93" y="886819"/>
                <a:ext cx="12046707" cy="954107"/>
              </a:xfrm>
              <a:prstGeom prst="rect">
                <a:avLst/>
              </a:prstGeom>
              <a:blipFill>
                <a:blip r:embed="rId2"/>
                <a:stretch>
                  <a:fillRect l="-1063" t="-5732" r="-253" b="-171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C7841C-19CC-FD43-9033-9730CA7498DC}"/>
                  </a:ext>
                </a:extLst>
              </p:cNvPr>
              <p:cNvSpPr txBox="1"/>
              <p:nvPr/>
            </p:nvSpPr>
            <p:spPr>
              <a:xfrm>
                <a:off x="737062" y="2055362"/>
                <a:ext cx="418823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7=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2800" b="0" i="0" smtClean="0">
                          <a:latin typeface="Cambria Math" panose="02040503050406030204" pitchFamily="18" charset="0"/>
                        </a:rPr>
                        <m:t> −−−(1)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C7841C-19CC-FD43-9033-9730CA749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62" y="2055362"/>
                <a:ext cx="4188230" cy="954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36E10B8-AAAF-41AF-AD0D-854255C22A2D}"/>
              </a:ext>
            </a:extLst>
          </p:cNvPr>
          <p:cNvSpPr txBox="1"/>
          <p:nvPr/>
        </p:nvSpPr>
        <p:spPr>
          <a:xfrm>
            <a:off x="0" y="0"/>
            <a:ext cx="5136409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Cambridge Ch 6E Example 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4E6593-9243-4358-BD98-B509213B6C8A}"/>
                  </a:ext>
                </a:extLst>
              </p:cNvPr>
              <p:cNvSpPr txBox="1"/>
              <p:nvPr/>
            </p:nvSpPr>
            <p:spPr>
              <a:xfrm>
                <a:off x="737062" y="3371478"/>
                <a:ext cx="418823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19=5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 −−−(2)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4E6593-9243-4358-BD98-B509213B6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62" y="3371478"/>
                <a:ext cx="4188230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7162F1-03A3-41CF-90B9-27D09D969EB7}"/>
                  </a:ext>
                </a:extLst>
              </p:cNvPr>
              <p:cNvSpPr txBox="1"/>
              <p:nvPr/>
            </p:nvSpPr>
            <p:spPr>
              <a:xfrm>
                <a:off x="567344" y="4540021"/>
                <a:ext cx="418823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AU" sz="2800" b="0" dirty="0"/>
                  <a:t>(2) – (1),</a:t>
                </a:r>
                <a:br>
                  <a:rPr lang="en-AU" sz="28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12=4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7162F1-03A3-41CF-90B9-27D09D969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44" y="4540021"/>
                <a:ext cx="4188230" cy="954107"/>
              </a:xfrm>
              <a:prstGeom prst="rect">
                <a:avLst/>
              </a:prstGeom>
              <a:blipFill>
                <a:blip r:embed="rId5"/>
                <a:stretch>
                  <a:fillRect l="-2911" t="-641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B1B44E5-0E7D-4A02-8922-F2A02B7C400F}"/>
                  </a:ext>
                </a:extLst>
              </p:cNvPr>
              <p:cNvSpPr txBox="1"/>
              <p:nvPr/>
            </p:nvSpPr>
            <p:spPr>
              <a:xfrm>
                <a:off x="737062" y="5596430"/>
                <a:ext cx="41882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B1B44E5-0E7D-4A02-8922-F2A02B7C4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62" y="5596430"/>
                <a:ext cx="418823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31B21B-75BC-44FE-AD08-CBB6E499D6A4}"/>
                  </a:ext>
                </a:extLst>
              </p:cNvPr>
              <p:cNvSpPr txBox="1"/>
              <p:nvPr/>
            </p:nvSpPr>
            <p:spPr>
              <a:xfrm>
                <a:off x="737062" y="6119650"/>
                <a:ext cx="41882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31B21B-75BC-44FE-AD08-CBB6E499D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62" y="6119650"/>
                <a:ext cx="418823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6F73D7-0A9E-41CB-AF9E-2178B3334AD1}"/>
                  </a:ext>
                </a:extLst>
              </p:cNvPr>
              <p:cNvSpPr txBox="1"/>
              <p:nvPr/>
            </p:nvSpPr>
            <p:spPr>
              <a:xfrm>
                <a:off x="3882736" y="6218985"/>
                <a:ext cx="41882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6F73D7-0A9E-41CB-AF9E-2178B3334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736" y="6218985"/>
                <a:ext cx="418823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BD9C90FA-3C2D-4847-986C-AA015F76B8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10401" y="1513997"/>
            <a:ext cx="5014255" cy="460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3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/>
      <p:bldP spid="13" grpId="0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C7841C-19CC-FD43-9033-9730CA7498DC}"/>
                  </a:ext>
                </a:extLst>
              </p:cNvPr>
              <p:cNvSpPr txBox="1"/>
              <p:nvPr/>
            </p:nvSpPr>
            <p:spPr>
              <a:xfrm>
                <a:off x="17228" y="670799"/>
                <a:ext cx="120467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/>
                  <a:t>Find the quadratic function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AU" sz="2800" dirty="0"/>
                  <a:t> such that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sz="2800" dirty="0"/>
                  <a:t> and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en-AU" sz="2800" dirty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C7841C-19CC-FD43-9033-9730CA749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8" y="670799"/>
                <a:ext cx="12046707" cy="523220"/>
              </a:xfrm>
              <a:prstGeom prst="rect">
                <a:avLst/>
              </a:prstGeom>
              <a:blipFill>
                <a:blip r:embed="rId2"/>
                <a:stretch>
                  <a:fillRect l="-1063" t="-10465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C7841C-19CC-FD43-9033-9730CA7498DC}"/>
                  </a:ext>
                </a:extLst>
              </p:cNvPr>
              <p:cNvSpPr txBox="1"/>
              <p:nvPr/>
            </p:nvSpPr>
            <p:spPr>
              <a:xfrm>
                <a:off x="560416" y="1623414"/>
                <a:ext cx="101422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0" dirty="0"/>
                  <a:t>Since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AU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, rewriting in coordinates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4,0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, (−2,0)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C7841C-19CC-FD43-9033-9730CA749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16" y="1623414"/>
                <a:ext cx="10142221" cy="523220"/>
              </a:xfrm>
              <a:prstGeom prst="rect">
                <a:avLst/>
              </a:prstGeom>
              <a:blipFill>
                <a:blip r:embed="rId3"/>
                <a:stretch>
                  <a:fillRect l="-1262" t="-10465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3C7841C-19CC-FD43-9033-9730CA7498DC}"/>
                  </a:ext>
                </a:extLst>
              </p:cNvPr>
              <p:cNvSpPr txBox="1"/>
              <p:nvPr/>
            </p:nvSpPr>
            <p:spPr>
              <a:xfrm>
                <a:off x="560416" y="2278653"/>
                <a:ext cx="967463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0" dirty="0">
                    <a:ea typeface="Cambria Math" panose="02040503050406030204" pitchFamily="18" charset="0"/>
                  </a:rPr>
                  <a:t>These are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800" dirty="0"/>
                  <a:t>intercepts, so using the factorized form: </a:t>
                </a:r>
                <a:endParaRPr lang="en-AU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−4)(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+2)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3C7841C-19CC-FD43-9033-9730CA749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16" y="2278653"/>
                <a:ext cx="9674631" cy="954107"/>
              </a:xfrm>
              <a:prstGeom prst="rect">
                <a:avLst/>
              </a:prstGeom>
              <a:blipFill>
                <a:blip r:embed="rId4"/>
                <a:stretch>
                  <a:fillRect l="-1323" t="-641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C7841C-19CC-FD43-9033-9730CA7498DC}"/>
                  </a:ext>
                </a:extLst>
              </p:cNvPr>
              <p:cNvSpPr txBox="1"/>
              <p:nvPr/>
            </p:nvSpPr>
            <p:spPr>
              <a:xfrm>
                <a:off x="560416" y="3364779"/>
                <a:ext cx="66058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0" dirty="0"/>
                  <a:t>Substitute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en-US" sz="2800" dirty="0"/>
                  <a:t>,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C7841C-19CC-FD43-9033-9730CA749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16" y="3364779"/>
                <a:ext cx="6605850" cy="523220"/>
              </a:xfrm>
              <a:prstGeom prst="rect">
                <a:avLst/>
              </a:prstGeom>
              <a:blipFill>
                <a:blip r:embed="rId5"/>
                <a:stretch>
                  <a:fillRect l="-1937" t="-11628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3C7841C-19CC-FD43-9033-9730CA7498DC}"/>
                  </a:ext>
                </a:extLst>
              </p:cNvPr>
              <p:cNvSpPr txBox="1"/>
              <p:nvPr/>
            </p:nvSpPr>
            <p:spPr>
              <a:xfrm>
                <a:off x="2094806" y="4020018"/>
                <a:ext cx="66058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16=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(0−4)(0+2)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3C7841C-19CC-FD43-9033-9730CA749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806" y="4020018"/>
                <a:ext cx="660585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83B836E-86C8-4FE9-AA1D-0524AAD65EFC}"/>
              </a:ext>
            </a:extLst>
          </p:cNvPr>
          <p:cNvSpPr txBox="1"/>
          <p:nvPr/>
        </p:nvSpPr>
        <p:spPr>
          <a:xfrm>
            <a:off x="0" y="0"/>
            <a:ext cx="5136409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Cambridge Ch 6E Example 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186865-71BD-4778-8BD7-223DA1DE536B}"/>
                  </a:ext>
                </a:extLst>
              </p:cNvPr>
              <p:cNvSpPr txBox="1"/>
              <p:nvPr/>
            </p:nvSpPr>
            <p:spPr>
              <a:xfrm>
                <a:off x="2094806" y="4754669"/>
                <a:ext cx="66058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16=−8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186865-71BD-4778-8BD7-223DA1DE5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806" y="4754669"/>
                <a:ext cx="660585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E0CBD4-0F13-4FF5-A53D-C6754BE77D6C}"/>
                  </a:ext>
                </a:extLst>
              </p:cNvPr>
              <p:cNvSpPr txBox="1"/>
              <p:nvPr/>
            </p:nvSpPr>
            <p:spPr>
              <a:xfrm>
                <a:off x="2094806" y="5322373"/>
                <a:ext cx="66058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E0CBD4-0F13-4FF5-A53D-C6754BE77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806" y="5322373"/>
                <a:ext cx="660585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3BE53C-2D93-4BE8-B84B-D47447B4932E}"/>
                  </a:ext>
                </a:extLst>
              </p:cNvPr>
              <p:cNvSpPr txBox="1"/>
              <p:nvPr/>
            </p:nvSpPr>
            <p:spPr>
              <a:xfrm>
                <a:off x="2094806" y="5925591"/>
                <a:ext cx="66058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)=−2(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−4)(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+2)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3BE53C-2D93-4BE8-B84B-D47447B49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806" y="5925591"/>
                <a:ext cx="6605850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36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15" grpId="0"/>
      <p:bldP spid="17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C7841C-19CC-FD43-9033-9730CA7498DC}"/>
                  </a:ext>
                </a:extLst>
              </p:cNvPr>
              <p:cNvSpPr txBox="1"/>
              <p:nvPr/>
            </p:nvSpPr>
            <p:spPr>
              <a:xfrm>
                <a:off x="17228" y="670799"/>
                <a:ext cx="1204670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/>
                  <a:t>Find the two quadratic function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AU" sz="2800" dirty="0"/>
                  <a:t> and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AU" sz="2800" dirty="0"/>
                  <a:t> such that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sz="2800" dirty="0"/>
                  <a:t> and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=10, 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AU" sz="2800" dirty="0"/>
                  <a:t> and both have a maximum value of 18. </a:t>
                </a:r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C7841C-19CC-FD43-9033-9730CA749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8" y="670799"/>
                <a:ext cx="12046707" cy="954107"/>
              </a:xfrm>
              <a:prstGeom prst="rect">
                <a:avLst/>
              </a:prstGeom>
              <a:blipFill>
                <a:blip r:embed="rId2"/>
                <a:stretch>
                  <a:fillRect l="-1063" t="-5732" b="-171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3C7841C-19CC-FD43-9033-9730CA7498DC}"/>
                  </a:ext>
                </a:extLst>
              </p:cNvPr>
              <p:cNvSpPr txBox="1"/>
              <p:nvPr/>
            </p:nvSpPr>
            <p:spPr>
              <a:xfrm>
                <a:off x="248690" y="1669390"/>
                <a:ext cx="5414356" cy="707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b="0" dirty="0">
                    <a:ea typeface="Cambria Math" panose="02040503050406030204" pitchFamily="18" charset="0"/>
                  </a:rPr>
                  <a:t>Let </a:t>
                </a:r>
                <a:r>
                  <a:rPr lang="en-US" sz="2000" dirty="0"/>
                  <a:t>: </a:t>
                </a:r>
                <a:endParaRPr lang="en-AU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br>
                  <a:rPr lang="en-AU" sz="2000" b="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3C7841C-19CC-FD43-9033-9730CA749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90" y="1669390"/>
                <a:ext cx="5414356" cy="707951"/>
              </a:xfrm>
              <a:prstGeom prst="rect">
                <a:avLst/>
              </a:prstGeom>
              <a:blipFill>
                <a:blip r:embed="rId3"/>
                <a:stretch>
                  <a:fillRect l="-1239" t="-5172" b="-77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C7841C-19CC-FD43-9033-9730CA7498DC}"/>
                  </a:ext>
                </a:extLst>
              </p:cNvPr>
              <p:cNvSpPr txBox="1"/>
              <p:nvPr/>
            </p:nvSpPr>
            <p:spPr>
              <a:xfrm>
                <a:off x="248690" y="2464173"/>
                <a:ext cx="50645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b="0" dirty="0"/>
                  <a:t>Substitute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AU" sz="2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C7841C-19CC-FD43-9033-9730CA749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90" y="2464173"/>
                <a:ext cx="5064530" cy="400110"/>
              </a:xfrm>
              <a:prstGeom prst="rect">
                <a:avLst/>
              </a:prstGeom>
              <a:blipFill>
                <a:blip r:embed="rId4"/>
                <a:stretch>
                  <a:fillRect l="-1324" t="-7576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3C7841C-19CC-FD43-9033-9730CA7498DC}"/>
                  </a:ext>
                </a:extLst>
              </p:cNvPr>
              <p:cNvSpPr txBox="1"/>
              <p:nvPr/>
            </p:nvSpPr>
            <p:spPr>
              <a:xfrm>
                <a:off x="982979" y="2941161"/>
                <a:ext cx="3027912" cy="400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br>
                  <a:rPr lang="en-AU" sz="2000" b="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3C7841C-19CC-FD43-9033-9730CA749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79" y="2941161"/>
                <a:ext cx="3027912" cy="4001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83B836E-86C8-4FE9-AA1D-0524AAD65EFC}"/>
              </a:ext>
            </a:extLst>
          </p:cNvPr>
          <p:cNvSpPr txBox="1"/>
          <p:nvPr/>
        </p:nvSpPr>
        <p:spPr>
          <a:xfrm>
            <a:off x="0" y="0"/>
            <a:ext cx="3741422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Cambridge Ch 6E Q8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52C403-13D6-4AE7-8836-153854379AB7}"/>
                  </a:ext>
                </a:extLst>
              </p:cNvPr>
              <p:cNvSpPr txBox="1"/>
              <p:nvPr/>
            </p:nvSpPr>
            <p:spPr>
              <a:xfrm>
                <a:off x="134389" y="3304551"/>
                <a:ext cx="50645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b="0" dirty="0"/>
                  <a:t>Substitute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52C403-13D6-4AE7-8836-153854379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89" y="3304551"/>
                <a:ext cx="5064530" cy="400110"/>
              </a:xfrm>
              <a:prstGeom prst="rect">
                <a:avLst/>
              </a:prstGeom>
              <a:blipFill>
                <a:blip r:embed="rId6"/>
                <a:stretch>
                  <a:fillRect l="-1203" t="-7576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CF6B5F-8F18-43CB-8D19-8B25513D786D}"/>
                  </a:ext>
                </a:extLst>
              </p:cNvPr>
              <p:cNvSpPr txBox="1"/>
              <p:nvPr/>
            </p:nvSpPr>
            <p:spPr>
              <a:xfrm>
                <a:off x="134389" y="3746681"/>
                <a:ext cx="5414356" cy="707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+10</m:t>
                      </m:r>
                    </m:oMath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−10</m:t>
                      </m:r>
                    </m:oMath>
                  </m:oMathPara>
                </a14:m>
                <a:br>
                  <a:rPr lang="en-AU" sz="2000" b="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CF6B5F-8F18-43CB-8D19-8B25513D7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89" y="3746681"/>
                <a:ext cx="5414356" cy="7079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D4AB94-D942-485F-8351-FD89C4D8D605}"/>
                  </a:ext>
                </a:extLst>
              </p:cNvPr>
              <p:cNvSpPr txBox="1"/>
              <p:nvPr/>
            </p:nvSpPr>
            <p:spPr>
              <a:xfrm>
                <a:off x="134389" y="4498912"/>
                <a:ext cx="5414356" cy="984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ea typeface="Cambria Math" panose="02040503050406030204" pitchFamily="18" charset="0"/>
                  </a:rPr>
                  <a:t>Axis of symmetry is:</a:t>
                </a:r>
                <a:endParaRPr lang="en-AU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br>
                  <a:rPr lang="en-AU" sz="2000" b="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D4AB94-D942-485F-8351-FD89C4D8D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89" y="4498912"/>
                <a:ext cx="5414356" cy="984565"/>
              </a:xfrm>
              <a:prstGeom prst="rect">
                <a:avLst/>
              </a:prstGeom>
              <a:blipFill>
                <a:blip r:embed="rId8"/>
                <a:stretch>
                  <a:fillRect l="-1126" t="-30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B809094-B043-42A7-A3CA-4F89DA0558B6}"/>
                  </a:ext>
                </a:extLst>
              </p:cNvPr>
              <p:cNvSpPr txBox="1"/>
              <p:nvPr/>
            </p:nvSpPr>
            <p:spPr>
              <a:xfrm>
                <a:off x="379963" y="5527757"/>
                <a:ext cx="6722917" cy="86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=18</m:t>
                    </m:r>
                  </m:oMath>
                </a14:m>
                <a:r>
                  <a:rPr lang="en-AU" sz="2000" b="0" dirty="0"/>
                  <a:t> to give turning point</a:t>
                </a:r>
                <a:br>
                  <a:rPr lang="en-AU" sz="2000" b="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B809094-B043-42A7-A3CA-4F89DA055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63" y="5527757"/>
                <a:ext cx="6722917" cy="8607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90C2A0-CF55-417B-901F-EA3C52DE46C7}"/>
                  </a:ext>
                </a:extLst>
              </p:cNvPr>
              <p:cNvSpPr txBox="1"/>
              <p:nvPr/>
            </p:nvSpPr>
            <p:spPr>
              <a:xfrm>
                <a:off x="4486104" y="2458828"/>
                <a:ext cx="3695007" cy="79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8=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br>
                  <a:rPr lang="en-AU" sz="2000" b="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90C2A0-CF55-417B-901F-EA3C52DE4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104" y="2458828"/>
                <a:ext cx="3695007" cy="7900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5BBFFA-66E4-4F97-8441-A83F9A46F806}"/>
                  </a:ext>
                </a:extLst>
              </p:cNvPr>
              <p:cNvSpPr txBox="1"/>
              <p:nvPr/>
            </p:nvSpPr>
            <p:spPr>
              <a:xfrm>
                <a:off x="4486104" y="3297521"/>
                <a:ext cx="2784764" cy="710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br>
                  <a:rPr lang="en-AU" sz="2000" b="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5BBFFA-66E4-4F97-8441-A83F9A46F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104" y="3297521"/>
                <a:ext cx="2784764" cy="71000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C633E49-F011-4FB6-AC31-B4B931C222C2}"/>
                  </a:ext>
                </a:extLst>
              </p:cNvPr>
              <p:cNvSpPr txBox="1"/>
              <p:nvPr/>
            </p:nvSpPr>
            <p:spPr>
              <a:xfrm>
                <a:off x="4313957" y="4093104"/>
                <a:ext cx="2583877" cy="710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br>
                  <a:rPr lang="en-AU" sz="2000" b="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C633E49-F011-4FB6-AC31-B4B931C22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957" y="4093104"/>
                <a:ext cx="2583877" cy="71000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7C4887F-A9DD-4BCE-A233-1E68554AAB44}"/>
                  </a:ext>
                </a:extLst>
              </p:cNvPr>
              <p:cNvSpPr txBox="1"/>
              <p:nvPr/>
            </p:nvSpPr>
            <p:spPr>
              <a:xfrm>
                <a:off x="4636076" y="1530802"/>
                <a:ext cx="5069034" cy="844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br>
                  <a:rPr lang="en-AU" sz="2000" b="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7C4887F-A9DD-4BCE-A233-1E68554AA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076" y="1530802"/>
                <a:ext cx="5069034" cy="84471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F72CDAF-BAEC-4A85-89FC-7EAF17C15FBF}"/>
                  </a:ext>
                </a:extLst>
              </p:cNvPr>
              <p:cNvSpPr txBox="1"/>
              <p:nvPr/>
            </p:nvSpPr>
            <p:spPr>
              <a:xfrm>
                <a:off x="4709507" y="4884048"/>
                <a:ext cx="2583877" cy="400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=−32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br>
                  <a:rPr lang="en-AU" sz="2000" b="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F72CDAF-BAEC-4A85-89FC-7EAF17C15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507" y="4884048"/>
                <a:ext cx="2583877" cy="40017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F841A8-D86B-41C0-BA06-5DC4987DFAEB}"/>
                  </a:ext>
                </a:extLst>
              </p:cNvPr>
              <p:cNvSpPr txBox="1"/>
              <p:nvPr/>
            </p:nvSpPr>
            <p:spPr>
              <a:xfrm>
                <a:off x="4857403" y="5303009"/>
                <a:ext cx="2583877" cy="400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=−32(−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−10)</m:t>
                      </m:r>
                    </m:oMath>
                  </m:oMathPara>
                </a14:m>
                <a:br>
                  <a:rPr lang="en-AU" sz="2000" b="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1F841A8-D86B-41C0-BA06-5DC4987DF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403" y="5303009"/>
                <a:ext cx="2583877" cy="400174"/>
              </a:xfrm>
              <a:prstGeom prst="rect">
                <a:avLst/>
              </a:prstGeom>
              <a:blipFill>
                <a:blip r:embed="rId1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8685BF-C3B6-42AF-ADDF-FA0ADAEC6BF8}"/>
                  </a:ext>
                </a:extLst>
              </p:cNvPr>
              <p:cNvSpPr txBox="1"/>
              <p:nvPr/>
            </p:nvSpPr>
            <p:spPr>
              <a:xfrm>
                <a:off x="4807874" y="5787027"/>
                <a:ext cx="2583877" cy="400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−32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−320=0</m:t>
                      </m:r>
                    </m:oMath>
                  </m:oMathPara>
                </a14:m>
                <a:br>
                  <a:rPr lang="en-AU" sz="2000" b="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8685BF-C3B6-42AF-ADDF-FA0ADAEC6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874" y="5787027"/>
                <a:ext cx="2583877" cy="40017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AFCAAD6-4151-4F56-B522-17893F79F994}"/>
                  </a:ext>
                </a:extLst>
              </p:cNvPr>
              <p:cNvSpPr txBox="1"/>
              <p:nvPr/>
            </p:nvSpPr>
            <p:spPr>
              <a:xfrm>
                <a:off x="4857403" y="6213079"/>
                <a:ext cx="2583877" cy="400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−40</m:t>
                          </m:r>
                        </m:e>
                      </m:d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+8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AU" sz="2000" b="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AFCAAD6-4151-4F56-B522-17893F79F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403" y="6213079"/>
                <a:ext cx="2583877" cy="40017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CA1CB3-823B-4150-8380-DC15394A4023}"/>
                  </a:ext>
                </a:extLst>
              </p:cNvPr>
              <p:cNvSpPr txBox="1"/>
              <p:nvPr/>
            </p:nvSpPr>
            <p:spPr>
              <a:xfrm>
                <a:off x="8625144" y="2741074"/>
                <a:ext cx="2583877" cy="400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=40,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=−8</m:t>
                      </m:r>
                    </m:oMath>
                  </m:oMathPara>
                </a14:m>
                <a:br>
                  <a:rPr lang="en-AU" sz="2000" b="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CA1CB3-823B-4150-8380-DC15394A4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5144" y="2741074"/>
                <a:ext cx="2583877" cy="40017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FD91BE6-A137-4F0E-A66B-A0A91A836EE8}"/>
                  </a:ext>
                </a:extLst>
              </p:cNvPr>
              <p:cNvSpPr txBox="1"/>
              <p:nvPr/>
            </p:nvSpPr>
            <p:spPr>
              <a:xfrm>
                <a:off x="8625143" y="3228913"/>
                <a:ext cx="2583877" cy="400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=40,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=−50</m:t>
                      </m:r>
                    </m:oMath>
                  </m:oMathPara>
                </a14:m>
                <a:br>
                  <a:rPr lang="en-AU" sz="2000" b="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FD91BE6-A137-4F0E-A66B-A0A91A836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5143" y="3228913"/>
                <a:ext cx="2583877" cy="40017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B64F59A-6298-40A2-BD79-CD9AC09817B5}"/>
                  </a:ext>
                </a:extLst>
              </p:cNvPr>
              <p:cNvSpPr txBox="1"/>
              <p:nvPr/>
            </p:nvSpPr>
            <p:spPr>
              <a:xfrm>
                <a:off x="8493525" y="3746923"/>
                <a:ext cx="2583877" cy="400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=−8,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br>
                  <a:rPr lang="en-AU" sz="2000" b="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B64F59A-6298-40A2-BD79-CD9AC0981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525" y="3746923"/>
                <a:ext cx="2583877" cy="40017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2E7E8A8-5996-4D46-9923-CBBC44069AE2}"/>
                  </a:ext>
                </a:extLst>
              </p:cNvPr>
              <p:cNvSpPr txBox="1"/>
              <p:nvPr/>
            </p:nvSpPr>
            <p:spPr>
              <a:xfrm>
                <a:off x="8302336" y="4402933"/>
                <a:ext cx="2906683" cy="400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=−2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−8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br>
                  <a:rPr lang="en-AU" sz="2000" b="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2E7E8A8-5996-4D46-9923-CBBC44069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2336" y="4402933"/>
                <a:ext cx="2906683" cy="400174"/>
              </a:xfrm>
              <a:prstGeom prst="rect">
                <a:avLst/>
              </a:prstGeom>
              <a:blipFill>
                <a:blip r:embed="rId21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F70E715-8B72-44E6-A7B0-3C260560129C}"/>
                  </a:ext>
                </a:extLst>
              </p:cNvPr>
              <p:cNvSpPr txBox="1"/>
              <p:nvPr/>
            </p:nvSpPr>
            <p:spPr>
              <a:xfrm>
                <a:off x="8332121" y="4858856"/>
                <a:ext cx="3345877" cy="400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=−50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+40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br>
                  <a:rPr lang="en-AU" sz="2000" b="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F70E715-8B72-44E6-A7B0-3C2605601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121" y="4858856"/>
                <a:ext cx="3345877" cy="400174"/>
              </a:xfrm>
              <a:prstGeom prst="rect">
                <a:avLst/>
              </a:prstGeom>
              <a:blipFill>
                <a:blip r:embed="rId22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54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5" grpId="0"/>
      <p:bldP spid="17" grpId="0"/>
      <p:bldP spid="16" grpId="0"/>
      <p:bldP spid="18" grpId="0"/>
      <p:bldP spid="19" grpId="0"/>
      <p:bldP spid="20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7"/>
            <a:ext cx="9144000" cy="1054975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Cambridge Ex </a:t>
            </a:r>
            <a:r>
              <a:rPr lang="en-AU" sz="4000"/>
              <a:t>6E exclude Q9</a:t>
            </a:r>
            <a:endParaRPr lang="en-AU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989493541"/>
      </p:ext>
    </p:extLst>
  </p:cSld>
  <p:clrMapOvr>
    <a:masterClrMapping/>
  </p:clrMapOvr>
</p:sld>
</file>

<file path=ppt/theme/theme1.xml><?xml version="1.0" encoding="utf-8"?>
<a:theme xmlns:a="http://schemas.openxmlformats.org/drawingml/2006/main" name="Harrisda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8D09F3E-4688-4AEC-BB50-774283436312}" vid="{7665B62D-697D-483D-AB8C-FB5EBA543C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Harrisdale SHS Master Slides</Template>
  <TotalTime>8294</TotalTime>
  <Words>545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Harrisdale</vt:lpstr>
      <vt:lpstr>PowerPoint Presentation</vt:lpstr>
      <vt:lpstr>The volume of a sphere of radius r is determined by the function with the rule V(r)=4/3 πr^3. State the practical domain of the function V and find V(10) in exact value.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MeiYi TAN</cp:lastModifiedBy>
  <cp:revision>456</cp:revision>
  <dcterms:created xsi:type="dcterms:W3CDTF">2018-12-02T08:34:01Z</dcterms:created>
  <dcterms:modified xsi:type="dcterms:W3CDTF">2022-03-22T01:14:30Z</dcterms:modified>
</cp:coreProperties>
</file>