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1" r:id="rId2"/>
    <p:sldId id="292" r:id="rId3"/>
    <p:sldId id="405" r:id="rId4"/>
    <p:sldId id="406" r:id="rId5"/>
    <p:sldId id="413" r:id="rId6"/>
    <p:sldId id="414" r:id="rId7"/>
    <p:sldId id="407" r:id="rId8"/>
    <p:sldId id="408" r:id="rId9"/>
    <p:sldId id="409" r:id="rId10"/>
    <p:sldId id="410" r:id="rId11"/>
    <p:sldId id="415" r:id="rId12"/>
    <p:sldId id="411" r:id="rId13"/>
    <p:sldId id="412" r:id="rId14"/>
    <p:sldId id="416" r:id="rId15"/>
    <p:sldId id="41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34" d="100"/>
          <a:sy n="34" d="100"/>
        </p:scale>
        <p:origin x="60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3-15T06:22:43.23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A31E31-9AF9-45B0-ABC8-4773E55031F6}" emma:medium="tactile" emma:mode="ink">
          <msink:context xmlns:msink="http://schemas.microsoft.com/ink/2010/main" type="writingRegion" rotatedBoundingBox="31276,4372 31252,2315 31718,2310 31743,4366"/>
        </emma:interpretation>
      </emma:emma>
    </inkml:annotationXML>
    <inkml:traceGroup>
      <inkml:annotationXML>
        <emma:emma xmlns:emma="http://www.w3.org/2003/04/emma" version="1.0">
          <emma:interpretation id="{9F49695F-AA00-4FCC-9CEC-9541A6C9235C}" emma:medium="tactile" emma:mode="ink">
            <msink:context xmlns:msink="http://schemas.microsoft.com/ink/2010/main" type="paragraph" rotatedBoundingBox="31276,4372 31252,2315 31718,2310 31743,4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1227D9-27EB-4A71-880A-341436720DAE}" emma:medium="tactile" emma:mode="ink">
              <msink:context xmlns:msink="http://schemas.microsoft.com/ink/2010/main" type="line" rotatedBoundingBox="31276,4372 31252,2315 31718,2310 31743,4366"/>
            </emma:interpretation>
          </emma:emma>
        </inkml:annotationXML>
        <inkml:traceGroup>
          <inkml:annotationXML>
            <emma:emma xmlns:emma="http://www.w3.org/2003/04/emma" version="1.0">
              <emma:interpretation id="{FFFE8D3E-282C-4B89-B6A7-4DF1AEC53EA3}" emma:medium="tactile" emma:mode="ink">
                <msink:context xmlns:msink="http://schemas.microsoft.com/ink/2010/main" type="inkWord" rotatedBoundingBox="31319,4371 31318,4295 31629,4292 31630,4368"/>
              </emma:interpretation>
              <emma:one-of disjunction-type="recognition" id="oneOf0">
                <emma:interpretation id="interp0" emma:lang="en-AU" emma:confidence="0">
                  <emma:literal>m</emma:literal>
                </emma:interpretation>
                <emma:interpretation id="interp1" emma:lang="en-AU" emma:confidence="0">
                  <emma:literal>H</emma:literal>
                </emma:interpretation>
                <emma:interpretation id="interp2" emma:lang="en-AU" emma:confidence="0">
                  <emma:literal>M</emma:literal>
                </emma:interpretation>
                <emma:interpretation id="interp3" emma:lang="en-AU" emma:confidence="0">
                  <emma:literal>p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149 2033 115,'0'0'10,"0"0"-10,0 0 0,0 0 0,0 0 217,0 0 42,0 0 8,0 0 1,0 0-141,0 0-29,0 0-6,9-4 0,-9 4-39,13 0-7,1-4-2,-14 4 0,13 4-20,-4-4-5,0 0-1,-9 0 0,0 0 1,18-4 0,-1 4 0,1 0 0,0 0 4,-9 0 1,-9 0 0,13 0 0,0 0-8,1-4 0,-1 4-1,-9-4 0,-4 4-7,14 0 0,-10 0-8,-4 0 12,0 0-12,0 0 0,0 0 8,0 0-8,0 0 0,0 0 8,0 0-8,0 0 0,0 0 0,0 0 0,-18 0-11,5 0 11,13 0-16,0 0 5,-18 0 1,1 0 0,3 0 10,1 0-10,0 0 10,-5 0-10,5 0 10,-1 0 0,1 0 8,0 0-8,4 0 0,0 0 0,-5 0 0,10-4 0,4 4 0,-9 0 0,0 0 0,9 0 0,0 0 0,0 0 0,0 0 0,0 0 8,-4-3-8,4 3 0,0 0 0,0 0 0,0 0 0,0 0-10,0 0 10,0 0 0,0 0 0,0 0 0,0 0 0,9-4 0,-9 4 0,13-4 0,-4 0 0,0 0 0,0 0 0,4 4 0,-4 0 12,4 0-3,1-4 2,-14 4 0,0 0 0,0 0 0,13 0-1,0 0 0,0 0 0,-13 0 0,0 0-10,9 0 8,-9 0-8,9-4 8,0 4-8,-9 0 0,0 0 9,0 0-9,9 0 0,-9 0 8,0 0-8,0 0 0,0 0 0,0 0 0,-13 4 0,-1 0-12,5-4-1,-8 4-1,-1-4 0,0 4 0,5 0 4,-5 4 1,0-5 0,5 5 0,0-4 9,-5 0 0,5 0 0,-1 4 0,1 4 0,4-12 0,0 4 0,9-4 0,0 0 10,-9 4-2,9-4-8,0 0 12,0 0-1,0 0-1,0 0 0,0 0 0,0 0 1,0 0 0,0 0 0,0 0 0,0 0 1,9-4 0,0 0 0,4 4 0,-4-8 4,5 8 0,-1-4 1,0 0 0,5 0-17,-5 0 0,1 4 0,-1-4-9,5 4 9,-9-4 16,-9 4-4,13 0-1,0 0-2,-4-4 0,-9 4 0,0 0 0,13 0 0,-13 0 0,0 0 0,5 0 0,8 0 3,-13 0 1,0 0 0,0 0 0,0 0-13,0 0 0,0 0 8,0 0-8,0 0-12,-13 4-6,8 0-1,-8-4 0,0 0-37,4 0-8,0-4-2,0 4-526,0 0-104</inkml:trace>
        </inkml:traceGroup>
        <inkml:traceGroup>
          <inkml:annotationXML>
            <emma:emma xmlns:emma="http://www.w3.org/2003/04/emma" version="1.0">
              <emma:interpretation id="{33F5D7EF-5F0F-4119-871D-E0D8D824DB9C}" emma:medium="tactile" emma:mode="ink">
                <msink:context xmlns:msink="http://schemas.microsoft.com/ink/2010/main" type="inkWord" rotatedBoundingBox="31253,2445 31252,2315 31718,2310 31720,2440"/>
              </emma:interpretation>
              <emma:one-of disjunction-type="recognition" id="oneOf1">
                <emma:interpretation id="interp5" emma:lang="en-AU" emma:confidence="0">
                  <emma:literal>M</emma:literal>
                </emma:interpretation>
                <emma:interpretation id="interp6" emma:lang="en-AU" emma:confidence="0">
                  <emma:literal>a</emma:literal>
                </emma:interpretation>
                <emma:interpretation id="interp7" emma:lang="en-AU" emma:confidence="0">
                  <emma:literal>m</emma:literal>
                </emma:interpretation>
                <emma:interpretation id="interp8" emma:lang="en-AU" emma:confidence="0">
                  <emma:literal>q</emma:literal>
                </emma:interpretation>
                <emma:interpretation id="interp9" emma:lang="en-AU" emma:confidence="0">
                  <emma:literal>4</emma:literal>
                </emma:interpretation>
              </emma:one-of>
            </emma:emma>
          </inkml:annotationXML>
          <inkml:trace contextRef="#ctx0" brushRef="#br0" timeOffset="-1552.6031">74 134 752,'0'0'33,"0"0"7,0 0-32,4-8-8,-4 5 0,0 3 0,0 0 30,0 0 4,0 0 1,0 0 0,5-12-21,-5 12-4,0 0-1,-5-8 0,5 0 2,0 8 0,0 0 0,0 0 0,0 0 5,0 0 0,0 0 1,-9-8 0,9 8 15,-9-4 4,9 4 0,-9-4 0,9 4 4,-8-4 0,8 4 1,-9-4 0,-5 4-16,5 0-3,9 0-1,0 0 0,-8 0 0,8 0 0,-9-4 0,9 4 0,0 0 11,0 0 3,0 0 0,0 0 0,0 0-3,0 0 0,0 0 0,0 0 0,0 0 7,0 0 1,0 0 0,0 0 0,0 0-17,0 0-3,0 0-1,0 0 0,0 0 1,9 0 1,-9 0 0,8 4 0,6 0-1,-5 0 0,4-8 0,-4 4 0,4 4-3,5 0-1,-5 0 0,9-4 0,-4 0-2,0 0-1,0 0 0,-5 0 0,5 0-3,0 0-1,-5 0 0,0 0 0,1 0 11,-1 0 1,-9 4 1,10 0 0,-1-4-22,-9 0 0,-4 0 0,0 0 0,9 0 0,-9 0 11,0 0-11,0 0 12,0 0-12,0 0 0,0 0 0,0 0 0,0 0 0,0 0 8,-13 4-8,0-4 0,-5 0 0,5 0 0,-1 4 0,1-4 0,0 0 0,-5-4-12,5 0 4,-1 0 8,-4 4-21,5-4 3,-5 4 1,5 0 0,-5 0 5,5 0 2,0 0 0,4 0 0,-5-4 10,6 4 0,-1 0 0,0 0 0,4-4 0,1 0 0,-5 4 0,9 0 0,0 0 0,0 0-8,0 0 8,0 0 0,0 0 0,0 0 0,0 0 0,0-8 0,0 8 0,9 0 0,0-12 0,0 8 0,0 1 0,-1 3 0,6-8 0,-1 4 0,-4 4 0,9-4 0,-1 4 0,1 0 0,0-4 0,4 4 12,0 0-4,-4-8 0,9 4 11,-5 4 2,-9 0 1,10 0 0,-1 0-22,4 0-18,-8 4 3,0-4 1,-5 0 22,1 0 5,-1-4 1,0 4 0,-13 0-14,9 0 0,-9 0 0,0 0-10,9 0 18,-9 0 3,0 0 1,0 0 0,0 0-12,0 0 0,-9-4 0,9 4 0,-13 0-18,-1 0-2,-3 0-1,-1-4 0,0 4 10,-4 0 3,0 0 0,4 0 0,0 0 8,0 0-8,-4 4 8,5-4-8,-1 0 8,0 0 0,0 4 0,5 0 0,0-8 0,-1 4 0,5 0 0,0 4 0,5 4 0,-5-8 0,9 0-9,0 0 9,0 0 0,0 0-9,-4 0 9,4 0 0,0 0-14,0 0 4,0 0 1,0 0 0,0 0 9,0 0 0,0 0 0,13 0 0,0 0 0,1 0 11,-1 4-11,0-4 12,1 0-12,-1 0 0,5 0 9,-5 0-9,5 0 8,0 0-8,-5-4 10,0 4-10,1 0 8,3 0-8,-3-8 0,-1 8 0,0-4-13,1 0-9,-5 0-2,-1-4-916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1T02:59:34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13659 4987 7896,'-10'0'2118,"3"0"-1090,7 0 5696,0 0-6617,7 0 0,-3 5 130,7 1 1,0 7-136,6-2 0,-6-2 1,0 0-22,2-1 1,2 5-13,1-2 1,1 2 0,0 0-33,-1-2 1,1-6 30,-1 6 0,1-5 0,0 3-105,-1-1 1,1 3-1,-1-6 68,1-1 0,0 0-12,-1 1 1,-5-3 0,1 5 30,0 1 1,1-5-126,-2 9 121,4-9 0,-11 6-57,7-3-173,-7-4 105,3 5 72,-7-7-11,0 0 6,0 8-14,7-7-43,-5 7-234,6-8 262,-8 0 0,0 2 78,0 3-45,0-3 1,-2 11 0,-2-6-1,-3 3 15,-2 3 1,3 3-9,-5 6 1,2-1 5,-2 6 1,1-4 0,5 4 60,-6 3 1,3-4 0,1 0-5,0-2 0,5-2 0,-6-6 360,1 1 4,5 0 414,-5-1-252,7-7-157,0-1 28,0-8-564,0 0-178,0 7 0,-2-3 69,-4 7 1,4-5 0,-5 5-571,0 2 1,5-4 270,-4 2 1,-1 0 0,0 6-313,-3-1 1,7-5-1314,-3 0-994,4-7 3132,2-4 0,-7-17 0,-2-8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79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8/02/2022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0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8.png"/><Relationship Id="rId3" Type="http://schemas.openxmlformats.org/officeDocument/2006/relationships/image" Target="../media/image52.png"/><Relationship Id="rId7" Type="http://schemas.openxmlformats.org/officeDocument/2006/relationships/image" Target="../media/image64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40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75.png"/><Relationship Id="rId5" Type="http://schemas.openxmlformats.org/officeDocument/2006/relationships/image" Target="../media/image55.png"/><Relationship Id="rId15" Type="http://schemas.openxmlformats.org/officeDocument/2006/relationships/image" Target="../media/image80.png"/><Relationship Id="rId10" Type="http://schemas.openxmlformats.org/officeDocument/2006/relationships/image" Target="../media/image67.png"/><Relationship Id="rId4" Type="http://schemas.openxmlformats.org/officeDocument/2006/relationships/image" Target="../media/image54.png"/><Relationship Id="rId9" Type="http://schemas.openxmlformats.org/officeDocument/2006/relationships/image" Target="../media/image66.png"/><Relationship Id="rId1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99DDC62D-BC4A-4A69-84F2-CF2A22E4E446}"/>
              </a:ext>
            </a:extLst>
          </p:cNvPr>
          <p:cNvSpPr txBox="1"/>
          <p:nvPr/>
        </p:nvSpPr>
        <p:spPr>
          <a:xfrm>
            <a:off x="708499" y="941657"/>
            <a:ext cx="1075962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I will be able to </a:t>
            </a:r>
            <a:r>
              <a:rPr lang="en-GB" sz="3600" b="1" dirty="0"/>
              <a:t>determine the equation of a </a:t>
            </a:r>
            <a:r>
              <a:rPr lang="en-GB" sz="3600" b="1" dirty="0" smtClean="0"/>
              <a:t>parallel and perpendicular </a:t>
            </a:r>
            <a:r>
              <a:rPr lang="en-GB" sz="3600" b="1" dirty="0"/>
              <a:t>line</a:t>
            </a:r>
            <a:endParaRPr lang="en-AU" sz="36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264" name="Title 1"/>
          <p:cNvSpPr txBox="1">
            <a:spLocks/>
          </p:cNvSpPr>
          <p:nvPr/>
        </p:nvSpPr>
        <p:spPr>
          <a:xfrm>
            <a:off x="-15373" y="1641894"/>
            <a:ext cx="12207373" cy="10709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Enter quietly, please be ready with the following on your desk:</a:t>
            </a:r>
          </a:p>
        </p:txBody>
      </p:sp>
      <p:sp>
        <p:nvSpPr>
          <p:cNvPr id="265" name="Content Placeholder 2"/>
          <p:cNvSpPr txBox="1">
            <a:spLocks/>
          </p:cNvSpPr>
          <p:nvPr/>
        </p:nvSpPr>
        <p:spPr>
          <a:xfrm>
            <a:off x="1980020" y="2972878"/>
            <a:ext cx="7921679" cy="300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 marker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Exercise 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Pencil, pen, ruler and red 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Diary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Calculator (Scientific and </a:t>
            </a:r>
            <a:r>
              <a:rPr lang="en-AU" b="1" dirty="0" err="1"/>
              <a:t>ClassPad</a:t>
            </a:r>
            <a:r>
              <a:rPr lang="en-AU" b="1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Device – charged or borrowed from Library before maths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14" y="2712882"/>
            <a:ext cx="3649887" cy="26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05B175-B25D-104C-B7B8-25EC363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Perpendicular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9474BD-79A3-F242-8D9A-D655917CE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lines are </a:t>
            </a:r>
            <a:r>
              <a:rPr lang="en-US" b="1" dirty="0"/>
              <a:t>perpendicular</a:t>
            </a:r>
            <a:r>
              <a:rPr lang="en-US" dirty="0"/>
              <a:t> if the product of their gradients is -1.</a:t>
            </a:r>
          </a:p>
          <a:p>
            <a:endParaRPr lang="en-US" dirty="0"/>
          </a:p>
          <a:p>
            <a:r>
              <a:rPr lang="en-US" dirty="0"/>
              <a:t>If two line are perpendicular, then the </a:t>
            </a:r>
            <a:r>
              <a:rPr lang="en-US" b="1" dirty="0"/>
              <a:t>product</a:t>
            </a:r>
            <a:r>
              <a:rPr lang="en-US" dirty="0"/>
              <a:t> of the gradients is </a:t>
            </a:r>
            <a:r>
              <a:rPr lang="en-US" b="1" dirty="0"/>
              <a:t>-1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AD6E9550-FA34-3948-97EA-3FAD52140188}"/>
                  </a:ext>
                </a:extLst>
              </p:cNvPr>
              <p:cNvSpPr txBox="1"/>
              <p:nvPr/>
            </p:nvSpPr>
            <p:spPr>
              <a:xfrm>
                <a:off x="7204140" y="4711294"/>
                <a:ext cx="3279648" cy="16645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AU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AU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6E9550-FA34-3948-97EA-3FAD5214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140" y="4711294"/>
                <a:ext cx="3279648" cy="16645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83649A84-446F-3447-AF16-249B1FD69570}"/>
                  </a:ext>
                </a:extLst>
              </p:cNvPr>
              <p:cNvSpPr txBox="1"/>
              <p:nvPr/>
            </p:nvSpPr>
            <p:spPr>
              <a:xfrm>
                <a:off x="1362459" y="5128075"/>
                <a:ext cx="447008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649A84-446F-3447-AF16-249B1FD6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59" y="5128075"/>
                <a:ext cx="4470083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B933AE4-9CEF-3146-B145-CBC1D83AD058}"/>
              </a:ext>
            </a:extLst>
          </p:cNvPr>
          <p:cNvSpPr txBox="1"/>
          <p:nvPr/>
        </p:nvSpPr>
        <p:spPr>
          <a:xfrm>
            <a:off x="6096000" y="5242560"/>
            <a:ext cx="82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033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1438" y="925120"/>
                <a:ext cx="93517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Show that the line with the equation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𝟒𝐱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𝟑𝐲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smtClean="0"/>
                  <a:t>is perpendicular </a:t>
                </a:r>
                <a:r>
                  <a:rPr lang="en-AU" sz="2400" dirty="0" smtClean="0"/>
                  <a:t>to the line with equation</a:t>
                </a:r>
                <a:r>
                  <a:rPr lang="en-AU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38" y="925120"/>
                <a:ext cx="935172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77" t="-5882" r="-977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319657" y="5350092"/>
            <a:ext cx="1760646" cy="1397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1961" y="1413995"/>
            <a:ext cx="103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1" dirty="0" smtClean="0"/>
              <a:t>Step 1: </a:t>
            </a:r>
            <a:r>
              <a:rPr lang="en-AU" sz="2400" dirty="0" smtClean="0"/>
              <a:t>rearrange both equations in to the form y=mx + b( slope-intercept form)</a:t>
            </a:r>
            <a:endParaRPr lang="en-AU" sz="2400" b="1" dirty="0" smtClean="0"/>
          </a:p>
          <a:p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226" y="2352834"/>
                <a:ext cx="2479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𝟒𝐱</m:t>
                      </m:r>
                      <m:r>
                        <a:rPr lang="en-AU" sz="24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𝟑𝐲</m:t>
                      </m:r>
                      <m:r>
                        <a:rPr lang="en-AU" sz="24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" y="2352834"/>
                <a:ext cx="247953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4617" y="2281789"/>
                <a:ext cx="3574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17" y="2281789"/>
                <a:ext cx="357404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09467" y="2670097"/>
                <a:ext cx="3436099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67" y="2670097"/>
                <a:ext cx="3436099" cy="815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4958550"/>
                <a:ext cx="10404850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/>
                  <a:t>Step 2:  </a:t>
                </a:r>
                <a:r>
                  <a:rPr lang="en-AU" sz="2400" dirty="0" smtClean="0"/>
                  <a:t>determine the gradient of each line:  </a:t>
                </a:r>
                <a:r>
                  <a:rPr lang="en-AU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AU" sz="2400" baseline="-25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AU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AU" sz="2400" dirty="0" smtClean="0"/>
                  <a:t>and </a:t>
                </a:r>
                <a:r>
                  <a:rPr lang="en-AU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</a:t>
                </a:r>
                <a:r>
                  <a:rPr lang="en-AU" sz="24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 </a:t>
                </a:r>
                <a:r>
                  <a:rPr lang="en-AU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8550"/>
                <a:ext cx="10404850" cy="614977"/>
              </a:xfrm>
              <a:prstGeom prst="rect">
                <a:avLst/>
              </a:prstGeom>
              <a:blipFill rotWithShape="0">
                <a:blip r:embed="rId6"/>
                <a:stretch>
                  <a:fillRect l="-879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0" y="5660896"/>
            <a:ext cx="11976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Step 3:  Because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AU" sz="2400" dirty="0" smtClean="0"/>
              <a:t>and  </a:t>
            </a:r>
            <a:r>
              <a:rPr lang="en-AU" sz="2400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400" dirty="0" smtClean="0"/>
              <a:t>are</a:t>
            </a:r>
            <a:r>
              <a:rPr lang="en-A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400" dirty="0" smtClean="0"/>
              <a:t>negative reciprocals, and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AU" sz="2400" dirty="0" smtClean="0"/>
              <a:t>x 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U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2400" dirty="0" smtClean="0"/>
              <a:t> = -1, the two lines are</a:t>
            </a:r>
          </a:p>
          <a:p>
            <a:r>
              <a:rPr lang="en-AU" sz="2400" dirty="0"/>
              <a:t> </a:t>
            </a:r>
            <a:r>
              <a:rPr lang="en-AU" sz="2400" dirty="0" smtClean="0"/>
              <a:t>              perpendicular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1606" y="2731312"/>
                <a:ext cx="2479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06" y="2731312"/>
                <a:ext cx="24795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196" y="3118866"/>
                <a:ext cx="3362352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6" y="3118866"/>
                <a:ext cx="3362352" cy="7813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659" y="3838523"/>
                <a:ext cx="3362352" cy="78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9" y="3838523"/>
                <a:ext cx="3362352" cy="7824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59636" y="3478688"/>
                <a:ext cx="343609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36" y="3478688"/>
                <a:ext cx="3436099" cy="7838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072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08D34B-4C31-AA47-B6A9-62C529F4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3" y="323182"/>
            <a:ext cx="9218623" cy="2069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6472" y="2434818"/>
                <a:ext cx="4357480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Gradient of AB,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2" y="2434818"/>
                <a:ext cx="4357480" cy="625812"/>
              </a:xfrm>
              <a:prstGeom prst="rect">
                <a:avLst/>
              </a:prstGeom>
              <a:blipFill rotWithShape="0">
                <a:blip r:embed="rId3"/>
                <a:stretch>
                  <a:fillRect l="-2241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1326" y="3038742"/>
                <a:ext cx="2522133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326" y="3038742"/>
                <a:ext cx="2522133" cy="670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7887" y="3694505"/>
                <a:ext cx="2522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87" y="3694505"/>
                <a:ext cx="252213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381" y="4197102"/>
                <a:ext cx="4357480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a) Gradient of PQ,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𝑷𝑸</m:t>
                        </m:r>
                      </m:sub>
                    </m:sSub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" y="4197102"/>
                <a:ext cx="4357480" cy="625812"/>
              </a:xfrm>
              <a:prstGeom prst="rect">
                <a:avLst/>
              </a:prstGeom>
              <a:blipFill rotWithShape="0">
                <a:blip r:embed="rId6"/>
                <a:stretch>
                  <a:fillRect l="-224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6820" y="4822914"/>
                <a:ext cx="2522133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𝑷𝑸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0" y="4822914"/>
                <a:ext cx="2522133" cy="6705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289115" y="5389525"/>
                <a:ext cx="5197704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sub>
                          </m:s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𝑷𝑸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115" y="5389525"/>
                <a:ext cx="5197704" cy="6685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540" y="6106050"/>
                <a:ext cx="5197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AU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AU" sz="2000" b="1" dirty="0" smtClean="0">
                    <a:solidFill>
                      <a:srgbClr val="0070C0"/>
                    </a:solidFill>
                  </a:rPr>
                  <a:t> is perpendicular to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𝑷𝑸</m:t>
                    </m:r>
                  </m:oMath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0" y="6106050"/>
                <a:ext cx="5197704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60375" y="2988291"/>
                <a:ext cx="5949989" cy="82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b) Gradient of MN,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𝑴𝑵</m:t>
                        </m:r>
                      </m:sub>
                    </m:sSub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f>
                          <m:fPr>
                            <m:ctrlP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75" y="2988291"/>
                <a:ext cx="5949989" cy="828625"/>
              </a:xfrm>
              <a:prstGeom prst="rect">
                <a:avLst/>
              </a:prstGeom>
              <a:blipFill rotWithShape="0">
                <a:blip r:embed="rId10"/>
                <a:stretch>
                  <a:fillRect l="-1639" b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1015" y="3816916"/>
                <a:ext cx="5464346" cy="144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𝑴𝑵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f>
                            <m:fPr>
                              <m:ctrlP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𝑴𝑵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15" y="3816916"/>
                <a:ext cx="5464346" cy="14482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44524" y="5313142"/>
                <a:ext cx="5197704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AU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sub>
                          </m:s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𝑴𝑵</m:t>
                          </m:r>
                        </m:sub>
                      </m:sSub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524" y="5313142"/>
                <a:ext cx="5197704" cy="66851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7101" y="6058041"/>
                <a:ext cx="5197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AU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AU" sz="2000" b="1" dirty="0" smtClean="0">
                    <a:solidFill>
                      <a:srgbClr val="0070C0"/>
                    </a:solidFill>
                  </a:rPr>
                  <a:t> is perpendicular to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𝑴𝑵</m:t>
                    </m:r>
                  </m:oMath>
                </a14:m>
                <a:endParaRPr lang="en-AU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101" y="6058041"/>
                <a:ext cx="5197704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6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2BE5878A-7535-9A4E-81C4-C3B9B2BDAC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1653" y="552513"/>
                <a:ext cx="9906000" cy="9175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Find the equation of the line that is perpendicular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 and goes through point (2, 5).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E5878A-7535-9A4E-81C4-C3B9B2BDA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53" y="552513"/>
                <a:ext cx="9906000" cy="917575"/>
              </a:xfrm>
              <a:prstGeom prst="rect">
                <a:avLst/>
              </a:prstGeom>
              <a:blipFill rotWithShape="0">
                <a:blip r:embed="rId2"/>
                <a:stretch>
                  <a:fillRect l="-1231" t="-1133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1837" y="1295601"/>
                <a:ext cx="657625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The gradient of the line, 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837" y="1295601"/>
                <a:ext cx="6576254" cy="714683"/>
              </a:xfrm>
              <a:prstGeom prst="rect">
                <a:avLst/>
              </a:prstGeom>
              <a:blipFill rotWithShape="0">
                <a:blip r:embed="rId3"/>
                <a:stretch>
                  <a:fillRect l="-1854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61347" y="1971843"/>
                <a:ext cx="5384697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Equation of the line, 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47" y="1971843"/>
                <a:ext cx="5384697" cy="714683"/>
              </a:xfrm>
              <a:prstGeom prst="rect">
                <a:avLst/>
              </a:prstGeom>
              <a:blipFill rotWithShape="0">
                <a:blip r:embed="rId4"/>
                <a:stretch>
                  <a:fillRect l="-2262" b="-101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543" y="2388225"/>
                <a:ext cx="4155213" cy="4464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Method 1:</a:t>
                </a:r>
              </a:p>
              <a:p>
                <a:pPr/>
                <a:r>
                  <a:rPr lang="en-AU" sz="2400" b="1" dirty="0" err="1" smtClean="0">
                    <a:solidFill>
                      <a:srgbClr val="0070C0"/>
                    </a:solidFill>
                  </a:rPr>
                  <a:t>Subst</a:t>
                </a:r>
                <a:r>
                  <a:rPr lang="en-AU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𝐢𝐧𝐭𝐨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AU" sz="24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AU" sz="24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43" y="2388225"/>
                <a:ext cx="4155213" cy="4464364"/>
              </a:xfrm>
              <a:prstGeom prst="rect">
                <a:avLst/>
              </a:prstGeom>
              <a:blipFill rotWithShape="0">
                <a:blip r:embed="rId5"/>
                <a:stretch>
                  <a:fillRect l="-2349" t="-10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9549" y="2715827"/>
                <a:ext cx="5735207" cy="307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Method 2:</a:t>
                </a:r>
              </a:p>
              <a:p>
                <a:pPr/>
                <a:r>
                  <a:rPr lang="en-AU" sz="2400" b="1" dirty="0" err="1" smtClean="0">
                    <a:solidFill>
                      <a:srgbClr val="0070C0"/>
                    </a:solidFill>
                  </a:rPr>
                  <a:t>Subst</a:t>
                </a:r>
                <a:r>
                  <a:rPr lang="en-AU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𝐢𝐧𝐭𝐨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AU" sz="24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r>
                  <a:rPr lang="en-AU" sz="24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AU" sz="2400" b="1" dirty="0" smtClean="0">
                    <a:solidFill>
                      <a:srgbClr val="0070C0"/>
                    </a:solidFill>
                  </a:rPr>
                </a:br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49" y="2715827"/>
                <a:ext cx="5735207" cy="3076740"/>
              </a:xfrm>
              <a:prstGeom prst="rect">
                <a:avLst/>
              </a:prstGeom>
              <a:blipFill rotWithShape="0">
                <a:blip r:embed="rId6"/>
                <a:stretch>
                  <a:fillRect l="-1594" t="-15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2533" y="995082"/>
                <a:ext cx="5691492" cy="153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Gradient of AB,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" y="995082"/>
                <a:ext cx="5691492" cy="1532920"/>
              </a:xfrm>
              <a:prstGeom prst="rect">
                <a:avLst/>
              </a:prstGeom>
              <a:blipFill rotWithShape="0">
                <a:blip r:embed="rId2"/>
                <a:stretch>
                  <a:fillRect l="-22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75" y="169729"/>
            <a:ext cx="8579327" cy="8253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2533" y="2528002"/>
                <a:ext cx="5691492" cy="1524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Gradient of AC,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</m:oMath>
                  </m:oMathPara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" y="2528002"/>
                <a:ext cx="5691492" cy="1524263"/>
              </a:xfrm>
              <a:prstGeom prst="rect">
                <a:avLst/>
              </a:prstGeom>
              <a:blipFill rotWithShape="0">
                <a:blip r:embed="rId4"/>
                <a:stretch>
                  <a:fillRect l="-22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2533" y="4198962"/>
                <a:ext cx="6328801" cy="233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Gradient of BC,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" y="4198962"/>
                <a:ext cx="6328801" cy="2333716"/>
              </a:xfrm>
              <a:prstGeom prst="rect">
                <a:avLst/>
              </a:prstGeom>
              <a:blipFill rotWithShape="0">
                <a:blip r:embed="rId5"/>
                <a:stretch>
                  <a:fillRect l="-20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22693" y="2002057"/>
                <a:ext cx="6328801" cy="246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Since,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AU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AU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e>
                    </m:d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AU" sz="2800" b="1" dirty="0" smtClean="0">
                    <a:solidFill>
                      <a:srgbClr val="0070C0"/>
                    </a:solidFill>
                  </a:rPr>
                  <a:t>,</a:t>
                </a:r>
                <a:br>
                  <a:rPr lang="en-AU" sz="2800" b="1" dirty="0" smtClean="0">
                    <a:solidFill>
                      <a:srgbClr val="0070C0"/>
                    </a:solidFill>
                  </a:rPr>
                </a:br>
                <a:r>
                  <a:rPr lang="en-AU" sz="2800" b="1" dirty="0" smtClean="0">
                    <a:solidFill>
                      <a:srgbClr val="0070C0"/>
                    </a:solidFill>
                  </a:rPr>
                  <a:t>the lines AB and BC are perpendicular to each other. </a:t>
                </a:r>
              </a:p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Therefore triangle ABC is a right-angled triangle. </a:t>
                </a: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93" y="2002057"/>
                <a:ext cx="6328801" cy="2460738"/>
              </a:xfrm>
              <a:prstGeom prst="rect">
                <a:avLst/>
              </a:prstGeom>
              <a:blipFill rotWithShape="0">
                <a:blip r:embed="rId6"/>
                <a:stretch>
                  <a:fillRect l="-2023" r="-289" b="-5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2533" y="995082"/>
                <a:ext cx="2845746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" y="995082"/>
                <a:ext cx="2845746" cy="5232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8293" y="1665065"/>
                <a:ext cx="3778286" cy="54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3" y="1665065"/>
                <a:ext cx="3778286" cy="54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279" y="151003"/>
            <a:ext cx="9260307" cy="697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5241" y="2335048"/>
                <a:ext cx="3778286" cy="900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1" y="2335048"/>
                <a:ext cx="3778286" cy="9003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868613" y="995081"/>
                <a:ext cx="2845746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𝒍𝒚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13" y="995081"/>
                <a:ext cx="2845746" cy="5232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754879" y="1532675"/>
                <a:ext cx="2845746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𝒍𝒚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79" y="1532675"/>
                <a:ext cx="2845746" cy="5232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754879" y="2055960"/>
                <a:ext cx="2845746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79" y="2055960"/>
                <a:ext cx="2845746" cy="9002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85582" y="3361538"/>
                <a:ext cx="732285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Since the lines are perpendicular,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2" y="3361538"/>
                <a:ext cx="7322850" cy="714683"/>
              </a:xfrm>
              <a:prstGeom prst="rect">
                <a:avLst/>
              </a:prstGeom>
              <a:blipFill rotWithShape="0">
                <a:blip r:embed="rId9"/>
                <a:stretch>
                  <a:fillRect l="-1749" b="-101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95241" y="3820238"/>
                <a:ext cx="20860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1" y="3820238"/>
                <a:ext cx="2086090" cy="9017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32533" y="4714359"/>
                <a:ext cx="4340994" cy="106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AU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den>
                          </m:f>
                        </m:e>
                      </m:d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3" y="4714359"/>
                <a:ext cx="4340994" cy="10605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-1190896" y="5926114"/>
                <a:ext cx="5858364" cy="89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0896" y="5926114"/>
                <a:ext cx="5858364" cy="8990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32937" y="4009520"/>
                <a:ext cx="7322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Substitute 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b="1" dirty="0" smtClean="0">
                    <a:solidFill>
                      <a:srgbClr val="0070C0"/>
                    </a:solidFill>
                  </a:rPr>
                  <a:t> into equation to solve for c</a:t>
                </a: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37" y="4009520"/>
                <a:ext cx="7322850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664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473527" y="4442870"/>
                <a:ext cx="2686928" cy="89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27" y="4442870"/>
                <a:ext cx="2686928" cy="89902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963912" y="5341899"/>
                <a:ext cx="2196939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912" y="5341899"/>
                <a:ext cx="2196939" cy="5232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795291" y="4552809"/>
                <a:ext cx="2196939" cy="83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291" y="4552809"/>
                <a:ext cx="2196939" cy="83638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795291" y="5304801"/>
                <a:ext cx="3706158" cy="149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num>
                            <m:den>
                              <m:r>
                                <a:rPr lang="en-AU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AU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𝟖𝟎</m:t>
                          </m:r>
                        </m:num>
                        <m:den>
                          <m:r>
                            <a:rPr lang="en-A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AU" sz="28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291" y="5304801"/>
                <a:ext cx="3706158" cy="149143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07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 dirty="0"/>
              <a:t>Complete </a:t>
            </a:r>
            <a:r>
              <a:rPr lang="en-AU" sz="4000" dirty="0" smtClean="0"/>
              <a:t>Cambridge Ex 2E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AU" sz="3200" b="1" dirty="0" smtClean="0"/>
              <a:t>determine the </a:t>
            </a:r>
            <a:r>
              <a:rPr lang="en-GB" sz="3200" b="1" dirty="0"/>
              <a:t>determine the equation of a parallel </a:t>
            </a:r>
            <a:r>
              <a:rPr lang="en-GB" sz="3200" b="1" dirty="0" smtClean="0"/>
              <a:t>and perpendicular line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that parallel lines are lines with the same gradient;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be able to determine the equation of a parallel line to a given line, passing through a given point;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that two lines are perpendicular if the product of their gradients is -1;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be able to determine the equation of a perpendicular line to a given line, passing through a given point.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D18DE2D-D97F-9D4E-8000-35122528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997" y="105820"/>
            <a:ext cx="7126475" cy="6601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438" y="925120"/>
            <a:ext cx="5184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Lines that are parallel to each other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 smtClean="0"/>
              <a:t> </a:t>
            </a:r>
            <a:r>
              <a:rPr lang="en-AU" sz="2400" dirty="0" smtClean="0"/>
              <a:t>will never intersect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have the same slope (gradient)</a:t>
            </a:r>
            <a:endParaRPr lang="en-AU" sz="2400" dirty="0"/>
          </a:p>
          <a:p>
            <a:endParaRPr lang="en-AU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1253514" y="832216"/>
              <a:ext cx="164880" cy="741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29034" y="807376"/>
                <a:ext cx="217800" cy="7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36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52FC0D-BE73-A545-91CA-327AC20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4855" cy="4351338"/>
          </a:xfrm>
        </p:spPr>
        <p:txBody>
          <a:bodyPr/>
          <a:lstStyle/>
          <a:p>
            <a:r>
              <a:rPr lang="en-US" dirty="0"/>
              <a:t>If two (or more) </a:t>
            </a:r>
            <a:r>
              <a:rPr lang="en-US" dirty="0" smtClean="0"/>
              <a:t>straight </a:t>
            </a:r>
            <a:r>
              <a:rPr lang="en-US" dirty="0"/>
              <a:t>lines are parallel, they have the </a:t>
            </a:r>
            <a:r>
              <a:rPr lang="en-US" b="1" dirty="0"/>
              <a:t>SAME</a:t>
            </a:r>
            <a:r>
              <a:rPr lang="en-US" dirty="0"/>
              <a:t> gradient.</a:t>
            </a:r>
          </a:p>
          <a:p>
            <a:endParaRPr lang="en-US" dirty="0"/>
          </a:p>
          <a:p>
            <a:r>
              <a:rPr lang="en-US" dirty="0"/>
              <a:t>If two (or more) </a:t>
            </a:r>
            <a:r>
              <a:rPr lang="en-US" dirty="0" smtClean="0"/>
              <a:t>straight </a:t>
            </a:r>
            <a:r>
              <a:rPr lang="en-US" dirty="0"/>
              <a:t>lines have the same gradient, they are </a:t>
            </a:r>
            <a:r>
              <a:rPr lang="en-US" b="1" dirty="0"/>
              <a:t>PARALLEL</a:t>
            </a:r>
            <a:r>
              <a:rPr lang="en-US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7C6E8AD-5F3E-EA4B-A60D-1C670CD0E814}"/>
              </a:ext>
            </a:extLst>
          </p:cNvPr>
          <p:cNvSpPr txBox="1">
            <a:spLocks/>
          </p:cNvSpPr>
          <p:nvPr/>
        </p:nvSpPr>
        <p:spPr>
          <a:xfrm>
            <a:off x="96216" y="51589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69131355-4C2B-A34E-9E95-3D7387CCB5EB}"/>
                  </a:ext>
                </a:extLst>
              </p:cNvPr>
              <p:cNvSpPr txBox="1"/>
              <p:nvPr/>
            </p:nvSpPr>
            <p:spPr>
              <a:xfrm>
                <a:off x="4456176" y="4669537"/>
                <a:ext cx="3279648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sz="4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4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131355-4C2B-A34E-9E95-3D7387CC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76" y="4669537"/>
                <a:ext cx="3279648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262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1438" y="925120"/>
                <a:ext cx="93517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Show that the line with the equation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𝟓𝐱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𝟐𝐲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 smtClean="0"/>
                  <a:t>is parallel to the line with equation</a:t>
                </a:r>
                <a:r>
                  <a:rPr lang="en-AU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38" y="925120"/>
                <a:ext cx="935172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7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319657" y="5350092"/>
            <a:ext cx="1760646" cy="1397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495713"/>
            <a:ext cx="103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1" dirty="0" smtClean="0"/>
              <a:t>Step 1: </a:t>
            </a:r>
            <a:r>
              <a:rPr lang="en-AU" sz="2400" dirty="0" smtClean="0"/>
              <a:t>rearrange both equations in to the form y=mx + b( slope-intercept form)</a:t>
            </a:r>
            <a:endParaRPr lang="en-AU" sz="2400" b="1" dirty="0" smtClean="0"/>
          </a:p>
          <a:p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226" y="2352834"/>
                <a:ext cx="2479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" y="2352834"/>
                <a:ext cx="247953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4617" y="2281789"/>
                <a:ext cx="3574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17" y="2281789"/>
                <a:ext cx="357404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09467" y="2670097"/>
                <a:ext cx="3436099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67" y="2670097"/>
                <a:ext cx="3436099" cy="815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0" y="4958550"/>
                <a:ext cx="10404850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/>
                  <a:t>Step 2:  </a:t>
                </a:r>
                <a:r>
                  <a:rPr lang="en-AU" sz="2400" dirty="0" smtClean="0"/>
                  <a:t>determine the gradient of each line:  </a:t>
                </a:r>
                <a:r>
                  <a:rPr lang="en-AU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</a:t>
                </a:r>
                <a:r>
                  <a:rPr lang="en-AU" sz="2400" baseline="-25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AU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AU" sz="2400" dirty="0" smtClean="0"/>
                  <a:t>and </a:t>
                </a:r>
                <a:r>
                  <a:rPr lang="en-AU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</a:t>
                </a:r>
                <a:r>
                  <a:rPr lang="en-AU" sz="24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2 </a:t>
                </a:r>
                <a:r>
                  <a:rPr lang="en-AU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8550"/>
                <a:ext cx="10404850" cy="619913"/>
              </a:xfrm>
              <a:prstGeom prst="rect">
                <a:avLst/>
              </a:prstGeom>
              <a:blipFill rotWithShape="0">
                <a:blip r:embed="rId6"/>
                <a:stretch>
                  <a:fillRect l="-879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-34680" y="5587006"/>
            <a:ext cx="104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Step 3:  Because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AU" sz="2400" dirty="0" smtClean="0"/>
              <a:t>= </a:t>
            </a:r>
            <a:r>
              <a:rPr lang="en-AU" sz="2400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400" dirty="0" smtClean="0"/>
              <a:t>the lines are parallel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2327" y="2727905"/>
                <a:ext cx="2479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7" y="2727905"/>
                <a:ext cx="247953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196" y="3118866"/>
                <a:ext cx="3362352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6" y="3118866"/>
                <a:ext cx="3362352" cy="8156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569" y="3875992"/>
                <a:ext cx="3362352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9" y="3875992"/>
                <a:ext cx="3362352" cy="8156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7108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1438" y="925120"/>
                <a:ext cx="93517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Find the gradients of the lines with equations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𝟑𝐱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b="0" i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AU" sz="2400" b="1" dirty="0" smtClean="0"/>
                  <a:t> </a:t>
                </a:r>
                <a:r>
                  <a:rPr lang="en-AU" sz="2400" dirty="0" smtClean="0"/>
                  <a:t>and determine if they are parallel </a:t>
                </a:r>
                <a:endParaRPr lang="en-A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38" y="925120"/>
                <a:ext cx="935172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7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319657" y="5350092"/>
            <a:ext cx="1760646" cy="1397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11961" y="1413995"/>
            <a:ext cx="103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1" dirty="0" smtClean="0"/>
              <a:t>Step 1: </a:t>
            </a:r>
            <a:r>
              <a:rPr lang="en-AU" sz="2400" dirty="0" smtClean="0"/>
              <a:t>rearrange both equations in to the form y=mx + b( slope-intercept form)</a:t>
            </a:r>
            <a:endParaRPr lang="en-AU" sz="2400" b="1" dirty="0" smtClean="0"/>
          </a:p>
          <a:p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63276" y="2291248"/>
                <a:ext cx="2479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76" y="2291248"/>
                <a:ext cx="247953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4617" y="2281789"/>
                <a:ext cx="3574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17" y="2281789"/>
                <a:ext cx="3574042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35837" y="2768502"/>
                <a:ext cx="3436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837" y="2768502"/>
                <a:ext cx="34360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03365" y="4631224"/>
            <a:ext cx="1197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Step 2:  Because 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AU" sz="2400" dirty="0" smtClean="0">
                <a:solidFill>
                  <a:schemeClr val="accent1">
                    <a:lumMod val="75000"/>
                  </a:schemeClr>
                </a:solidFill>
              </a:rPr>
              <a:t>= 3</a:t>
            </a:r>
            <a:r>
              <a:rPr lang="en-AU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400" dirty="0" smtClean="0"/>
              <a:t>and  </a:t>
            </a:r>
            <a:r>
              <a:rPr lang="en-AU" sz="2400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U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2400" dirty="0" smtClean="0">
                <a:solidFill>
                  <a:schemeClr val="accent6">
                    <a:lumMod val="75000"/>
                  </a:schemeClr>
                </a:solidFill>
              </a:rPr>
              <a:t>= 3</a:t>
            </a:r>
            <a:r>
              <a:rPr lang="en-AU" sz="2400" dirty="0" smtClean="0"/>
              <a:t> the two lines are parallel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4719" y="2756281"/>
                <a:ext cx="2479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9" y="2756281"/>
                <a:ext cx="247953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743014" y="3191193"/>
                <a:ext cx="3362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3014" y="3191193"/>
                <a:ext cx="336235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82947" y="3230167"/>
                <a:ext cx="34360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47" y="3230167"/>
                <a:ext cx="343609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125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/>
      <p:bldP spid="28" grpId="0"/>
      <p:bldP spid="29" grpId="0"/>
      <p:bldP spid="3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7D1DE87-DD3F-214D-B946-69F35C11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44"/>
          <a:stretch/>
        </p:blipFill>
        <p:spPr>
          <a:xfrm>
            <a:off x="660195" y="586604"/>
            <a:ext cx="9719834" cy="9385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521" y="1580030"/>
                <a:ext cx="435748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Gradient of AB,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" y="1580030"/>
                <a:ext cx="4357480" cy="714683"/>
              </a:xfrm>
              <a:prstGeom prst="rect">
                <a:avLst/>
              </a:prstGeom>
              <a:blipFill rotWithShape="0">
                <a:blip r:embed="rId3"/>
                <a:stretch>
                  <a:fillRect l="-2797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9624" y="2349587"/>
                <a:ext cx="2522133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24" y="2349587"/>
                <a:ext cx="2522133" cy="7813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9623" y="3200954"/>
                <a:ext cx="2522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23" y="3200954"/>
                <a:ext cx="252213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9818" y="1637090"/>
                <a:ext cx="4663457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Gradient of PQ,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𝑷𝑸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18" y="1637090"/>
                <a:ext cx="4663457" cy="714683"/>
              </a:xfrm>
              <a:prstGeom prst="rect">
                <a:avLst/>
              </a:prstGeom>
              <a:blipFill rotWithShape="0">
                <a:blip r:embed="rId6"/>
                <a:stretch>
                  <a:fillRect l="-2745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34922" y="2406647"/>
                <a:ext cx="2522133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𝑷𝑸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922" y="2406647"/>
                <a:ext cx="2522133" cy="7813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34921" y="3258014"/>
                <a:ext cx="2522133" cy="489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𝑷𝑸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921" y="3258014"/>
                <a:ext cx="2522133" cy="489621"/>
              </a:xfrm>
              <a:prstGeom prst="rect">
                <a:avLst/>
              </a:prstGeom>
              <a:blipFill rotWithShape="0"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5542" y="4037196"/>
                <a:ext cx="9441150" cy="55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AU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𝑷𝑸</m:t>
                        </m:r>
                      </m:sub>
                    </m:sSub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AU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800" b="1" dirty="0" smtClean="0">
                    <a:solidFill>
                      <a:srgbClr val="0070C0"/>
                    </a:solidFill>
                  </a:rPr>
                  <a:t> they are parallel</a:t>
                </a:r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2" y="4037196"/>
                <a:ext cx="9441150" cy="555793"/>
              </a:xfrm>
              <a:prstGeom prst="rect">
                <a:avLst/>
              </a:prstGeom>
              <a:blipFill rotWithShape="0">
                <a:blip r:embed="rId9"/>
                <a:stretch>
                  <a:fillRect l="-1291" t="-9890" b="-25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CA6186F-88F8-BD47-817A-580FC8B13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04" y="823562"/>
                <a:ext cx="9906000" cy="917575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equation of the line that is parallel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r>
                  <a:rPr lang="en-US" dirty="0"/>
                  <a:t> and goes through point (2, 5).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6186F-88F8-BD47-817A-580FC8B13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04" y="823562"/>
                <a:ext cx="9906000" cy="917575"/>
              </a:xfrm>
              <a:blipFill rotWithShape="0">
                <a:blip r:embed="rId2"/>
                <a:stretch>
                  <a:fillRect l="-1292" t="-10596" b="-125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4407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6745" y="1658568"/>
                <a:ext cx="4963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The gradient of the line, 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745" y="1658568"/>
                <a:ext cx="49633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580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45879" y="2128442"/>
                <a:ext cx="53846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0070C0"/>
                    </a:solidFill>
                  </a:rPr>
                  <a:t>Equation of the line,  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AU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79" y="2128442"/>
                <a:ext cx="5384697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62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371" y="2730235"/>
                <a:ext cx="41552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Method 1:</a:t>
                </a:r>
              </a:p>
              <a:p>
                <a:pPr/>
                <a:r>
                  <a:rPr lang="en-AU" sz="2400" b="1" dirty="0" err="1" smtClean="0">
                    <a:solidFill>
                      <a:srgbClr val="0070C0"/>
                    </a:solidFill>
                  </a:rPr>
                  <a:t>Subst</a:t>
                </a:r>
                <a:r>
                  <a:rPr lang="en-AU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𝐢𝐧𝐭𝐨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AU" sz="24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AU" sz="24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1" y="2730235"/>
                <a:ext cx="4155213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2199" t="-2111" b="-13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42476" y="2730235"/>
                <a:ext cx="5735207" cy="1939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70C0"/>
                    </a:solidFill>
                  </a:rPr>
                  <a:t>Method 2:</a:t>
                </a:r>
              </a:p>
              <a:p>
                <a:pPr/>
                <a:r>
                  <a:rPr lang="en-AU" sz="2400" b="1" dirty="0" err="1" smtClean="0">
                    <a:solidFill>
                      <a:srgbClr val="0070C0"/>
                    </a:solidFill>
                  </a:rPr>
                  <a:t>Subst</a:t>
                </a:r>
                <a:r>
                  <a:rPr lang="en-AU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𝐢𝐧𝐭𝐨</m:t>
                    </m:r>
                    <m:r>
                      <a:rPr lang="en-AU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AU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AU" sz="2400" b="1" dirty="0" smtClean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r>
                  <a:rPr lang="en-AU" sz="2400" b="1" dirty="0" smtClean="0">
                    <a:solidFill>
                      <a:srgbClr val="0070C0"/>
                    </a:solidFill>
                  </a:rPr>
                  <a:t/>
                </a:r>
                <a:br>
                  <a:rPr lang="en-AU" sz="2400" b="1" dirty="0" smtClean="0">
                    <a:solidFill>
                      <a:srgbClr val="0070C0"/>
                    </a:solidFill>
                  </a:rPr>
                </a:br>
                <a:endParaRPr lang="en-AU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76" y="2730235"/>
                <a:ext cx="5735207" cy="1939057"/>
              </a:xfrm>
              <a:prstGeom prst="rect">
                <a:avLst/>
              </a:prstGeom>
              <a:blipFill rotWithShape="0">
                <a:blip r:embed="rId6"/>
                <a:stretch>
                  <a:fillRect l="-1594" t="-2516" b="-18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C9B766-F06C-1549-BB22-F0119908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93" y="137921"/>
            <a:ext cx="6526061" cy="65260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019A5620-0762-B54F-926A-39110559D009}"/>
                  </a:ext>
                </a:extLst>
              </p14:cNvPr>
              <p14:cNvContentPartPr/>
              <p14:nvPr/>
            </p14:nvContentPartPr>
            <p14:xfrm>
              <a:off x="9072201" y="1767271"/>
              <a:ext cx="162000" cy="29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19A5620-0762-B54F-926A-39110559D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2121" y="1757191"/>
                <a:ext cx="182520" cy="308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/>
          <p:cNvSpPr txBox="1"/>
          <p:nvPr/>
        </p:nvSpPr>
        <p:spPr>
          <a:xfrm>
            <a:off x="161439" y="925120"/>
            <a:ext cx="5274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Lines that are perpendicular to each other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 smtClean="0"/>
              <a:t> </a:t>
            </a:r>
            <a:r>
              <a:rPr lang="en-AU" sz="2400" dirty="0" smtClean="0"/>
              <a:t>intersect at 90</a:t>
            </a:r>
            <a:r>
              <a:rPr lang="en-AU" sz="2400" dirty="0" smtClean="0">
                <a:sym typeface="Symbol" panose="05050102010706020507" pitchFamily="18" charset="2"/>
              </a:rPr>
              <a:t></a:t>
            </a:r>
            <a:endParaRPr lang="en-A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have negative reciprocal slopes (gradients)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 have -1 as the product (multiplying) of their slopes</a:t>
            </a:r>
            <a:endParaRPr lang="en-AU" sz="2400" dirty="0"/>
          </a:p>
          <a:p>
            <a:endParaRPr lang="en-A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53045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0271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6489</TotalTime>
  <Words>794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Perpendicular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179</cp:revision>
  <dcterms:created xsi:type="dcterms:W3CDTF">2020-02-17T13:56:23Z</dcterms:created>
  <dcterms:modified xsi:type="dcterms:W3CDTF">2022-02-08T03:06:40Z</dcterms:modified>
</cp:coreProperties>
</file>