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418" r:id="rId3"/>
    <p:sldId id="419" r:id="rId4"/>
    <p:sldId id="415" r:id="rId5"/>
    <p:sldId id="416" r:id="rId6"/>
    <p:sldId id="420" r:id="rId7"/>
    <p:sldId id="424" r:id="rId8"/>
    <p:sldId id="425" r:id="rId9"/>
    <p:sldId id="417" r:id="rId10"/>
    <p:sldId id="429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3-09T02:27:40.83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132 1704 1677,'0'0'74,"0"0"16,0 0-72,0 0-18,6-10 0,-1 1 0,-5 9 83,11-5 13,0-5 2,6 5 1,0-5-11,-12 10-1,-5 0-1,0 0 0,22-5-30,0 5-7,-5-5-1,-1 5 0,1 0-16,5 5-3,0 0-1,0 5 0,0-5-10,1 0-2,-1 5-1,5-1 0,-5 11-15,0 0 11,1-6-11,-1 1 10,-6-5-10,6 5 0,-5 9 0,0 1 8,-6 9-8,-6-4 0,1-1 0,5 1 8,-11-6-16,5 1-4,-5 4-1,0 6 0,0-6-37,-5 1-7,5 4-2,-11-5 0,5 1-35,1-10-7,-6-1-2,-1-4 0,1 5 11,0-6 1,0-4 1,0 0 0,0-5 52,-5 0 10,-1-5 3,6 0 0,-6-5 37,6 0 8,0 0 2,0 0 0,0-5 26,6 1 6,-1-1 1,1 0 0,-1-5 4,1 5 1,5 1 0,5-1 0,-5 10-4,0 0-1,6-10 0,10 0 0,-5 0-1,0 0 0,6 1 0,5 4 0,-5 0-14,5 0-2,-6 5-1,6 0 0,-5 0-7,5 0-2,0 5 0,0-5 0,-5 5-8,5-5-3,0 0 0,6 5 0,-1-1-17,-5 1 8,12 5-8,-7-5 0,6-5 8,-5 5-8,0 5 0,5-5 0,-6 0 0,1-5 0,-11 0 0,5 5 0,0-5 0,0 0-12,-6 0 0,7-5 0,-1 0-134,-6-5-26</inkml:trace>
  <inkml:trace contextRef="#ctx0" brushRef="#br0" timeOffset="-554.7127">-343 2028 1267,'0'69'112,"0"-39"-89,0-30-23,0 0 0,0 0 60,0 0 7,0 0 1,0 0 1,6-10 25,10 0 5,-5-5 1,0 5 0,6 6-40,-1-1-7,-5 0-1,6 5-1,0-5-8,-1 5-2,1 0 0,-1 0 0,1 5-9,-1-5-1,1 0-1,0 5 0,-1-5-11,-5 0-3,0 5 0,6-1 0,-6-4-8,5 0-8,-10 5 12,5 0-12,0-5 12,-11 0-12,0 0 12,0 0-12,17 0-12,-17 0-10,0 0-2,0 0 0,0 0-182,0 0-37,11-14-7,-11 14-2</inkml:trace>
  <inkml:trace contextRef="#ctx0" brushRef="#br0" timeOffset="-3558.4556">138 157 230,'0'0'20,"0"0"-20,0 0 0,0 0 0,0 0 178,-6-5 31,6-5 7,0 10 0,-5-10-81,5 1-17,-6 4-3,6 5-1,-5-10-18,5 10-4,-6-5-1,6 5 0,-5-10-15,5 10-4,0 0 0,0 0 0,0 0-9,-11 5-3,5 0 0,6-5 0,0 0-20,-11 5-4,0 5 0,0 0-1,5 4-17,1 6-3,-1 0-1,1-1 0,-1 1-6,1 4-8,-1-4 11,1 5-11,-1-1 10,1 6-10,5-1 8,0-4-8,0 4 0,0-4 0,5-1 0,1 1 0,-1-6 0,1 1 0,-1 5 0,6-1-11,0-9 11,0 10 0,6-11 10,-6 6-10,11-10 0,-5 5 0,5-6 0,-6 6-10,-5-5 10,0 5 12,12-6-2,4 1-1,-5-5-9,0-5 0,1 5 0,4 0 8,-5-5-8,0 5 8,6-5-8,-6-5 8,0 5-8,0 0 8,0-5-8,1 0 8,-1-5 2,-6-4 0,1 4 0,-6-5 0,5 0 6,-5-4 0,1-1 1,4 0 0,-10 1 4,5-1 1,-6 0 0,1-4 0,-1 4-3,1-4-1,-6-6 0,5 6 0,-5-6-1,0 1 0,0 4 0,-5 1 0,5-6 7,-6 6 0,6-1 1,-11 0 0,6 6-25,-1-1 0,-5 0 8,0 1-8,0-6 9,0 11 0,5-6 0,-10 0 0,5 6-1,-6-1-8,1 5 12,-1 0-4,0 0-8,-5 0 0,-5 1 0,10-1 0,-5 10 0,0 0 0,0 5 0,5 0 0,-5 0 0,6-1 0,-7 6 0,1 5 0,6 0-20,-1 9 1,1-4 0,-6 5 0,-1 4-22,7-4-5,-1 9-1,1 0 0,-1-9-24,6 9-5,0-4 0,5 4-1,1 1-119,-1-1-24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customXml" Target="../ink/ink1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046BE2BE-401B-43B6-9F59-E6AE635E14BD}"/>
                  </a:ext>
                </a:extLst>
              </p:cNvPr>
              <p:cNvSpPr txBox="1"/>
              <p:nvPr/>
            </p:nvSpPr>
            <p:spPr>
              <a:xfrm>
                <a:off x="282563" y="912504"/>
                <a:ext cx="109105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b="1" dirty="0" smtClean="0"/>
                  <a:t>I will be able to establish a rule connect </a:t>
                </a:r>
                <a14:m>
                  <m:oMath xmlns:m="http://schemas.openxmlformats.org/officeDocument/2006/math">
                    <m:r>
                      <a:rPr lang="en-AU" sz="3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AU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AU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AU" sz="3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046BE2BE-401B-43B6-9F59-E6AE635E1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3" y="912504"/>
                <a:ext cx="10910573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1397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understand the concept of direct proportion and be able to determine the constant of proportionality for </a:t>
            </a:r>
            <a:r>
              <a:rPr lang="en-GB" sz="2400" b="1" dirty="0" smtClean="0">
                <a:cs typeface="Arial" panose="020B0604020202020204" pitchFamily="34" charset="0"/>
              </a:rPr>
              <a:t>related </a:t>
            </a:r>
            <a:r>
              <a:rPr lang="en-GB" sz="2400" b="1" dirty="0">
                <a:cs typeface="Arial" panose="020B0604020202020204" pitchFamily="34" charset="0"/>
              </a:rPr>
              <a:t>variables</a:t>
            </a:r>
            <a:r>
              <a:rPr lang="en-GB" sz="2400" b="1" dirty="0" smtClean="0">
                <a:cs typeface="Arial" panose="020B0604020202020204" pitchFamily="34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understand the concept of </a:t>
            </a:r>
            <a:r>
              <a:rPr lang="en-GB" sz="2400" b="1" dirty="0" smtClean="0">
                <a:cs typeface="Arial" panose="020B0604020202020204" pitchFamily="34" charset="0"/>
              </a:rPr>
              <a:t>inverse proportion </a:t>
            </a:r>
            <a:r>
              <a:rPr lang="en-GB" sz="2400" b="1" dirty="0">
                <a:cs typeface="Arial" panose="020B0604020202020204" pitchFamily="34" charset="0"/>
              </a:rPr>
              <a:t>and be able to determine the constant of </a:t>
            </a:r>
            <a:r>
              <a:rPr lang="en-GB" sz="2400" b="1" dirty="0" smtClean="0">
                <a:cs typeface="Arial" panose="020B0604020202020204" pitchFamily="34" charset="0"/>
              </a:rPr>
              <a:t>inversely proportionality </a:t>
            </a:r>
            <a:r>
              <a:rPr lang="en-GB" sz="2400" b="1" dirty="0">
                <a:cs typeface="Arial" panose="020B0604020202020204" pitchFamily="34" charset="0"/>
              </a:rPr>
              <a:t>for related variables;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CAD8EB0-6679-FE44-B365-4BB80BCC5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1" t="35810" r="40316" b="55687"/>
          <a:stretch/>
        </p:blipFill>
        <p:spPr>
          <a:xfrm>
            <a:off x="712497" y="409575"/>
            <a:ext cx="9645032" cy="10020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FD13C5B-B8B5-3E43-AA8E-7BCE9DE098BB}"/>
              </a:ext>
            </a:extLst>
          </p:cNvPr>
          <p:cNvSpPr/>
          <p:nvPr/>
        </p:nvSpPr>
        <p:spPr>
          <a:xfrm>
            <a:off x="5016232" y="409575"/>
            <a:ext cx="518786" cy="1002083"/>
          </a:xfrm>
          <a:prstGeom prst="rect">
            <a:avLst/>
          </a:prstGeom>
          <a:solidFill>
            <a:srgbClr val="FF0000">
              <a:alpha val="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6381B4B-0819-2146-A13B-62D341B91916}"/>
              </a:ext>
            </a:extLst>
          </p:cNvPr>
          <p:cNvSpPr/>
          <p:nvPr/>
        </p:nvSpPr>
        <p:spPr>
          <a:xfrm>
            <a:off x="7886780" y="409574"/>
            <a:ext cx="518786" cy="1002083"/>
          </a:xfrm>
          <a:prstGeom prst="rect">
            <a:avLst/>
          </a:prstGeom>
          <a:solidFill>
            <a:srgbClr val="FF0000">
              <a:alpha val="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C353C1E-3BCF-6A4C-92BD-D7F77EF46C07}"/>
              </a:ext>
            </a:extLst>
          </p:cNvPr>
          <p:cNvCxnSpPr>
            <a:cxnSpLocks/>
          </p:cNvCxnSpPr>
          <p:nvPr/>
        </p:nvCxnSpPr>
        <p:spPr>
          <a:xfrm>
            <a:off x="6096000" y="1411659"/>
            <a:ext cx="0" cy="52897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95C52DE2-A1F1-E940-8831-16BBE7947A86}"/>
                  </a:ext>
                </a:extLst>
              </p:cNvPr>
              <p:cNvSpPr txBox="1"/>
              <p:nvPr/>
            </p:nvSpPr>
            <p:spPr>
              <a:xfrm>
                <a:off x="78537" y="1548163"/>
                <a:ext cx="5963235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Recall when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 we can solve for the roots (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- intercepts) of the quadratic equation.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Therefore, we know the equation is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−3)(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−5)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must be determined from one of the points in the table.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Using (4,1)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4−3</m:t>
                          </m:r>
                        </m:e>
                      </m:d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4−5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5C52DE2-A1F1-E940-8831-16BBE7947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" y="1548163"/>
                <a:ext cx="5963235" cy="4708981"/>
              </a:xfrm>
              <a:prstGeom prst="rect">
                <a:avLst/>
              </a:prstGeom>
              <a:blipFill rotWithShape="0">
                <a:blip r:embed="rId3"/>
                <a:stretch>
                  <a:fillRect l="-1125" t="-7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3E1CDC09-7CBD-C24C-83BE-9BADD6040419}"/>
                  </a:ext>
                </a:extLst>
              </p:cNvPr>
              <p:cNvSpPr txBox="1"/>
              <p:nvPr/>
            </p:nvSpPr>
            <p:spPr>
              <a:xfrm>
                <a:off x="6316250" y="1411658"/>
                <a:ext cx="448952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 the equations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endParaRPr lang="en-US" dirty="0"/>
              </a:p>
              <a:p>
                <a:r>
                  <a:rPr lang="en-US" dirty="0"/>
                  <a:t>You can always check that this is the same equation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−15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either expanding the root form of the equation or </a:t>
                </a:r>
                <a:r>
                  <a:rPr lang="en-US" dirty="0" err="1"/>
                  <a:t>factorising</a:t>
                </a:r>
                <a:r>
                  <a:rPr lang="en-US" dirty="0"/>
                  <a:t> the general form of the equation.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E1CDC09-7CBD-C24C-83BE-9BADD6040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250" y="1411658"/>
                <a:ext cx="4489527" cy="2862322"/>
              </a:xfrm>
              <a:prstGeom prst="rect">
                <a:avLst/>
              </a:prstGeom>
              <a:blipFill rotWithShape="0">
                <a:blip r:embed="rId4"/>
                <a:stretch>
                  <a:fillRect l="-1085" t="-1279" b="-2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033" y="45929"/>
            <a:ext cx="2008176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Practice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5B15D061-016D-834F-AE8E-209B12002F99}"/>
              </a:ext>
            </a:extLst>
          </p:cNvPr>
          <p:cNvSpPr txBox="1"/>
          <p:nvPr/>
        </p:nvSpPr>
        <p:spPr>
          <a:xfrm>
            <a:off x="2044209" y="-18360"/>
            <a:ext cx="8113949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Determine the rule of the table of values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99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627382"/>
          </a:xfrm>
        </p:spPr>
        <p:txBody>
          <a:bodyPr>
            <a:normAutofit lnSpcReduction="10000"/>
          </a:bodyPr>
          <a:lstStyle/>
          <a:p>
            <a:pPr algn="l"/>
            <a:r>
              <a:rPr lang="en-AU" sz="4000"/>
              <a:t>Complete </a:t>
            </a:r>
            <a:r>
              <a:rPr lang="en-AU" sz="4000" smtClean="0"/>
              <a:t>Ex 5 Fitting </a:t>
            </a:r>
            <a:r>
              <a:rPr lang="en-AU" sz="4000" dirty="0" smtClean="0"/>
              <a:t>Data Worksheet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9EE72-1F09-F546-807E-6072B513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3" y="803624"/>
            <a:ext cx="12499294" cy="1325563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Recognising</a:t>
            </a:r>
            <a:r>
              <a:rPr lang="en-US" sz="3200" b="1" dirty="0"/>
              <a:t> </a:t>
            </a:r>
            <a:r>
              <a:rPr lang="en-US" sz="3200" b="1" dirty="0" smtClean="0"/>
              <a:t> linear </a:t>
            </a:r>
            <a:r>
              <a:rPr lang="en-US" sz="3200" b="1" dirty="0"/>
              <a:t>functions from a table of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419036-6699-B946-ADC4-E7084458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179" y="2065844"/>
            <a:ext cx="7452298" cy="101015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B0FA845-5568-7240-92DD-7B9CA59287C2}"/>
              </a:ext>
            </a:extLst>
          </p:cNvPr>
          <p:cNvGrpSpPr/>
          <p:nvPr/>
        </p:nvGrpSpPr>
        <p:grpSpPr>
          <a:xfrm>
            <a:off x="4178808" y="3145536"/>
            <a:ext cx="4785360" cy="402336"/>
            <a:chOff x="3035808" y="3145536"/>
            <a:chExt cx="4785360" cy="402336"/>
          </a:xfrm>
        </p:grpSpPr>
        <p:sp>
          <p:nvSpPr>
            <p:cNvPr id="5" name="Curved Up Arrow 4">
              <a:extLst>
                <a:ext uri="{FF2B5EF4-FFF2-40B4-BE49-F238E27FC236}">
                  <a16:creationId xmlns:a16="http://schemas.microsoft.com/office/drawing/2014/main" xmlns="" id="{A5DB27C4-12E0-9D40-852A-BD0A6E57FC1D}"/>
                </a:ext>
              </a:extLst>
            </p:cNvPr>
            <p:cNvSpPr/>
            <p:nvPr/>
          </p:nvSpPr>
          <p:spPr>
            <a:xfrm>
              <a:off x="303580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urved Up Arrow 5">
              <a:extLst>
                <a:ext uri="{FF2B5EF4-FFF2-40B4-BE49-F238E27FC236}">
                  <a16:creationId xmlns:a16="http://schemas.microsoft.com/office/drawing/2014/main" xmlns="" id="{CBA48592-8631-E24C-9FF0-D325CA255707}"/>
                </a:ext>
              </a:extLst>
            </p:cNvPr>
            <p:cNvSpPr/>
            <p:nvPr/>
          </p:nvSpPr>
          <p:spPr>
            <a:xfrm>
              <a:off x="428548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urved Up Arrow 6">
              <a:extLst>
                <a:ext uri="{FF2B5EF4-FFF2-40B4-BE49-F238E27FC236}">
                  <a16:creationId xmlns:a16="http://schemas.microsoft.com/office/drawing/2014/main" xmlns="" id="{37288E37-110E-994B-887C-8E35885AD547}"/>
                </a:ext>
              </a:extLst>
            </p:cNvPr>
            <p:cNvSpPr/>
            <p:nvPr/>
          </p:nvSpPr>
          <p:spPr>
            <a:xfrm>
              <a:off x="5541264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urved Up Arrow 7">
              <a:extLst>
                <a:ext uri="{FF2B5EF4-FFF2-40B4-BE49-F238E27FC236}">
                  <a16:creationId xmlns:a16="http://schemas.microsoft.com/office/drawing/2014/main" xmlns="" id="{D3645F99-F937-984E-929A-B60F8793B04D}"/>
                </a:ext>
              </a:extLst>
            </p:cNvPr>
            <p:cNvSpPr/>
            <p:nvPr/>
          </p:nvSpPr>
          <p:spPr>
            <a:xfrm>
              <a:off x="6797040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0AA884-7472-9F41-8402-B2B956A7E5B8}"/>
              </a:ext>
            </a:extLst>
          </p:cNvPr>
          <p:cNvSpPr txBox="1"/>
          <p:nvPr/>
        </p:nvSpPr>
        <p:spPr>
          <a:xfrm>
            <a:off x="4404360" y="3617407"/>
            <a:ext cx="57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8CE3DC2-4E8C-D845-9B79-583359D2EF64}"/>
              </a:ext>
            </a:extLst>
          </p:cNvPr>
          <p:cNvSpPr txBox="1"/>
          <p:nvPr/>
        </p:nvSpPr>
        <p:spPr>
          <a:xfrm>
            <a:off x="5654040" y="3622390"/>
            <a:ext cx="57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326D3E-07FA-AF49-A0C1-C0194D74DE68}"/>
              </a:ext>
            </a:extLst>
          </p:cNvPr>
          <p:cNvSpPr txBox="1"/>
          <p:nvPr/>
        </p:nvSpPr>
        <p:spPr>
          <a:xfrm>
            <a:off x="6958584" y="3612424"/>
            <a:ext cx="57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6E9C31-3585-5744-99C8-2A75162BF8A2}"/>
              </a:ext>
            </a:extLst>
          </p:cNvPr>
          <p:cNvSpPr txBox="1"/>
          <p:nvPr/>
        </p:nvSpPr>
        <p:spPr>
          <a:xfrm>
            <a:off x="8208264" y="3617407"/>
            <a:ext cx="57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770234B-2BC3-A745-9262-DFDEB862F0C3}"/>
              </a:ext>
            </a:extLst>
          </p:cNvPr>
          <p:cNvSpPr txBox="1"/>
          <p:nvPr/>
        </p:nvSpPr>
        <p:spPr>
          <a:xfrm>
            <a:off x="3459481" y="4255008"/>
            <a:ext cx="6210997" cy="15696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First order difference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Constant – for every 1 unit increase in x, y increases by 2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the gradient of y = mx + 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33" y="45929"/>
            <a:ext cx="511090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Activating Prior Knowledge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59458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A33B677-BC84-064D-99F4-6C467CEA9D85}"/>
              </a:ext>
            </a:extLst>
          </p:cNvPr>
          <p:cNvSpPr txBox="1"/>
          <p:nvPr/>
        </p:nvSpPr>
        <p:spPr>
          <a:xfrm>
            <a:off x="3576336" y="2850479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E36FE5D-57DC-6E45-8862-159822BA3D14}"/>
              </a:ext>
            </a:extLst>
          </p:cNvPr>
          <p:cNvSpPr txBox="1"/>
          <p:nvPr/>
        </p:nvSpPr>
        <p:spPr>
          <a:xfrm>
            <a:off x="4781046" y="2855462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270B2A7-7EEF-B34A-A0FA-F9E768959D2E}"/>
              </a:ext>
            </a:extLst>
          </p:cNvPr>
          <p:cNvSpPr txBox="1"/>
          <p:nvPr/>
        </p:nvSpPr>
        <p:spPr>
          <a:xfrm>
            <a:off x="6224000" y="2850478"/>
            <a:ext cx="77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7A34934-5177-FC4A-B75B-E7201808166D}"/>
              </a:ext>
            </a:extLst>
          </p:cNvPr>
          <p:cNvSpPr txBox="1"/>
          <p:nvPr/>
        </p:nvSpPr>
        <p:spPr>
          <a:xfrm>
            <a:off x="7530842" y="2850479"/>
            <a:ext cx="65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-2</a:t>
            </a:r>
            <a:endParaRPr lang="en-US" sz="2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BC76ED7B-19ED-5947-8749-14833ADECD4B}"/>
              </a:ext>
            </a:extLst>
          </p:cNvPr>
          <p:cNvGrpSpPr/>
          <p:nvPr/>
        </p:nvGrpSpPr>
        <p:grpSpPr>
          <a:xfrm>
            <a:off x="3541010" y="2352740"/>
            <a:ext cx="4785360" cy="402336"/>
            <a:chOff x="3035808" y="3145536"/>
            <a:chExt cx="4785360" cy="402336"/>
          </a:xfrm>
        </p:grpSpPr>
        <p:sp>
          <p:nvSpPr>
            <p:cNvPr id="32" name="Curved Up Arrow 31">
              <a:extLst>
                <a:ext uri="{FF2B5EF4-FFF2-40B4-BE49-F238E27FC236}">
                  <a16:creationId xmlns:a16="http://schemas.microsoft.com/office/drawing/2014/main" xmlns="" id="{602CE0B8-DD1B-4E4A-97FC-16459B24B264}"/>
                </a:ext>
              </a:extLst>
            </p:cNvPr>
            <p:cNvSpPr/>
            <p:nvPr/>
          </p:nvSpPr>
          <p:spPr>
            <a:xfrm>
              <a:off x="303580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Up Arrow 32">
              <a:extLst>
                <a:ext uri="{FF2B5EF4-FFF2-40B4-BE49-F238E27FC236}">
                  <a16:creationId xmlns:a16="http://schemas.microsoft.com/office/drawing/2014/main" xmlns="" id="{81A1CA6D-4A6B-814E-AB6F-D61F7AAB00F7}"/>
                </a:ext>
              </a:extLst>
            </p:cNvPr>
            <p:cNvSpPr/>
            <p:nvPr/>
          </p:nvSpPr>
          <p:spPr>
            <a:xfrm>
              <a:off x="428548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urved Up Arrow 33">
              <a:extLst>
                <a:ext uri="{FF2B5EF4-FFF2-40B4-BE49-F238E27FC236}">
                  <a16:creationId xmlns:a16="http://schemas.microsoft.com/office/drawing/2014/main" xmlns="" id="{7804731D-7309-9E40-8A2D-2F3D22F8AD2B}"/>
                </a:ext>
              </a:extLst>
            </p:cNvPr>
            <p:cNvSpPr/>
            <p:nvPr/>
          </p:nvSpPr>
          <p:spPr>
            <a:xfrm>
              <a:off x="5541264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urved Up Arrow 34">
              <a:extLst>
                <a:ext uri="{FF2B5EF4-FFF2-40B4-BE49-F238E27FC236}">
                  <a16:creationId xmlns:a16="http://schemas.microsoft.com/office/drawing/2014/main" xmlns="" id="{D70DB56E-B747-1546-8A86-23FB35BF1664}"/>
                </a:ext>
              </a:extLst>
            </p:cNvPr>
            <p:cNvSpPr/>
            <p:nvPr/>
          </p:nvSpPr>
          <p:spPr>
            <a:xfrm>
              <a:off x="6797040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B15D061-016D-834F-AE8E-209B12002F99}"/>
              </a:ext>
            </a:extLst>
          </p:cNvPr>
          <p:cNvSpPr txBox="1"/>
          <p:nvPr/>
        </p:nvSpPr>
        <p:spPr>
          <a:xfrm>
            <a:off x="156806" y="2665811"/>
            <a:ext cx="3201473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order </a:t>
            </a:r>
            <a:r>
              <a:rPr lang="en-US" sz="2400" dirty="0"/>
              <a:t>difference is a constant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033" y="45929"/>
            <a:ext cx="511090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Activating Prior Knowledge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492466"/>
                  </p:ext>
                </p:extLst>
              </p:nvPr>
            </p:nvGraphicFramePr>
            <p:xfrm>
              <a:off x="1998341" y="1465772"/>
              <a:ext cx="6966858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-2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-1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</a:t>
                          </a:r>
                          <a:endParaRPr lang="en-A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5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3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-1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-3</a:t>
                          </a:r>
                          <a:endParaRPr lang="en-A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492466"/>
                  </p:ext>
                </p:extLst>
              </p:nvPr>
            </p:nvGraphicFramePr>
            <p:xfrm>
              <a:off x="1998341" y="1465772"/>
              <a:ext cx="6966858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4" t="-8065" r="-500000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-2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-1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</a:t>
                          </a:r>
                          <a:endParaRPr lang="en-A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4" t="-109836" r="-5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5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3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-1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-3</a:t>
                          </a:r>
                          <a:endParaRPr lang="en-A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5B15D061-016D-834F-AE8E-209B12002F99}"/>
                  </a:ext>
                </a:extLst>
              </p:cNvPr>
              <p:cNvSpPr txBox="1"/>
              <p:nvPr/>
            </p:nvSpPr>
            <p:spPr>
              <a:xfrm>
                <a:off x="1694661" y="4094539"/>
                <a:ext cx="8113949" cy="5847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Therefore, there is a linear rule: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B15D061-016D-834F-AE8E-209B1200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661" y="4094539"/>
                <a:ext cx="8113949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953" t="-12500" b="-3437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5B15D061-016D-834F-AE8E-209B12002F99}"/>
              </a:ext>
            </a:extLst>
          </p:cNvPr>
          <p:cNvSpPr txBox="1"/>
          <p:nvPr/>
        </p:nvSpPr>
        <p:spPr>
          <a:xfrm>
            <a:off x="156806" y="715660"/>
            <a:ext cx="8113949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Determine the rule of the table of values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3804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43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FFB60CC-0E71-0E44-A7A5-DA07E4ED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8" y="1373283"/>
            <a:ext cx="8516200" cy="10645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3174696" y="456106"/>
            <a:ext cx="942535" cy="857503"/>
            <a:chOff x="2146497" y="3245351"/>
            <a:chExt cx="942535" cy="1018801"/>
          </a:xfrm>
        </p:grpSpPr>
        <p:sp>
          <p:nvSpPr>
            <p:cNvPr id="6" name="Curved Up Arrow 5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41E9D37-3604-3F4B-AC98-C6F25EFD2259}"/>
              </a:ext>
            </a:extLst>
          </p:cNvPr>
          <p:cNvGrpSpPr/>
          <p:nvPr/>
        </p:nvGrpSpPr>
        <p:grpSpPr>
          <a:xfrm>
            <a:off x="2979201" y="2585012"/>
            <a:ext cx="942535" cy="981171"/>
            <a:chOff x="2146497" y="3245351"/>
            <a:chExt cx="942535" cy="981171"/>
          </a:xfrm>
        </p:grpSpPr>
        <p:sp>
          <p:nvSpPr>
            <p:cNvPr id="9" name="Curved Up Arrow 8">
              <a:extLst>
                <a:ext uri="{FF2B5EF4-FFF2-40B4-BE49-F238E27FC236}">
                  <a16:creationId xmlns="" xmlns:a16="http://schemas.microsoft.com/office/drawing/2014/main" id="{252C61E7-7CFD-5A41-8774-CDFB872DA2C8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92B096A-0B29-664D-BFD5-9667FA99F527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</a:rPr>
                <a:t>+2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25C1093-7885-6049-B695-992892D848CA}"/>
              </a:ext>
            </a:extLst>
          </p:cNvPr>
          <p:cNvGrpSpPr/>
          <p:nvPr/>
        </p:nvGrpSpPr>
        <p:grpSpPr>
          <a:xfrm>
            <a:off x="4125016" y="2585012"/>
            <a:ext cx="942535" cy="981171"/>
            <a:chOff x="2146497" y="3245351"/>
            <a:chExt cx="942535" cy="981171"/>
          </a:xfrm>
        </p:grpSpPr>
        <p:sp>
          <p:nvSpPr>
            <p:cNvPr id="12" name="Curved Up Arrow 11">
              <a:extLst>
                <a:ext uri="{FF2B5EF4-FFF2-40B4-BE49-F238E27FC236}">
                  <a16:creationId xmlns="" xmlns:a16="http://schemas.microsoft.com/office/drawing/2014/main" id="{F8057016-A42A-6346-ADB8-B14EF4EC833E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46110ED-4458-A34A-BF50-3D9959155C0B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</a:rPr>
                <a:t>+2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1FD79AB-4252-7048-B622-1145B181525F}"/>
              </a:ext>
            </a:extLst>
          </p:cNvPr>
          <p:cNvGrpSpPr/>
          <p:nvPr/>
        </p:nvGrpSpPr>
        <p:grpSpPr>
          <a:xfrm>
            <a:off x="5270831" y="2585012"/>
            <a:ext cx="942535" cy="981171"/>
            <a:chOff x="2146497" y="3245351"/>
            <a:chExt cx="942535" cy="981171"/>
          </a:xfrm>
        </p:grpSpPr>
        <p:sp>
          <p:nvSpPr>
            <p:cNvPr id="15" name="Curved Up Arrow 14">
              <a:extLst>
                <a:ext uri="{FF2B5EF4-FFF2-40B4-BE49-F238E27FC236}">
                  <a16:creationId xmlns="" xmlns:a16="http://schemas.microsoft.com/office/drawing/2014/main" id="{59D99733-6EE9-214E-ABCE-78A46724C99E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548CC61-20BF-7546-A2C2-26F4FB9B466E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</a:rPr>
                <a:t>+2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FED04401-6168-964F-92CF-2CEE7B5AC9C5}"/>
              </a:ext>
            </a:extLst>
          </p:cNvPr>
          <p:cNvGrpSpPr/>
          <p:nvPr/>
        </p:nvGrpSpPr>
        <p:grpSpPr>
          <a:xfrm>
            <a:off x="6416646" y="2585012"/>
            <a:ext cx="942535" cy="981171"/>
            <a:chOff x="2146497" y="3245351"/>
            <a:chExt cx="942535" cy="981171"/>
          </a:xfrm>
        </p:grpSpPr>
        <p:sp>
          <p:nvSpPr>
            <p:cNvPr id="18" name="Curved Up Arrow 17">
              <a:extLst>
                <a:ext uri="{FF2B5EF4-FFF2-40B4-BE49-F238E27FC236}">
                  <a16:creationId xmlns="" xmlns:a16="http://schemas.microsoft.com/office/drawing/2014/main" id="{4306B2FB-FA15-2648-94F7-C65344B9A790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18989451-BC73-6E44-A77E-1963673E877D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</a:rPr>
                <a:t>+2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71D697A-BB51-804B-A768-651064C18487}"/>
              </a:ext>
            </a:extLst>
          </p:cNvPr>
          <p:cNvGrpSpPr/>
          <p:nvPr/>
        </p:nvGrpSpPr>
        <p:grpSpPr>
          <a:xfrm>
            <a:off x="7562463" y="2585012"/>
            <a:ext cx="942535" cy="981171"/>
            <a:chOff x="2146497" y="3245351"/>
            <a:chExt cx="942535" cy="981171"/>
          </a:xfrm>
        </p:grpSpPr>
        <p:sp>
          <p:nvSpPr>
            <p:cNvPr id="21" name="Curved Up Arrow 20">
              <a:extLst>
                <a:ext uri="{FF2B5EF4-FFF2-40B4-BE49-F238E27FC236}">
                  <a16:creationId xmlns="" xmlns:a16="http://schemas.microsoft.com/office/drawing/2014/main" id="{1075E296-55CC-104A-9D72-08E22A25B04C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74B0E666-A514-1D4D-9A16-0CF35277F837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</a:rPr>
                <a:t>+2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407C5CD-7A17-8240-9F0A-7C760B691CE1}"/>
              </a:ext>
            </a:extLst>
          </p:cNvPr>
          <p:cNvSpPr/>
          <p:nvPr/>
        </p:nvSpPr>
        <p:spPr>
          <a:xfrm>
            <a:off x="4765325" y="1084837"/>
            <a:ext cx="829995" cy="1500174"/>
          </a:xfrm>
          <a:prstGeom prst="rect">
            <a:avLst/>
          </a:prstGeom>
          <a:solidFill>
            <a:srgbClr val="00FA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06111B9E-C0EF-3D42-9EB3-588CAAE0BDEF}"/>
                  </a:ext>
                </a:extLst>
              </p:cNvPr>
              <p:cNvSpPr txBox="1"/>
              <p:nvPr/>
            </p:nvSpPr>
            <p:spPr>
              <a:xfrm>
                <a:off x="548045" y="3949463"/>
                <a:ext cx="6079616" cy="26776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First order difference must the a 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This is the gradient of the line.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/>
                  <a:t> intercept is (0,-3)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equation is 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111B9E-C0EF-3D42-9EB3-588CAAE0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5" y="3949463"/>
                <a:ext cx="6079616" cy="2677656"/>
              </a:xfrm>
              <a:prstGeom prst="rect">
                <a:avLst/>
              </a:prstGeom>
              <a:blipFill rotWithShape="0">
                <a:blip r:embed="rId4"/>
                <a:stretch>
                  <a:fillRect l="-1597" t="-180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>
            <a:off x="1927526" y="2565845"/>
            <a:ext cx="942535" cy="981171"/>
            <a:chOff x="2146497" y="3245351"/>
            <a:chExt cx="942535" cy="981171"/>
          </a:xfrm>
        </p:grpSpPr>
        <p:sp>
          <p:nvSpPr>
            <p:cNvPr id="27" name="Curved Up Arrow 26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</a:rPr>
                <a:t>+2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2138185" y="540143"/>
            <a:ext cx="942535" cy="857503"/>
            <a:chOff x="2146497" y="3245351"/>
            <a:chExt cx="942535" cy="1018801"/>
          </a:xfrm>
        </p:grpSpPr>
        <p:sp>
          <p:nvSpPr>
            <p:cNvPr id="30" name="Curved Up Arrow 29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4168620" y="485943"/>
            <a:ext cx="942535" cy="857503"/>
            <a:chOff x="2146497" y="3245351"/>
            <a:chExt cx="942535" cy="1018801"/>
          </a:xfrm>
        </p:grpSpPr>
        <p:sp>
          <p:nvSpPr>
            <p:cNvPr id="33" name="Curved Up Arrow 32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5297297" y="442178"/>
            <a:ext cx="942535" cy="857503"/>
            <a:chOff x="2146497" y="3245351"/>
            <a:chExt cx="942535" cy="1018801"/>
          </a:xfrm>
        </p:grpSpPr>
        <p:sp>
          <p:nvSpPr>
            <p:cNvPr id="36" name="Curved Up Arrow 35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6332350" y="463886"/>
            <a:ext cx="942535" cy="857503"/>
            <a:chOff x="2146497" y="3245351"/>
            <a:chExt cx="942535" cy="1018801"/>
          </a:xfrm>
        </p:grpSpPr>
        <p:sp>
          <p:nvSpPr>
            <p:cNvPr id="39" name="Curved Up Arrow 38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7490584" y="455597"/>
            <a:ext cx="942535" cy="857503"/>
            <a:chOff x="2146497" y="3245351"/>
            <a:chExt cx="942535" cy="1018801"/>
          </a:xfrm>
        </p:grpSpPr>
        <p:sp>
          <p:nvSpPr>
            <p:cNvPr id="44" name="Curved Up Arrow 43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195554" y="1397646"/>
                <a:ext cx="2707536" cy="61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/>
                  <a:t>Gradient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554" y="1397646"/>
                <a:ext cx="2707536" cy="614655"/>
              </a:xfrm>
              <a:prstGeom prst="rect">
                <a:avLst/>
              </a:prstGeom>
              <a:blipFill rotWithShape="0">
                <a:blip r:embed="rId5"/>
                <a:stretch>
                  <a:fillRect l="-3371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6033" y="45929"/>
            <a:ext cx="2008176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Practice</a:t>
            </a:r>
            <a:endParaRPr lang="en-AU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5B15D061-016D-834F-AE8E-209B12002F99}"/>
              </a:ext>
            </a:extLst>
          </p:cNvPr>
          <p:cNvSpPr txBox="1"/>
          <p:nvPr/>
        </p:nvSpPr>
        <p:spPr>
          <a:xfrm>
            <a:off x="2044209" y="-18360"/>
            <a:ext cx="8113949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Determine the rule of the table of values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9867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3135428" y="760358"/>
            <a:ext cx="942535" cy="857503"/>
            <a:chOff x="2146497" y="3245351"/>
            <a:chExt cx="942535" cy="1018801"/>
          </a:xfrm>
        </p:grpSpPr>
        <p:sp>
          <p:nvSpPr>
            <p:cNvPr id="6" name="Curved Up Arrow 5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41E9D37-3604-3F4B-AC98-C6F25EFD2259}"/>
              </a:ext>
            </a:extLst>
          </p:cNvPr>
          <p:cNvGrpSpPr/>
          <p:nvPr/>
        </p:nvGrpSpPr>
        <p:grpSpPr>
          <a:xfrm>
            <a:off x="2939933" y="2889264"/>
            <a:ext cx="942535" cy="981171"/>
            <a:chOff x="2146497" y="3245351"/>
            <a:chExt cx="942535" cy="981171"/>
          </a:xfrm>
        </p:grpSpPr>
        <p:sp>
          <p:nvSpPr>
            <p:cNvPr id="9" name="Curved Up Arrow 8">
              <a:extLst>
                <a:ext uri="{FF2B5EF4-FFF2-40B4-BE49-F238E27FC236}">
                  <a16:creationId xmlns="" xmlns:a16="http://schemas.microsoft.com/office/drawing/2014/main" id="{252C61E7-7CFD-5A41-8774-CDFB872DA2C8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92B096A-0B29-664D-BFD5-9667FA99F527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-3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25C1093-7885-6049-B695-992892D848CA}"/>
              </a:ext>
            </a:extLst>
          </p:cNvPr>
          <p:cNvGrpSpPr/>
          <p:nvPr/>
        </p:nvGrpSpPr>
        <p:grpSpPr>
          <a:xfrm>
            <a:off x="4085748" y="2889264"/>
            <a:ext cx="942535" cy="981171"/>
            <a:chOff x="2146497" y="3245351"/>
            <a:chExt cx="942535" cy="981171"/>
          </a:xfrm>
        </p:grpSpPr>
        <p:sp>
          <p:nvSpPr>
            <p:cNvPr id="12" name="Curved Up Arrow 11">
              <a:extLst>
                <a:ext uri="{FF2B5EF4-FFF2-40B4-BE49-F238E27FC236}">
                  <a16:creationId xmlns="" xmlns:a16="http://schemas.microsoft.com/office/drawing/2014/main" id="{F8057016-A42A-6346-ADB8-B14EF4EC833E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46110ED-4458-A34A-BF50-3D9959155C0B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-3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1FD79AB-4252-7048-B622-1145B181525F}"/>
              </a:ext>
            </a:extLst>
          </p:cNvPr>
          <p:cNvGrpSpPr/>
          <p:nvPr/>
        </p:nvGrpSpPr>
        <p:grpSpPr>
          <a:xfrm>
            <a:off x="5231563" y="2889264"/>
            <a:ext cx="942535" cy="981171"/>
            <a:chOff x="2146497" y="3245351"/>
            <a:chExt cx="942535" cy="981171"/>
          </a:xfrm>
        </p:grpSpPr>
        <p:sp>
          <p:nvSpPr>
            <p:cNvPr id="15" name="Curved Up Arrow 14">
              <a:extLst>
                <a:ext uri="{FF2B5EF4-FFF2-40B4-BE49-F238E27FC236}">
                  <a16:creationId xmlns="" xmlns:a16="http://schemas.microsoft.com/office/drawing/2014/main" id="{59D99733-6EE9-214E-ABCE-78A46724C99E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548CC61-20BF-7546-A2C2-26F4FB9B466E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-3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FED04401-6168-964F-92CF-2CEE7B5AC9C5}"/>
              </a:ext>
            </a:extLst>
          </p:cNvPr>
          <p:cNvGrpSpPr/>
          <p:nvPr/>
        </p:nvGrpSpPr>
        <p:grpSpPr>
          <a:xfrm>
            <a:off x="6377378" y="2889264"/>
            <a:ext cx="942535" cy="981171"/>
            <a:chOff x="2146497" y="3245351"/>
            <a:chExt cx="942535" cy="981171"/>
          </a:xfrm>
        </p:grpSpPr>
        <p:sp>
          <p:nvSpPr>
            <p:cNvPr id="18" name="Curved Up Arrow 17">
              <a:extLst>
                <a:ext uri="{FF2B5EF4-FFF2-40B4-BE49-F238E27FC236}">
                  <a16:creationId xmlns="" xmlns:a16="http://schemas.microsoft.com/office/drawing/2014/main" id="{4306B2FB-FA15-2648-94F7-C65344B9A790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18989451-BC73-6E44-A77E-1963673E877D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-3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71D697A-BB51-804B-A768-651064C18487}"/>
              </a:ext>
            </a:extLst>
          </p:cNvPr>
          <p:cNvGrpSpPr/>
          <p:nvPr/>
        </p:nvGrpSpPr>
        <p:grpSpPr>
          <a:xfrm>
            <a:off x="7523195" y="2889264"/>
            <a:ext cx="942535" cy="981171"/>
            <a:chOff x="2146497" y="3245351"/>
            <a:chExt cx="942535" cy="981171"/>
          </a:xfrm>
        </p:grpSpPr>
        <p:sp>
          <p:nvSpPr>
            <p:cNvPr id="21" name="Curved Up Arrow 20">
              <a:extLst>
                <a:ext uri="{FF2B5EF4-FFF2-40B4-BE49-F238E27FC236}">
                  <a16:creationId xmlns="" xmlns:a16="http://schemas.microsoft.com/office/drawing/2014/main" id="{1075E296-55CC-104A-9D72-08E22A25B04C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74B0E666-A514-1D4D-9A16-0CF35277F837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-3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407C5CD-7A17-8240-9F0A-7C760B691CE1}"/>
              </a:ext>
            </a:extLst>
          </p:cNvPr>
          <p:cNvSpPr/>
          <p:nvPr/>
        </p:nvSpPr>
        <p:spPr>
          <a:xfrm>
            <a:off x="4726057" y="1389089"/>
            <a:ext cx="829995" cy="1500174"/>
          </a:xfrm>
          <a:prstGeom prst="rect">
            <a:avLst/>
          </a:prstGeom>
          <a:solidFill>
            <a:srgbClr val="00FA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06111B9E-C0EF-3D42-9EB3-588CAAE0BDEF}"/>
                  </a:ext>
                </a:extLst>
              </p:cNvPr>
              <p:cNvSpPr txBox="1"/>
              <p:nvPr/>
            </p:nvSpPr>
            <p:spPr>
              <a:xfrm>
                <a:off x="508776" y="4253715"/>
                <a:ext cx="6942539" cy="224676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First order difference must the a 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This is the gradient of the line.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/>
                  <a:t> intercept is (</a:t>
                </a:r>
                <a:r>
                  <a:rPr lang="en-US" sz="2800" dirty="0" smtClean="0"/>
                  <a:t>0,3</a:t>
                </a:r>
                <a:r>
                  <a:rPr lang="en-US" sz="28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equation is 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111B9E-C0EF-3D42-9EB3-588CAAE0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76" y="4253715"/>
                <a:ext cx="6942539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399" t="-214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>
            <a:off x="1888258" y="2870097"/>
            <a:ext cx="942535" cy="981171"/>
            <a:chOff x="2146497" y="3245351"/>
            <a:chExt cx="942535" cy="981171"/>
          </a:xfrm>
        </p:grpSpPr>
        <p:sp>
          <p:nvSpPr>
            <p:cNvPr id="27" name="Curved Up Arrow 26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-3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2098917" y="844395"/>
            <a:ext cx="942535" cy="857503"/>
            <a:chOff x="2146497" y="3245351"/>
            <a:chExt cx="942535" cy="1018801"/>
          </a:xfrm>
        </p:grpSpPr>
        <p:sp>
          <p:nvSpPr>
            <p:cNvPr id="30" name="Curved Up Arrow 29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4129352" y="790195"/>
            <a:ext cx="942535" cy="857503"/>
            <a:chOff x="2146497" y="3245351"/>
            <a:chExt cx="942535" cy="1018801"/>
          </a:xfrm>
        </p:grpSpPr>
        <p:sp>
          <p:nvSpPr>
            <p:cNvPr id="33" name="Curved Up Arrow 32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5258029" y="746430"/>
            <a:ext cx="942535" cy="857503"/>
            <a:chOff x="2146497" y="3245351"/>
            <a:chExt cx="942535" cy="1018801"/>
          </a:xfrm>
        </p:grpSpPr>
        <p:sp>
          <p:nvSpPr>
            <p:cNvPr id="36" name="Curved Up Arrow 35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6293082" y="768138"/>
            <a:ext cx="942535" cy="857503"/>
            <a:chOff x="2146497" y="3245351"/>
            <a:chExt cx="942535" cy="1018801"/>
          </a:xfrm>
        </p:grpSpPr>
        <p:sp>
          <p:nvSpPr>
            <p:cNvPr id="39" name="Curved Up Arrow 38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7451316" y="759849"/>
            <a:ext cx="942535" cy="857503"/>
            <a:chOff x="2146497" y="3245351"/>
            <a:chExt cx="942535" cy="1018801"/>
          </a:xfrm>
        </p:grpSpPr>
        <p:sp>
          <p:nvSpPr>
            <p:cNvPr id="44" name="Curved Up Arrow 43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94462" y="4253715"/>
                <a:ext cx="3217291" cy="61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/>
                  <a:t>Gradient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62" y="4253715"/>
                <a:ext cx="3217291" cy="614655"/>
              </a:xfrm>
              <a:prstGeom prst="rect">
                <a:avLst/>
              </a:prstGeom>
              <a:blipFill rotWithShape="0">
                <a:blip r:embed="rId3"/>
                <a:stretch>
                  <a:fillRect l="-2841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A8FBE9DA-B78B-344C-99C7-070855246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9" y="1734087"/>
            <a:ext cx="8604872" cy="107560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6033" y="45929"/>
            <a:ext cx="2008176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Practice</a:t>
            </a:r>
            <a:endParaRPr lang="en-AU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5B15D061-016D-834F-AE8E-209B12002F99}"/>
              </a:ext>
            </a:extLst>
          </p:cNvPr>
          <p:cNvSpPr txBox="1"/>
          <p:nvPr/>
        </p:nvSpPr>
        <p:spPr>
          <a:xfrm>
            <a:off x="2044209" y="-18360"/>
            <a:ext cx="8113949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Determine the rule of the table of values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4287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46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CC1EFA8C-893F-964D-B451-1DBE2AC1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96" y="1606913"/>
            <a:ext cx="8188287" cy="11099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A33B677-BC84-064D-99F4-6C467CEA9D85}"/>
              </a:ext>
            </a:extLst>
          </p:cNvPr>
          <p:cNvSpPr txBox="1"/>
          <p:nvPr/>
        </p:nvSpPr>
        <p:spPr>
          <a:xfrm>
            <a:off x="4273046" y="3120353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E36FE5D-57DC-6E45-8862-159822BA3D14}"/>
              </a:ext>
            </a:extLst>
          </p:cNvPr>
          <p:cNvSpPr txBox="1"/>
          <p:nvPr/>
        </p:nvSpPr>
        <p:spPr>
          <a:xfrm>
            <a:off x="5477756" y="3125336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270B2A7-7EEF-B34A-A0FA-F9E768959D2E}"/>
              </a:ext>
            </a:extLst>
          </p:cNvPr>
          <p:cNvSpPr txBox="1"/>
          <p:nvPr/>
        </p:nvSpPr>
        <p:spPr>
          <a:xfrm>
            <a:off x="6920710" y="3120352"/>
            <a:ext cx="77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7A34934-5177-FC4A-B75B-E7201808166D}"/>
              </a:ext>
            </a:extLst>
          </p:cNvPr>
          <p:cNvSpPr txBox="1"/>
          <p:nvPr/>
        </p:nvSpPr>
        <p:spPr>
          <a:xfrm>
            <a:off x="8227552" y="3120353"/>
            <a:ext cx="65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+3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BC76ED7B-19ED-5947-8749-14833ADECD4B}"/>
              </a:ext>
            </a:extLst>
          </p:cNvPr>
          <p:cNvGrpSpPr/>
          <p:nvPr/>
        </p:nvGrpSpPr>
        <p:grpSpPr>
          <a:xfrm>
            <a:off x="4213086" y="2790379"/>
            <a:ext cx="4785360" cy="402336"/>
            <a:chOff x="3035808" y="3145536"/>
            <a:chExt cx="4785360" cy="402336"/>
          </a:xfrm>
        </p:grpSpPr>
        <p:sp>
          <p:nvSpPr>
            <p:cNvPr id="32" name="Curved Up Arrow 31">
              <a:extLst>
                <a:ext uri="{FF2B5EF4-FFF2-40B4-BE49-F238E27FC236}">
                  <a16:creationId xmlns:a16="http://schemas.microsoft.com/office/drawing/2014/main" xmlns="" id="{602CE0B8-DD1B-4E4A-97FC-16459B24B264}"/>
                </a:ext>
              </a:extLst>
            </p:cNvPr>
            <p:cNvSpPr/>
            <p:nvPr/>
          </p:nvSpPr>
          <p:spPr>
            <a:xfrm>
              <a:off x="303580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Up Arrow 32">
              <a:extLst>
                <a:ext uri="{FF2B5EF4-FFF2-40B4-BE49-F238E27FC236}">
                  <a16:creationId xmlns:a16="http://schemas.microsoft.com/office/drawing/2014/main" xmlns="" id="{81A1CA6D-4A6B-814E-AB6F-D61F7AAB00F7}"/>
                </a:ext>
              </a:extLst>
            </p:cNvPr>
            <p:cNvSpPr/>
            <p:nvPr/>
          </p:nvSpPr>
          <p:spPr>
            <a:xfrm>
              <a:off x="428548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urved Up Arrow 33">
              <a:extLst>
                <a:ext uri="{FF2B5EF4-FFF2-40B4-BE49-F238E27FC236}">
                  <a16:creationId xmlns:a16="http://schemas.microsoft.com/office/drawing/2014/main" xmlns="" id="{7804731D-7309-9E40-8A2D-2F3D22F8AD2B}"/>
                </a:ext>
              </a:extLst>
            </p:cNvPr>
            <p:cNvSpPr/>
            <p:nvPr/>
          </p:nvSpPr>
          <p:spPr>
            <a:xfrm>
              <a:off x="5541264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urved Up Arrow 34">
              <a:extLst>
                <a:ext uri="{FF2B5EF4-FFF2-40B4-BE49-F238E27FC236}">
                  <a16:creationId xmlns:a16="http://schemas.microsoft.com/office/drawing/2014/main" xmlns="" id="{D70DB56E-B747-1546-8A86-23FB35BF1664}"/>
                </a:ext>
              </a:extLst>
            </p:cNvPr>
            <p:cNvSpPr/>
            <p:nvPr/>
          </p:nvSpPr>
          <p:spPr>
            <a:xfrm>
              <a:off x="6797040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DE92BDAC-0661-1441-B268-B46E4098000D}"/>
              </a:ext>
            </a:extLst>
          </p:cNvPr>
          <p:cNvGrpSpPr/>
          <p:nvPr/>
        </p:nvGrpSpPr>
        <p:grpSpPr>
          <a:xfrm>
            <a:off x="4953750" y="3535663"/>
            <a:ext cx="3529584" cy="402336"/>
            <a:chOff x="3035808" y="3145536"/>
            <a:chExt cx="3529584" cy="402336"/>
          </a:xfrm>
        </p:grpSpPr>
        <p:sp>
          <p:nvSpPr>
            <p:cNvPr id="37" name="Curved Up Arrow 36">
              <a:extLst>
                <a:ext uri="{FF2B5EF4-FFF2-40B4-BE49-F238E27FC236}">
                  <a16:creationId xmlns:a16="http://schemas.microsoft.com/office/drawing/2014/main" xmlns="" id="{4ED989F8-20C6-EC4C-840A-ED73C53E9018}"/>
                </a:ext>
              </a:extLst>
            </p:cNvPr>
            <p:cNvSpPr/>
            <p:nvPr/>
          </p:nvSpPr>
          <p:spPr>
            <a:xfrm>
              <a:off x="303580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urved Up Arrow 37">
              <a:extLst>
                <a:ext uri="{FF2B5EF4-FFF2-40B4-BE49-F238E27FC236}">
                  <a16:creationId xmlns:a16="http://schemas.microsoft.com/office/drawing/2014/main" xmlns="" id="{201A6956-5598-F845-8920-95423011D4E1}"/>
                </a:ext>
              </a:extLst>
            </p:cNvPr>
            <p:cNvSpPr/>
            <p:nvPr/>
          </p:nvSpPr>
          <p:spPr>
            <a:xfrm>
              <a:off x="428548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urved Up Arrow 38">
              <a:extLst>
                <a:ext uri="{FF2B5EF4-FFF2-40B4-BE49-F238E27FC236}">
                  <a16:creationId xmlns:a16="http://schemas.microsoft.com/office/drawing/2014/main" xmlns="" id="{3F248B2E-261A-1749-855A-3B435355994E}"/>
                </a:ext>
              </a:extLst>
            </p:cNvPr>
            <p:cNvSpPr/>
            <p:nvPr/>
          </p:nvSpPr>
          <p:spPr>
            <a:xfrm>
              <a:off x="5541264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8395919-7D92-8346-9CDC-676CB4C3B5E6}"/>
              </a:ext>
            </a:extLst>
          </p:cNvPr>
          <p:cNvSpPr txBox="1"/>
          <p:nvPr/>
        </p:nvSpPr>
        <p:spPr>
          <a:xfrm>
            <a:off x="5129534" y="3843759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6FF45CB-B389-014D-A43B-9C35EAFE22A2}"/>
              </a:ext>
            </a:extLst>
          </p:cNvPr>
          <p:cNvSpPr txBox="1"/>
          <p:nvPr/>
        </p:nvSpPr>
        <p:spPr>
          <a:xfrm>
            <a:off x="6334244" y="3848742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1BF6F74-BE5D-1E44-ACBA-59CFA400B86A}"/>
              </a:ext>
            </a:extLst>
          </p:cNvPr>
          <p:cNvSpPr txBox="1"/>
          <p:nvPr/>
        </p:nvSpPr>
        <p:spPr>
          <a:xfrm>
            <a:off x="7777198" y="3843758"/>
            <a:ext cx="77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B15D061-016D-834F-AE8E-209B12002F99}"/>
              </a:ext>
            </a:extLst>
          </p:cNvPr>
          <p:cNvSpPr txBox="1"/>
          <p:nvPr/>
        </p:nvSpPr>
        <p:spPr>
          <a:xfrm>
            <a:off x="1223039" y="3398827"/>
            <a:ext cx="3201473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Second order difference is a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8BDED86E-67CE-724A-98CE-724E92B61807}"/>
                  </a:ext>
                </a:extLst>
              </p:cNvPr>
              <p:cNvSpPr/>
              <p:nvPr/>
            </p:nvSpPr>
            <p:spPr>
              <a:xfrm>
                <a:off x="2961549" y="5336235"/>
                <a:ext cx="580101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8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4800" b="1" i="1" dirty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4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48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4800" b="1" i="1" dirty="0" err="1"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US" sz="48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4800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DED86E-67CE-724A-98CE-724E92B61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549" y="5336235"/>
                <a:ext cx="5801011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6033" y="45929"/>
            <a:ext cx="511090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B15D061-016D-834F-AE8E-209B12002F99}"/>
              </a:ext>
            </a:extLst>
          </p:cNvPr>
          <p:cNvSpPr txBox="1"/>
          <p:nvPr/>
        </p:nvSpPr>
        <p:spPr>
          <a:xfrm>
            <a:off x="1794096" y="4649984"/>
            <a:ext cx="8113949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Therefore, there is a quadratic rule of the form: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61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40" grpId="0"/>
      <p:bldP spid="41" grpId="0"/>
      <p:bldP spid="42" grpId="0"/>
      <p:bldP spid="43" grpId="0" animBg="1"/>
      <p:bldP spid="44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4DE196-D554-1948-9BA2-E032F3D9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90" y="650516"/>
            <a:ext cx="8188287" cy="11099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EFF2F0-4366-A246-AA7B-E666D0D2FEFD}"/>
              </a:ext>
            </a:extLst>
          </p:cNvPr>
          <p:cNvSpPr txBox="1"/>
          <p:nvPr/>
        </p:nvSpPr>
        <p:spPr>
          <a:xfrm>
            <a:off x="4257340" y="2163956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F18A53-09FF-9543-B3D6-CE19D2EED52C}"/>
              </a:ext>
            </a:extLst>
          </p:cNvPr>
          <p:cNvSpPr txBox="1"/>
          <p:nvPr/>
        </p:nvSpPr>
        <p:spPr>
          <a:xfrm>
            <a:off x="5462050" y="2168939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EB49BD-50E6-454D-95EB-7D5AAD424AE3}"/>
              </a:ext>
            </a:extLst>
          </p:cNvPr>
          <p:cNvSpPr txBox="1"/>
          <p:nvPr/>
        </p:nvSpPr>
        <p:spPr>
          <a:xfrm>
            <a:off x="6905004" y="2163955"/>
            <a:ext cx="77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2F10EA-3A44-A24C-A15C-A280BFEC1506}"/>
              </a:ext>
            </a:extLst>
          </p:cNvPr>
          <p:cNvSpPr txBox="1"/>
          <p:nvPr/>
        </p:nvSpPr>
        <p:spPr>
          <a:xfrm>
            <a:off x="8211846" y="2163956"/>
            <a:ext cx="65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70ED1FF-11CF-2344-9805-EEC5F2773925}"/>
              </a:ext>
            </a:extLst>
          </p:cNvPr>
          <p:cNvGrpSpPr/>
          <p:nvPr/>
        </p:nvGrpSpPr>
        <p:grpSpPr>
          <a:xfrm>
            <a:off x="4197380" y="1833982"/>
            <a:ext cx="4785360" cy="402336"/>
            <a:chOff x="3035808" y="3145536"/>
            <a:chExt cx="4785360" cy="402336"/>
          </a:xfrm>
        </p:grpSpPr>
        <p:sp>
          <p:nvSpPr>
            <p:cNvPr id="10" name="Curved Up Arrow 9">
              <a:extLst>
                <a:ext uri="{FF2B5EF4-FFF2-40B4-BE49-F238E27FC236}">
                  <a16:creationId xmlns:a16="http://schemas.microsoft.com/office/drawing/2014/main" xmlns="" id="{D5DB0E68-9231-8E40-A549-EC43F43C540C}"/>
                </a:ext>
              </a:extLst>
            </p:cNvPr>
            <p:cNvSpPr/>
            <p:nvPr/>
          </p:nvSpPr>
          <p:spPr>
            <a:xfrm>
              <a:off x="303580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Curved Up Arrow 10">
              <a:extLst>
                <a:ext uri="{FF2B5EF4-FFF2-40B4-BE49-F238E27FC236}">
                  <a16:creationId xmlns:a16="http://schemas.microsoft.com/office/drawing/2014/main" xmlns="" id="{C941790C-67D5-954D-B530-F6A0664586D8}"/>
                </a:ext>
              </a:extLst>
            </p:cNvPr>
            <p:cNvSpPr/>
            <p:nvPr/>
          </p:nvSpPr>
          <p:spPr>
            <a:xfrm>
              <a:off x="428548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urved Up Arrow 11">
              <a:extLst>
                <a:ext uri="{FF2B5EF4-FFF2-40B4-BE49-F238E27FC236}">
                  <a16:creationId xmlns:a16="http://schemas.microsoft.com/office/drawing/2014/main" xmlns="" id="{27ABB679-5311-BF4E-B1AF-054157183D6C}"/>
                </a:ext>
              </a:extLst>
            </p:cNvPr>
            <p:cNvSpPr/>
            <p:nvPr/>
          </p:nvSpPr>
          <p:spPr>
            <a:xfrm>
              <a:off x="5541264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2">
              <a:extLst>
                <a:ext uri="{FF2B5EF4-FFF2-40B4-BE49-F238E27FC236}">
                  <a16:creationId xmlns:a16="http://schemas.microsoft.com/office/drawing/2014/main" xmlns="" id="{69E46CFC-EAC0-DE41-8D5C-4627371EB5B2}"/>
                </a:ext>
              </a:extLst>
            </p:cNvPr>
            <p:cNvSpPr/>
            <p:nvPr/>
          </p:nvSpPr>
          <p:spPr>
            <a:xfrm>
              <a:off x="6797040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D2446F8-48B9-CD47-B8B8-D02DD0B0CF60}"/>
              </a:ext>
            </a:extLst>
          </p:cNvPr>
          <p:cNvGrpSpPr/>
          <p:nvPr/>
        </p:nvGrpSpPr>
        <p:grpSpPr>
          <a:xfrm>
            <a:off x="4938044" y="2579266"/>
            <a:ext cx="3529584" cy="402336"/>
            <a:chOff x="3035808" y="3145536"/>
            <a:chExt cx="3529584" cy="402336"/>
          </a:xfrm>
        </p:grpSpPr>
        <p:sp>
          <p:nvSpPr>
            <p:cNvPr id="15" name="Curved Up Arrow 14">
              <a:extLst>
                <a:ext uri="{FF2B5EF4-FFF2-40B4-BE49-F238E27FC236}">
                  <a16:creationId xmlns:a16="http://schemas.microsoft.com/office/drawing/2014/main" xmlns="" id="{0AF4A225-45D2-584B-9C98-331477BCD9A6}"/>
                </a:ext>
              </a:extLst>
            </p:cNvPr>
            <p:cNvSpPr/>
            <p:nvPr/>
          </p:nvSpPr>
          <p:spPr>
            <a:xfrm>
              <a:off x="303580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urved Up Arrow 15">
              <a:extLst>
                <a:ext uri="{FF2B5EF4-FFF2-40B4-BE49-F238E27FC236}">
                  <a16:creationId xmlns:a16="http://schemas.microsoft.com/office/drawing/2014/main" xmlns="" id="{FA73FD83-751F-8144-933C-C174D715A244}"/>
                </a:ext>
              </a:extLst>
            </p:cNvPr>
            <p:cNvSpPr/>
            <p:nvPr/>
          </p:nvSpPr>
          <p:spPr>
            <a:xfrm>
              <a:off x="428548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Up Arrow 16">
              <a:extLst>
                <a:ext uri="{FF2B5EF4-FFF2-40B4-BE49-F238E27FC236}">
                  <a16:creationId xmlns:a16="http://schemas.microsoft.com/office/drawing/2014/main" xmlns="" id="{C32067D6-8237-7E40-8D18-E92747D1F640}"/>
                </a:ext>
              </a:extLst>
            </p:cNvPr>
            <p:cNvSpPr/>
            <p:nvPr/>
          </p:nvSpPr>
          <p:spPr>
            <a:xfrm>
              <a:off x="5541264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A69FA10-2532-B44C-8A97-D3B24467D088}"/>
              </a:ext>
            </a:extLst>
          </p:cNvPr>
          <p:cNvSpPr txBox="1"/>
          <p:nvPr/>
        </p:nvSpPr>
        <p:spPr>
          <a:xfrm>
            <a:off x="5113828" y="2887362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67FE1FD-02B9-9946-B56A-C608AD93339D}"/>
              </a:ext>
            </a:extLst>
          </p:cNvPr>
          <p:cNvSpPr txBox="1"/>
          <p:nvPr/>
        </p:nvSpPr>
        <p:spPr>
          <a:xfrm>
            <a:off x="6318538" y="2892345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CE1DE00-A999-864D-95C9-1C84CABA199D}"/>
              </a:ext>
            </a:extLst>
          </p:cNvPr>
          <p:cNvSpPr txBox="1"/>
          <p:nvPr/>
        </p:nvSpPr>
        <p:spPr>
          <a:xfrm>
            <a:off x="7761492" y="2887361"/>
            <a:ext cx="77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FACB944-462A-614B-80A3-255C0C64BCE6}"/>
                  </a:ext>
                </a:extLst>
              </p:cNvPr>
              <p:cNvSpPr/>
              <p:nvPr/>
            </p:nvSpPr>
            <p:spPr>
              <a:xfrm>
                <a:off x="215445" y="2969100"/>
                <a:ext cx="34524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FACB944-462A-614B-80A3-255C0C64B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5" y="2969100"/>
                <a:ext cx="345241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EB33C12C-56CC-754B-B318-5E55845EF891}"/>
                  </a:ext>
                </a:extLst>
              </p:cNvPr>
              <p:cNvSpPr txBox="1"/>
              <p:nvPr/>
            </p:nvSpPr>
            <p:spPr>
              <a:xfrm>
                <a:off x="178177" y="3421724"/>
                <a:ext cx="416891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From </a:t>
                </a:r>
                <a:r>
                  <a:rPr lang="en-US" sz="2000" dirty="0"/>
                  <a:t>the table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 smtClean="0"/>
                  <a:t>Therefore </a:t>
                </a:r>
                <a:r>
                  <a:rPr lang="en-US" sz="2000" dirty="0"/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200" i="1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sz="22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B33C12C-56CC-754B-B318-5E55845EF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77" y="3421724"/>
                <a:ext cx="4168915" cy="1354217"/>
              </a:xfrm>
              <a:prstGeom prst="rect">
                <a:avLst/>
              </a:prstGeom>
              <a:blipFill rotWithShape="0">
                <a:blip r:embed="rId4"/>
                <a:stretch>
                  <a:fillRect l="-1462" t="-2252" b="-22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95410DCD-4322-8F4B-B738-7A61FD59463D}"/>
              </a:ext>
            </a:extLst>
          </p:cNvPr>
          <p:cNvCxnSpPr>
            <a:cxnSpLocks/>
          </p:cNvCxnSpPr>
          <p:nvPr/>
        </p:nvCxnSpPr>
        <p:spPr>
          <a:xfrm>
            <a:off x="5949198" y="3266384"/>
            <a:ext cx="0" cy="3503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BC0CEA0-CF51-BD4D-BCC1-97D8BC7E3441}"/>
                  </a:ext>
                </a:extLst>
              </p:cNvPr>
              <p:cNvSpPr txBox="1"/>
              <p:nvPr/>
            </p:nvSpPr>
            <p:spPr>
              <a:xfrm>
                <a:off x="6454723" y="3371426"/>
                <a:ext cx="4168915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(1)+(2), </a:t>
                </a:r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4=2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2=1+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Therefore the equation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2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C0CEA0-CF51-BD4D-BCC1-97D8BC7E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723" y="3371426"/>
                <a:ext cx="4168915" cy="2462213"/>
              </a:xfrm>
              <a:prstGeom prst="rect">
                <a:avLst/>
              </a:prstGeom>
              <a:blipFill rotWithShape="0">
                <a:blip r:embed="rId5"/>
                <a:stretch>
                  <a:fillRect l="-1901" t="-1733" b="-7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6033" y="45929"/>
            <a:ext cx="2008176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Practice</a:t>
            </a:r>
            <a:endParaRPr lang="en-AU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5B15D061-016D-834F-AE8E-209B12002F99}"/>
              </a:ext>
            </a:extLst>
          </p:cNvPr>
          <p:cNvSpPr txBox="1"/>
          <p:nvPr/>
        </p:nvSpPr>
        <p:spPr>
          <a:xfrm>
            <a:off x="2044209" y="-18360"/>
            <a:ext cx="8113949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Determine the rule of the table of values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B33C12C-56CC-754B-B318-5E55845EF891}"/>
                  </a:ext>
                </a:extLst>
              </p:cNvPr>
              <p:cNvSpPr txBox="1"/>
              <p:nvPr/>
            </p:nvSpPr>
            <p:spPr>
              <a:xfrm>
                <a:off x="117404" y="4925698"/>
                <a:ext cx="5462455" cy="143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Choose 2 coordinates and substitute into the equation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−1,2</m:t>
                        </m:r>
                      </m:e>
                    </m:d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AU" sz="2200" dirty="0" smtClean="0"/>
                  <a:t>---(1)</a:t>
                </a:r>
                <a:br>
                  <a:rPr lang="en-AU" sz="2200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,     2=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200" dirty="0" smtClean="0"/>
                  <a:t> ---(2)</a:t>
                </a:r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B33C12C-56CC-754B-B318-5E55845EF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04" y="4925698"/>
                <a:ext cx="5462455" cy="1433469"/>
              </a:xfrm>
              <a:prstGeom prst="rect">
                <a:avLst/>
              </a:prstGeom>
              <a:blipFill rotWithShape="0">
                <a:blip r:embed="rId6"/>
                <a:stretch>
                  <a:fillRect l="-1116" t="-2128" b="-46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03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4E1020-B2AF-BF46-84F9-6FFEF6984C59}"/>
              </a:ext>
            </a:extLst>
          </p:cNvPr>
          <p:cNvSpPr txBox="1"/>
          <p:nvPr/>
        </p:nvSpPr>
        <p:spPr>
          <a:xfrm>
            <a:off x="3728275" y="2163956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EE693-DD4D-6340-A581-47BEB6418EA6}"/>
              </a:ext>
            </a:extLst>
          </p:cNvPr>
          <p:cNvSpPr txBox="1"/>
          <p:nvPr/>
        </p:nvSpPr>
        <p:spPr>
          <a:xfrm>
            <a:off x="4932985" y="2168939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B5FC12-01C1-7346-91F5-2E8870C6471F}"/>
              </a:ext>
            </a:extLst>
          </p:cNvPr>
          <p:cNvSpPr txBox="1"/>
          <p:nvPr/>
        </p:nvSpPr>
        <p:spPr>
          <a:xfrm>
            <a:off x="6375939" y="2163955"/>
            <a:ext cx="77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0710B76-ABE0-9646-AC4D-90478C368929}"/>
              </a:ext>
            </a:extLst>
          </p:cNvPr>
          <p:cNvSpPr txBox="1"/>
          <p:nvPr/>
        </p:nvSpPr>
        <p:spPr>
          <a:xfrm>
            <a:off x="7682781" y="2163956"/>
            <a:ext cx="65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-9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F9D166B-1804-8C41-98AD-8A08BF515235}"/>
              </a:ext>
            </a:extLst>
          </p:cNvPr>
          <p:cNvGrpSpPr/>
          <p:nvPr/>
        </p:nvGrpSpPr>
        <p:grpSpPr>
          <a:xfrm>
            <a:off x="3668315" y="1833982"/>
            <a:ext cx="4785360" cy="402336"/>
            <a:chOff x="3035808" y="3145536"/>
            <a:chExt cx="4785360" cy="402336"/>
          </a:xfrm>
        </p:grpSpPr>
        <p:sp>
          <p:nvSpPr>
            <p:cNvPr id="11" name="Curved Up Arrow 10">
              <a:extLst>
                <a:ext uri="{FF2B5EF4-FFF2-40B4-BE49-F238E27FC236}">
                  <a16:creationId xmlns:a16="http://schemas.microsoft.com/office/drawing/2014/main" xmlns="" id="{52E50D9E-39CC-844B-B7D7-6FADC2457772}"/>
                </a:ext>
              </a:extLst>
            </p:cNvPr>
            <p:cNvSpPr/>
            <p:nvPr/>
          </p:nvSpPr>
          <p:spPr>
            <a:xfrm>
              <a:off x="303580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urved Up Arrow 11">
              <a:extLst>
                <a:ext uri="{FF2B5EF4-FFF2-40B4-BE49-F238E27FC236}">
                  <a16:creationId xmlns:a16="http://schemas.microsoft.com/office/drawing/2014/main" xmlns="" id="{F2876E57-14E6-5949-9067-264BDE7D126D}"/>
                </a:ext>
              </a:extLst>
            </p:cNvPr>
            <p:cNvSpPr/>
            <p:nvPr/>
          </p:nvSpPr>
          <p:spPr>
            <a:xfrm>
              <a:off x="428548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2">
              <a:extLst>
                <a:ext uri="{FF2B5EF4-FFF2-40B4-BE49-F238E27FC236}">
                  <a16:creationId xmlns:a16="http://schemas.microsoft.com/office/drawing/2014/main" xmlns="" id="{1E631829-E46D-9244-885E-0DF2C7E25864}"/>
                </a:ext>
              </a:extLst>
            </p:cNvPr>
            <p:cNvSpPr/>
            <p:nvPr/>
          </p:nvSpPr>
          <p:spPr>
            <a:xfrm>
              <a:off x="5541264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3">
              <a:extLst>
                <a:ext uri="{FF2B5EF4-FFF2-40B4-BE49-F238E27FC236}">
                  <a16:creationId xmlns:a16="http://schemas.microsoft.com/office/drawing/2014/main" xmlns="" id="{4DB30D19-54D9-9C42-9E4C-F5DD138EA8B9}"/>
                </a:ext>
              </a:extLst>
            </p:cNvPr>
            <p:cNvSpPr/>
            <p:nvPr/>
          </p:nvSpPr>
          <p:spPr>
            <a:xfrm>
              <a:off x="6797040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BA6D3EE-C000-0045-962D-B89150D8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13" y="667810"/>
            <a:ext cx="8188292" cy="1109922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97AC724-85D1-2A42-8F5A-D2A19FD4F4D7}"/>
              </a:ext>
            </a:extLst>
          </p:cNvPr>
          <p:cNvGrpSpPr/>
          <p:nvPr/>
        </p:nvGrpSpPr>
        <p:grpSpPr>
          <a:xfrm>
            <a:off x="4408979" y="2579266"/>
            <a:ext cx="3529584" cy="402336"/>
            <a:chOff x="3035808" y="3145536"/>
            <a:chExt cx="3529584" cy="402336"/>
          </a:xfrm>
        </p:grpSpPr>
        <p:sp>
          <p:nvSpPr>
            <p:cNvPr id="17" name="Curved Up Arrow 16">
              <a:extLst>
                <a:ext uri="{FF2B5EF4-FFF2-40B4-BE49-F238E27FC236}">
                  <a16:creationId xmlns:a16="http://schemas.microsoft.com/office/drawing/2014/main" xmlns="" id="{702CF205-52E0-D74B-9E98-8C626E41D7F5}"/>
                </a:ext>
              </a:extLst>
            </p:cNvPr>
            <p:cNvSpPr/>
            <p:nvPr/>
          </p:nvSpPr>
          <p:spPr>
            <a:xfrm>
              <a:off x="303580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urved Up Arrow 17">
              <a:extLst>
                <a:ext uri="{FF2B5EF4-FFF2-40B4-BE49-F238E27FC236}">
                  <a16:creationId xmlns:a16="http://schemas.microsoft.com/office/drawing/2014/main" xmlns="" id="{92810781-919A-1F4B-8884-40B96DC29B26}"/>
                </a:ext>
              </a:extLst>
            </p:cNvPr>
            <p:cNvSpPr/>
            <p:nvPr/>
          </p:nvSpPr>
          <p:spPr>
            <a:xfrm>
              <a:off x="4285488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urved Up Arrow 18">
              <a:extLst>
                <a:ext uri="{FF2B5EF4-FFF2-40B4-BE49-F238E27FC236}">
                  <a16:creationId xmlns:a16="http://schemas.microsoft.com/office/drawing/2014/main" xmlns="" id="{3F921DB5-4618-A14A-9DAE-28CD077C92D7}"/>
                </a:ext>
              </a:extLst>
            </p:cNvPr>
            <p:cNvSpPr/>
            <p:nvPr/>
          </p:nvSpPr>
          <p:spPr>
            <a:xfrm>
              <a:off x="5541264" y="3145536"/>
              <a:ext cx="1024128" cy="402336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BB0B5C9-8486-584C-938C-DDDB8C88EC4F}"/>
              </a:ext>
            </a:extLst>
          </p:cNvPr>
          <p:cNvSpPr txBox="1"/>
          <p:nvPr/>
        </p:nvSpPr>
        <p:spPr>
          <a:xfrm>
            <a:off x="4584763" y="2887362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744AE31-28F2-9342-B2B6-37A5B21B32C9}"/>
              </a:ext>
            </a:extLst>
          </p:cNvPr>
          <p:cNvSpPr txBox="1"/>
          <p:nvPr/>
        </p:nvSpPr>
        <p:spPr>
          <a:xfrm>
            <a:off x="5789473" y="2892345"/>
            <a:ext cx="76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4F0CC82-B227-6346-B68E-40CDB2B0EA4B}"/>
              </a:ext>
            </a:extLst>
          </p:cNvPr>
          <p:cNvSpPr txBox="1"/>
          <p:nvPr/>
        </p:nvSpPr>
        <p:spPr>
          <a:xfrm>
            <a:off x="7232427" y="2887361"/>
            <a:ext cx="77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CDF737D2-71BF-094F-BD2A-6DEE84598B0F}"/>
                  </a:ext>
                </a:extLst>
              </p:cNvPr>
              <p:cNvSpPr txBox="1"/>
              <p:nvPr/>
            </p:nvSpPr>
            <p:spPr>
              <a:xfrm>
                <a:off x="152172" y="3524446"/>
                <a:ext cx="5549409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From </a:t>
                </a:r>
                <a:r>
                  <a:rPr lang="en-US" sz="2000" dirty="0"/>
                  <a:t>the table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Choose 2 coordinates and substitute into the equation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AU" sz="200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A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AU" sz="2200" dirty="0"/>
                  <a:t>---(1)</a:t>
                </a:r>
                <a:br>
                  <a:rPr lang="en-AU" sz="22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A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e>
                    </m:d>
                    <m:r>
                      <a:rPr lang="en-AU" sz="2200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A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200" dirty="0"/>
                  <a:t> ---(2)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DF737D2-71BF-094F-BD2A-6DEE84598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2" y="3524446"/>
                <a:ext cx="5549409" cy="2000548"/>
              </a:xfrm>
              <a:prstGeom prst="rect">
                <a:avLst/>
              </a:prstGeom>
              <a:blipFill rotWithShape="0">
                <a:blip r:embed="rId3"/>
                <a:stretch>
                  <a:fillRect l="-1209" t="-1524" b="-54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25800B3E-CA3E-5C4A-99E2-6F0E7C174D9A}"/>
              </a:ext>
            </a:extLst>
          </p:cNvPr>
          <p:cNvCxnSpPr>
            <a:cxnSpLocks/>
          </p:cNvCxnSpPr>
          <p:nvPr/>
        </p:nvCxnSpPr>
        <p:spPr>
          <a:xfrm>
            <a:off x="5949198" y="3266384"/>
            <a:ext cx="0" cy="3503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7A0E87D4-159C-D841-890F-F1505335E3DD}"/>
                  </a:ext>
                </a:extLst>
              </p:cNvPr>
              <p:cNvSpPr txBox="1"/>
              <p:nvPr/>
            </p:nvSpPr>
            <p:spPr>
              <a:xfrm>
                <a:off x="6459837" y="3354010"/>
                <a:ext cx="4168915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(1)+(2), </a:t>
                </a:r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4=2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−10=1+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Therefore the equation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200" i="1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AU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A0E87D4-159C-D841-890F-F1505335E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837" y="3354010"/>
                <a:ext cx="4168915" cy="2462213"/>
              </a:xfrm>
              <a:prstGeom prst="rect">
                <a:avLst/>
              </a:prstGeom>
              <a:blipFill rotWithShape="0">
                <a:blip r:embed="rId4"/>
                <a:stretch>
                  <a:fillRect l="-1901" t="-1733" b="-7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6033" y="45929"/>
            <a:ext cx="2008176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Practice</a:t>
            </a:r>
            <a:endParaRPr lang="en-AU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5B15D061-016D-834F-AE8E-209B12002F99}"/>
              </a:ext>
            </a:extLst>
          </p:cNvPr>
          <p:cNvSpPr txBox="1"/>
          <p:nvPr/>
        </p:nvSpPr>
        <p:spPr>
          <a:xfrm>
            <a:off x="2044209" y="-18360"/>
            <a:ext cx="8113949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Determine the rule of the table of values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EFACB944-462A-614B-80A3-255C0C64BCE6}"/>
                  </a:ext>
                </a:extLst>
              </p:cNvPr>
              <p:cNvSpPr/>
              <p:nvPr/>
            </p:nvSpPr>
            <p:spPr>
              <a:xfrm>
                <a:off x="66232" y="2856583"/>
                <a:ext cx="34524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FACB944-462A-614B-80A3-255C0C64B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" y="2856583"/>
                <a:ext cx="345241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53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1" grpId="0"/>
      <p:bldP spid="22" grpId="0"/>
      <p:bldP spid="2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3185916" y="419972"/>
            <a:ext cx="942535" cy="857503"/>
            <a:chOff x="2146497" y="3245351"/>
            <a:chExt cx="942535" cy="1018801"/>
          </a:xfrm>
        </p:grpSpPr>
        <p:sp>
          <p:nvSpPr>
            <p:cNvPr id="6" name="Curved Up Arrow 5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41E9D37-3604-3F4B-AC98-C6F25EFD2259}"/>
              </a:ext>
            </a:extLst>
          </p:cNvPr>
          <p:cNvGrpSpPr/>
          <p:nvPr/>
        </p:nvGrpSpPr>
        <p:grpSpPr>
          <a:xfrm>
            <a:off x="2990421" y="2548878"/>
            <a:ext cx="942535" cy="981171"/>
            <a:chOff x="2146497" y="3245351"/>
            <a:chExt cx="942535" cy="981171"/>
          </a:xfrm>
        </p:grpSpPr>
        <p:sp>
          <p:nvSpPr>
            <p:cNvPr id="9" name="Curved Up Arrow 8">
              <a:extLst>
                <a:ext uri="{FF2B5EF4-FFF2-40B4-BE49-F238E27FC236}">
                  <a16:creationId xmlns="" xmlns:a16="http://schemas.microsoft.com/office/drawing/2014/main" id="{252C61E7-7CFD-5A41-8774-CDFB872DA2C8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92B096A-0B29-664D-BFD5-9667FA99F527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-2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25C1093-7885-6049-B695-992892D848CA}"/>
              </a:ext>
            </a:extLst>
          </p:cNvPr>
          <p:cNvGrpSpPr/>
          <p:nvPr/>
        </p:nvGrpSpPr>
        <p:grpSpPr>
          <a:xfrm>
            <a:off x="4136236" y="2548878"/>
            <a:ext cx="942535" cy="981171"/>
            <a:chOff x="2146497" y="3245351"/>
            <a:chExt cx="942535" cy="981171"/>
          </a:xfrm>
        </p:grpSpPr>
        <p:sp>
          <p:nvSpPr>
            <p:cNvPr id="12" name="Curved Up Arrow 11">
              <a:extLst>
                <a:ext uri="{FF2B5EF4-FFF2-40B4-BE49-F238E27FC236}">
                  <a16:creationId xmlns="" xmlns:a16="http://schemas.microsoft.com/office/drawing/2014/main" id="{F8057016-A42A-6346-ADB8-B14EF4EC833E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46110ED-4458-A34A-BF50-3D9959155C0B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-2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407C5CD-7A17-8240-9F0A-7C760B691CE1}"/>
              </a:ext>
            </a:extLst>
          </p:cNvPr>
          <p:cNvSpPr/>
          <p:nvPr/>
        </p:nvSpPr>
        <p:spPr>
          <a:xfrm>
            <a:off x="4776545" y="1048703"/>
            <a:ext cx="829995" cy="1500174"/>
          </a:xfrm>
          <a:prstGeom prst="rect">
            <a:avLst/>
          </a:prstGeom>
          <a:solidFill>
            <a:srgbClr val="00FA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06111B9E-C0EF-3D42-9EB3-588CAAE0BDEF}"/>
                  </a:ext>
                </a:extLst>
              </p:cNvPr>
              <p:cNvSpPr txBox="1"/>
              <p:nvPr/>
            </p:nvSpPr>
            <p:spPr>
              <a:xfrm>
                <a:off x="559264" y="3530049"/>
                <a:ext cx="6942539" cy="224676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First order difference must the a 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This is the gradient of the line.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/>
                  <a:t> intercept is (</a:t>
                </a:r>
                <a:r>
                  <a:rPr lang="en-US" sz="2800" dirty="0" smtClean="0"/>
                  <a:t>0,-2)</a:t>
                </a: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equation is 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111B9E-C0EF-3D42-9EB3-588CAAE0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64" y="3530049"/>
                <a:ext cx="6942539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399" t="-18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>
            <a:off x="1938746" y="2529711"/>
            <a:ext cx="942535" cy="981171"/>
            <a:chOff x="2146497" y="3245351"/>
            <a:chExt cx="942535" cy="981171"/>
          </a:xfrm>
        </p:grpSpPr>
        <p:sp>
          <p:nvSpPr>
            <p:cNvPr id="27" name="Curved Up Arrow 26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>
              <a:off x="2357512" y="3826412"/>
              <a:ext cx="52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-2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2149405" y="504009"/>
            <a:ext cx="942535" cy="857503"/>
            <a:chOff x="2146497" y="3245351"/>
            <a:chExt cx="942535" cy="1018801"/>
          </a:xfrm>
        </p:grpSpPr>
        <p:sp>
          <p:nvSpPr>
            <p:cNvPr id="30" name="Curved Up Arrow 29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8F128D3A-F142-C94C-B94E-9863ED62FC0B}"/>
              </a:ext>
            </a:extLst>
          </p:cNvPr>
          <p:cNvGrpSpPr/>
          <p:nvPr/>
        </p:nvGrpSpPr>
        <p:grpSpPr>
          <a:xfrm flipV="1">
            <a:off x="4179840" y="449809"/>
            <a:ext cx="942535" cy="857503"/>
            <a:chOff x="2146497" y="3245351"/>
            <a:chExt cx="942535" cy="1018801"/>
          </a:xfrm>
        </p:grpSpPr>
        <p:sp>
          <p:nvSpPr>
            <p:cNvPr id="33" name="Curved Up Arrow 32">
              <a:extLst>
                <a:ext uri="{FF2B5EF4-FFF2-40B4-BE49-F238E27FC236}">
                  <a16:creationId xmlns="" xmlns:a16="http://schemas.microsoft.com/office/drawing/2014/main" id="{D91AAF16-3184-D947-B424-6B6998D653F5}"/>
                </a:ext>
              </a:extLst>
            </p:cNvPr>
            <p:cNvSpPr/>
            <p:nvPr/>
          </p:nvSpPr>
          <p:spPr>
            <a:xfrm>
              <a:off x="2146497" y="3245351"/>
              <a:ext cx="942535" cy="43609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F46CBD44-0459-A841-8183-9D5EA9BD142F}"/>
                </a:ext>
              </a:extLst>
            </p:cNvPr>
            <p:cNvSpPr txBox="1"/>
            <p:nvPr/>
          </p:nvSpPr>
          <p:spPr>
            <a:xfrm rot="10800000">
              <a:off x="2357512" y="3788781"/>
              <a:ext cx="520505" cy="47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</a:rPr>
                <a:t>+1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044950" y="3530049"/>
                <a:ext cx="3217291" cy="61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/>
                  <a:t>Gradient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950" y="3530049"/>
                <a:ext cx="3217291" cy="614655"/>
              </a:xfrm>
              <a:prstGeom prst="rect">
                <a:avLst/>
              </a:prstGeom>
              <a:blipFill rotWithShape="0">
                <a:blip r:embed="rId3"/>
                <a:stretch>
                  <a:fillRect l="-3036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2FD338A6-8070-F347-843E-2DE3F195E1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564"/>
          <a:stretch/>
        </p:blipFill>
        <p:spPr>
          <a:xfrm>
            <a:off x="295769" y="1387361"/>
            <a:ext cx="4480776" cy="11105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" name="Ink 40"/>
              <p14:cNvContentPartPr/>
              <p14:nvPr/>
            </p14:nvContentPartPr>
            <p14:xfrm>
              <a:off x="4925839" y="1507706"/>
              <a:ext cx="556920" cy="8442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1439" y="1483596"/>
                <a:ext cx="592920" cy="884143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/>
          <p:cNvSpPr txBox="1"/>
          <p:nvPr/>
        </p:nvSpPr>
        <p:spPr>
          <a:xfrm>
            <a:off x="36033" y="45929"/>
            <a:ext cx="2008176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Practice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5B15D061-016D-834F-AE8E-209B12002F99}"/>
              </a:ext>
            </a:extLst>
          </p:cNvPr>
          <p:cNvSpPr txBox="1"/>
          <p:nvPr/>
        </p:nvSpPr>
        <p:spPr>
          <a:xfrm>
            <a:off x="2044209" y="-18360"/>
            <a:ext cx="8113949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Determine the rule of the table of values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695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9809</TotalTime>
  <Words>613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Recognising  linear functions from a table of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Microsoft account</cp:lastModifiedBy>
  <cp:revision>194</cp:revision>
  <dcterms:created xsi:type="dcterms:W3CDTF">2020-02-17T13:56:23Z</dcterms:created>
  <dcterms:modified xsi:type="dcterms:W3CDTF">2022-03-14T03:32:17Z</dcterms:modified>
</cp:coreProperties>
</file>