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2" r:id="rId2"/>
    <p:sldId id="398" r:id="rId3"/>
    <p:sldId id="399" r:id="rId4"/>
    <p:sldId id="400" r:id="rId5"/>
    <p:sldId id="406" r:id="rId6"/>
    <p:sldId id="395" r:id="rId7"/>
    <p:sldId id="403" r:id="rId8"/>
    <p:sldId id="404" r:id="rId9"/>
    <p:sldId id="405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7T06:37:42.178"/>
    </inkml:context>
    <inkml:brush xml:id="br0">
      <inkml:brushProperty name="height" value="0.053" units="cm"/>
      <inkml:brushProperty name="color" value="#FF0000"/>
    </inkml:brush>
  </inkml:definitions>
  <inkml:trace contextRef="#ctx0" brushRef="#br0">19059 7547 6003,'-9'0'0,"1"0"0,8 0 845,0 0-629,-7 0 25,5 0-202,-5 0 0,7 2 139,0 3-132,0-3 1,-2 5-80,-4-7 1,4 2 86,-3 4 1,1-4 264,-1 3 96,3-3-197,-6-2 1,7 0 705,-5 0-391,4 0 1,-7 0 289,3 0-296,5 0-308,-7 0 1,6 0 398,-3 0-246,3 0-468,-5 0 510,7 0 395,0 0-674,7 0-59,-5 0 1,7 0 21,-3 0 1,3 0-53,7 0 0,-4 0-11,-1 0 1,0 0 181,5 0-184,1 7 0,0-3-70,-1 7 0,-5-5 12,0 5 1,-7-6-16,2 7 0,-3-7 50,3 6 0,-4 0-8,3 6 1,-5-1-2,-5 1 0,1-6 0,-5 0-9,1 2 0,-3-4 1,4 2 1,-2 2 0,3-3 3,-5 1 1,0 0-1,-6 5 1,6-6-1,2-3 1,2 0 1,-6-5-1,2 4 1,1-4-2,-1-2 412,8 0-65,-5 0-221,8 0-98,0 0-12,8 0 1,-5 0 0,8 0 44,2 0 0,-3 0-76,1 0 0,-6 0 0,6 2-46,2 3 1,2-3 52,2 3 1,-6 3 0,-2-1-7,-2 2 0,4-3 0,-3 5 124,1 2 1,-5-4-105,1 2 0,-3-5 0,-2 5 11,0 2 476,0 2 1,-7-1-240,-4-2 0,-4 0 0,-2-4 0,-1-1 44,-4 1 0,3 3-312,-3-6 0,3 1 188,3-6 0,5 0 0,0 0-1672,-2 0 722,5 0 779,1 0 0,7-8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7T06:37:42.244"/>
    </inkml:context>
    <inkml:brush xml:id="br0">
      <inkml:brushProperty name="height" value="0.053" units="cm"/>
      <inkml:brushProperty name="color" value="#FF0000"/>
    </inkml:brush>
  </inkml:definitions>
  <inkml:trace contextRef="#ctx0" brushRef="#br0">2144 10938 8158,'-17'-17'268,"8"1"1,3-1 0,4 0 0,2 1 0,0-1 0,2 2 1291,4 4-1587,3 4 0,8 7 1,-1 2-67,1 3 1,-1 5-1,1 6 1,0 3-5,-1 3 1,1 4 0,-2 7-29,-4 0 1,2 6 0,-8 2 100,-1 1 0,3 1 0,-1 3-59,-3-2 1,-1-1-1,-2 3-125,0-2 0,0-7 295,0 2 1,2-10-1,2-3 124,1-2 1,3-3-1,-5-9 12,3 0-198,7-9 1,-4 6-1,8-5 245,-1 2 1,1-1-1,0-5-2,-1 0 0,8 0-217,4 0 0,3 0 0,4 0-98,4 0 0,4 0 1,6 0-44,1 0 0,8 0-44,2 0 1,0 0 0,2 0-2,7 0 0,3 0 0,9-2 75,2-3 0,0 1 23,-34-1 0,2-1 0,-3 1 1,0-1-1,4-1 0,1-1 131,-2 3 1,0-1-1,2-1 1,1-1 0,1 3-1,0-1 9,2-1 1,1 0 0,1 1 0,0 0-164,2 1 1,0-1 0,-1 1 0,0-1-1,3-1 1,-1-1 57,0 3 0,0-1 1,2-1-1,0 0 1,-3 2-1,1 0 50,1 1 1,0-1 0,-2-2 0,0-1-39,2 3 0,1-1 0,-4 2 0,0-1 0,1 0 0,0 1-102,-2 0 0,0 0 0,-2-2 0,0 0 0,0 1 1,-1 0 26,0 1 1,-1-1 0,-1-2 0,1-1 56,0 3 0,1-1 1,-3-1-1,-1-1 1,-5 1-1,0 0 26,42-4 1,-4-4-1,-2 6-13,0-1 0,-2-4 0,-4 4-23,-5 1 0,0-4 91,-5 8 1,3-6-1,-11 5 57,0 2 0,0-3-113,-3 1 0,-5 1 0,5 5 137,-4 0 0,-4 0 0,-2 0-135,-2 0 0,-7 0 176,2 0 0,-4 0 1,-4 0-171,-3 0 1,1 0 0,-5 0-17,2 0 1,-5 2-24,1 3 0,-4-3 16,-1 4 176,-1-5 1,-5-1 92,1 0 373,-9 0-291,5 0-206,-8 0 1,-2 0-137,-4 0-72,4 8 0,-5-4 154,7 7 1,0 0-308,0 5 1,0 1-1,2 1 1,2 3 0,1 1 0,8 7 87,-2-1 0,2 2-50,-2-3 130,4 5 0,-6-14 0,8 4-29,-1-3 1,1 1 179,0-3 1,-6 1 0,0-10 139,2 1 1,-4-5-232,2 1 45,0-3 1,6-4 127,-1-3 0,-7-5 1,-1-6-4,-1-1 1,-3-7-123,7-4 1,-7-5-1,1-4-254,-3-2 0,4-1 0,-1 3 84,-1-2 1,3 0 95,-1 6 0,1 2 0,-3 3-13,1 6 0,3 3 0,-5 3 645,3-1-453,0 0-272,1 1 1,-3 1-196,7 4 0,-6 4 27,6 7 1,-7-2 81,2-4 1,3 4-4,2-3 0,-2 3 217,2 2 0,-5-2 1,5-2 133,2-1 0,2-1 1,1 4-41,1-3 1,1 3-78,4-3 0,-1 3 0,5 2-22,-2 0 0,5 0 1,-1 0-1,3 0 0,4 2-53,4 3 1,-4-3 0,6 5-12,-1 1 0,-1-5 0,9 7 33,4-3 1,1-1 10,-3-6 1,6 0 0,1 0 4,2 0 1,4 0 0,7 0-8,2 0 1,0 0-3,-6 0 1,12-2-1,3-2 108,4-1 1,-4-1 0,8 4-58,-4-3 1,3 3 0,5-4-241,-45 5 0,2 0 0,-3 1 0,2 0 203,3 0 0,1 0 0,-1 0 0,-1 0 0,1 0 0,0-2-30,0 0 1,1-1-1,3 2 1,0 0-1,0-2 1,-1 1-40,2 0 1,1 2 0,-2 0 0,0 0-1,1 0 1,1 0 50,0 0 0,2 0 0,3 0 0,-1 0-44,-1 0 0,0 0 0,3 0 0,0 0 1,-2 0-1,-1 0 0,1 0 0,0 0 27,0 0 0,0 0 0,2 0 0,-1 0 25,-2 0 1,0 0 0,3 0 0,1 0 0,-1 0 0,0 2 4,1 0 1,1 1 0,0-2 0,1 0 0,-1 2 0,1 1-115,-1 0 1,1 0 0,-1-3 0,0 1 0,2 3 0,-1 2 103,2-1 0,1 0 0,-3-1 1,1 0 1,1 0 1,0 1 0,-1-1 0,-1 1 0,-1 2 0,1 0 5,-1 1 0,1-1 0,-2 0 1,1 1-1,-2-1 0,1 0 3,-1 1 1,-1-1 0,-2 0 0,0 1 0,2-1 0,0 2 15,-1 1 1,-1 0-1,3-2 1,0 1 64,-3 1 1,0 0-1,2-1 1,1 0 0,-3 0-1,0 0-50,-1 1 1,0 1 0,-1-1-1,0 0 1,-1-3 0,0 0 22,1 1 1,-1-1-1,-3 0 1,-1 1-1,-1-1 1,-1 0-51,-1 1 0,-1-1 0,0 0 0,-2 1 0,0-2 0,0 0 27,0-1 1,-2-1-1,39 3 17,-2-8 0,-9 0 0,-13 0 343,-5 0 0,-7-2 0,-4-4-145,-6-5 0,-4-11-48,-2-6 1,-7-3 0,-6-4 149,-7-4 1,0-5 0,-8-12 392,-1-5 1,-2-3 0,-2-5-458,0-3 1,0-3-1277,0-8 1,0-8 0,0 43 0,0 0-22,0-3 1,0-1 0,1 0 0,0 0 0,0-4 0,1 0 1008,1-3 0,0-1 0,2-1 0,-1-1 0,0-5 0,0 1 0,1-2 0,1-1 0,-2-3 0</inkml:trace>
  <inkml:trace contextRef="#ctx0" brushRef="#br0" timeOffset="1">5932 12501 8146,'-17'-17'2129,"8"8"-1539,2 1-262,7 8 1,0 10-76,0 6-162,7 16-10,2 10 0,2 8 0,2 3 91,6 8 0,-3-5 0,7 10-29,-5-1 1,4 0 0,2-1-1858,2-3 1,0 0 1713,2-11 0,3 4 0,-5-12 0</inkml:trace>
  <inkml:trace contextRef="#ctx0" brushRef="#br0" timeOffset="2">5882 12484 8146,'-4'-50'0,"-1"0"0,-1-38 271,5 17 1,1 16 0,1 11 77,5 5 0,11 18 0,10 10-143,5 8 1,8 6 0,6 8 24,8 12 0,5 15-77,8 12 0,-3 8 1,-1 10-1,-4 4-311,-30-34 1,-1 2 0,-3 0-1,-2 3-295,-2 1 0,-3 0 0,13 43 17,-19-40 0,-1 0-220,1 0 1,-2 0 544,-8 46 1,-4-16 44,-15-10 1,-7-14 124,-9-3 90,-8-7 1,-3-17 0,-10-4-132,-1-4 0,-2-8 110,1-5 1,10-3 0,-2-6 1330,6-7-1423,10 0 1,10-20-203,11 3 0,6-5-79,10-6 1,12 2 0,12-5 340,8 1 1,8 2-1,8 6-458,2 0 1,8 1 69,-2 4 0,-2 4 78,2 8 0,-7 1 707,1 4 1,-9 4 170,-1 7 0,-7 0-266,7 0 0,-14 7-77,2 4 1,-9 11-120,4 6 0,-8 5 135,2 6-240,-3-4 26,-3 6 0,-4-8 34,-1 0 0,-6 0 17,6 1 1,-2-8-1243,3-4 519,2-4 169,-12-9 0,7 4-746,-3-7 583,-4-1 1,5-14-923,-7-7 1464,0-8 0,8-17 0,1-2 0</inkml:trace>
  <inkml:trace contextRef="#ctx0" brushRef="#br0" timeOffset="3">6813 12451 8146,'-10'-10'660,"5"3"-446,10 7 0,5 0 1,8 0-55,4 0 1,4 2-84,7 3 0,6 5 0,0 6 0,0 1-285,1 0 0,3 1 73,7 4 0,-6 4 0,-2 7 88,-1 1 1,-2 4 169,-6 1 1,-2 9 0,-1-2 19,-2 2 0,-8 6 0,0-10-89,-7 4 0,2-7 385,-4-8 1,-4-2 1149,-1-8-1000,-4-1 0,-2-15 0,0-7-242,0-9 0,-2-13 1,-2-6-746,-1-3 0,-6-10 370,5-3 0,1-10 1,5-3 133,0-2 1,1-8-1,5-5-1898,5 2 1,4 2 1057,1 1 1,7 10 0,1 9 81,1 13 0,-4 5 0,3 14 381,0 6 0,0 7 35,3 3 1,-3 15 235,-7 7 0,7 15 0,2 5 0</inkml:trace>
  <inkml:trace contextRef="#ctx0" brushRef="#br0" timeOffset="4">7959 13099 8010,'-16'0'0,"1"-2"1109,4-3 1,3-5-462,8-6 1,0-1 0,2-1-429,4-5 1,10-1-1,12-5-509,3 1 0,3-5 0,-1-6 126,0 2 1,0 2 0,-1 2 278,-5 0 1,-3-6-1,-9 0-841,-4 2 1,-3 2 157,-8 2 0,0 1 386,0 5 0,-8 5 0,-3 10 462,-4 7 0,-1 18 145,-1 9 1,1 9 0,-1 8-188,0 5 0,3 10 0,3 3 5,5 2 0,4 1-370,2 0 1,8-2-248,3-8 0,9-2 0,4-4 0,2-7-538,3-8 1,3-5 22,1-7 1,6-8 887,-1-3 0,9-4 0,-5-2 0</inkml:trace>
  <inkml:trace contextRef="#ctx0" brushRef="#br0" timeOffset="5">8707 12833 8010,'9'-57'-1423,"4"5"1387,-7-3 1,-1 5-1,-5 7 900,0 10 1,-2 7 0,-3 11-229,-6 4 1,-4 6 0,-3 12-249,-5 10 1,-2 12-183,-9 10 0,8 13 1,4 0-4,4 5 1,3 2 0,4 4-284,5-2 1,10-10-36,2-1 1,14-7-1,2-10-367,8 0 0,3-7 0,2-6-134,4-7 1,3-5 423,8-8 1,2-4 0,3-7-694,6-11 885,4 0 0,1-17 0,1 4 0</inkml:trace>
  <inkml:trace contextRef="#ctx0" brushRef="#br0" timeOffset="6">9023 12600 8679,'16'0'343,"3"0"0,3-2-458,6-3 10,3-4 1,8-2 0,1-1-1230,3 0 1334,1-3 0,13-9 0,2-2 0</inkml:trace>
  <inkml:trace contextRef="#ctx0" brushRef="#br0" timeOffset="7">9488 11786 8031,'-11'-11'72,"0"0"64,0 7 1,-6 11 146,0 15 0,6 17 0,2 13 123,2 13 1,-4 10 314,5 14-762,1-4 1,4-37-1,2 0 1,0 41 312,5-3 0,3-6-100,8-3 0,5-6 1,4-1-1,3-7-1235,6-8 1,2-9 344,-3-1 0,-1-10-91,0-2 438,0-7 44,-7-10 1,4-6 326,-8-5 0,0-3 0,-5-2 0</inkml:trace>
  <inkml:trace contextRef="#ctx0" brushRef="#br0" timeOffset="8">9986 11470 8031,'-1'-7'0,"-5"7"269,-3 14 0,-2 16 0,0 14 158,-2 12 1,3 16-83,-1 11-1414,6-35 1,-1 2 1309,-2 0 0,0 1 1,2 4-1,2-1-141,1-1 0,1-1 0,1-1 0,0 0 0,2 1 0,0-1-93,1-2 1,1-1-1,9 40 1,10-8 189,5-3 1,5-14 31,1-2 1,-2-17-1923,-3-11 712,4-7 761,-14-16 1,6-3 255,-7-7 0,-3-9-93,-3-8 1,2-9 0,-5-13 74,1-5 1,-3-4 0,3-2 999,-2 0 1,-1 6-946,-6 0 1,2 5 0,1-2 186,3 6 0,-1 6-143,-5 12-101,0 8 1,0 3 26,0 12-60,0 10 50,0 10 0,0 9 101,0 4 0,0 2-93,0 3 0,2 4 0,2-5 0,3-1-23,2-3 1,3-11-599,4-6 395,8-4 1,-5-9-91,3-3 250,-4-4 1,4-10 16,1-3 1,-1-13-1,-6-9-61,1-9 1,1-3 0,3-3-44,1-3 1,2 3 63,-2 3 1,-2 8 0,6-1-23,-2 2 0,0 12 0,-4 8 172,3 8 0,-1 8 116,-6 6 0,1 12 1,0 17 382,-1 14-420,1 8 1,-2 17 96,-4 3 1,-4-30-1,-1 0-36,-3 3 0,-1 0 0,1-1 0,0 0 0,-3 45-73,0-46 1,0 0-1,-4 0 1,-2 0-1,-1 0 1,-2-1-100,-17 41 1,-7-10 200,-6-6 1,-11-6 0,-11-7-57,-3-9 0,-12-7 1,-5-10-234,-6 0 0,39-19 1,-2-2-517,0 0 1,0-2-1,1-2 1,-1-3-1,-4 0 1,1-1 1,-1 0 1,0 0 531,0 2 0,0 1 0,-3-3 0,1-1 0,-2 3 0,0-1 0,-4 0 0,0-1 0,-2 2 0,-1 1 0</inkml:trace>
  <inkml:trace contextRef="#ctx0" brushRef="#br0" timeOffset="9">6215 14562 8082,'-23'26'0,"1"7"0,4 11 279,5 10 1,5 20-1,8 14 822,0-40 0,0 0-1389,0 2 0,0 0 0,0 3 0,0 1 243,0 2 1,0-1 0,1-2-1,0-1 77,2-2 1,0 0-757,1 0 1,1 0 220,12 35 1,1 3 249,4-10 0,-1-12 0,4-12 164,-1-8 1,0-14 88,-1-16 0,-9-1 0,9-9 0,-1-1 0</inkml:trace>
  <inkml:trace contextRef="#ctx0" brushRef="#br0" timeOffset="10">6331 14146 8046,'26'-42'203,"3"8"83,-7 12 0,10 11 1,-1 8-31,6 6 0,2 8 0,-6 13-19,0 10 1,1 6 0,-3 12-104,-3 3 1,-4 4-1,-10 8 85,-3-1 1,-5 6-79,-12 0 0,-10 2 1,-10-5-547,0-3 1,-7 3-1,3-16-115,-1-5 1,-4-7 254,13-14 1,0-4 7,5-12 0,2-11 1,4-13 68,6-8 0,10-12-9,6-11 0,11-4 0,6-4-171,3-3 1,3 1-1,1-5 194,4 2 1,-4 1 405,3 7 1,-3 1 0,-3 5 37,-4 10 0,1 7 1,-7 9 131,-1 1 1,-3 6-238,-1 5 1,-1 5 0,-1 5 192,-4 7 0,4 10 0,-6 5 30,0 5 1,4 7-369,-7-1 0,5 7 1,-6-5-128,-1 3 0,-2-6 0,-2 0-161,0-8 1,5 1 206,1-8 0,0-5 35,-6-6 1,0-9 9,0-2 0,7-10 1,4-14-106,4-9 0,3-2 1,3-9-130,1-3 0,7-1 1,-3 0 127,0 4 0,3 0 0,-6 9 52,-3 3 0,-2 16 450,-1-1-191,0 11-252,-1 6 0,-5 17 39,0 11 1,-1 9 0,3 3 536,-2 3 1,0-6-61,5 2-611,1-4 52,7-2 202,-6-7-92,14-10 0,-12-3-151,8-7 0,-8-1 422,2-5 66,-3-14-321,-10 3 0,4-21-32,-8 4 0,1-5 1,-8-6 122,-3-5 0,-5 3 1,-8 1 0,-4-1 1,-2 6-234,-4-4 0,4 13 291,7 10-719,1-1 229,-1 15-200,8-5 1,2 14-1,7 6-252,0 8 550,14-3 111,5 13 111,21-12 0,3 12 0,7-5 0</inkml:trace>
  <inkml:trace contextRef="#ctx0" brushRef="#br0" timeOffset="11">8192 14545 8046,'0'17'841,"0"-1"-304,0 1-145,-8 7 1,-1-2 209,-7 11 1,5 3-84,-1 8-77,9 11-163,-5-10 1,3 17-237,-1-6-179,1 7 216,5-19 151,0 11-58,0-12 1,0-1 11,0-3 0,0-6-839,0-5 431,0-4 50,-8-15-239,7 6 255,-7-13 0,1 5 78,-4-7 1,-2-14-98,2-9 9,-4-14 1,13-12-1,-3-12-219,3-4 1,4-16 346,3-8 1,-1 41 0,1-2 0,4-2 0,1-1-959,0-3 0,2 1 479,0 1 1,2 1 0,4-2 0,3 1 168,-2 6 0,0 2 1,20-39 285,-6 24 1,1 15-233,-1 18 1005,0 4-588,-7 22 0,3-2 447,-6 15 1,-7 10-344,-5 18 1,-7 3-8,1 8-281,-3 7 386,-2 2 0,-7 8 378,-4-1 0,-4-5 467,-2 0-1184,1-7 1,-6 3 0,1-9-115,7-4 0,-3 1-757,6-12 0,4 2-152,1-13 0,8-1 778,9-10 1,2-13-1,15-15 260,1-9 0,10-13 0,3-3 0</inkml:trace>
  <inkml:trace contextRef="#ctx0" brushRef="#br0" timeOffset="12">8607 14578 8023,'19'-35'118,"1"-2"226,-14 15 0,1 7 280,-1 10 0,-5 7-377,5 9 1,-10 2 0,-1 14 83,1 3 1,2 7 0,2 2-384,0-2 0,2-8 0,4-3-161,5-2 0,5-4-182,6-9 0,-3 2 0,3-7 99,-4-2 1,1-4-1,-1-6 37,-1-5 0,3-11 121,-9-6 0,-3-1 0,-3-1 313,-3 2 1,-2 2 0,0-3-2,0 1 0,-7 8-330,-4-2-801,-4 11-482,-2 3 1439,8 8 0,2 8 0,7 1 0</inkml:trace>
  <inkml:trace contextRef="#ctx0" brushRef="#br0" timeOffset="13">9073 14213 8023,'-24'0'0,"3"-6"0,-6 1 0,8-8 0,1 3 1054,5 1 0,7-4 0,-3 6-666,2-2 0,10-1-447,14-1 0,9-3 0,12 2-352,7-2 0,5-3 0,3 0 481,3 1 0,-1-1 0,-5 1-344,0-1 0,-6 0-2330,0 1 2604,-14-1 0,9-7 0,-14-2 0</inkml:trace>
  <inkml:trace contextRef="#ctx0" brushRef="#br0" timeOffset="14">9588 13780 8023,'-8'-24'-1431,"-1"0"1240,-8-3 0,1 3 1,-1 7 274,1 1 0,4 1 0,1 4 746,-2 5 0,1 8-517,0 9 0,0 9 1,6 19-1,2 7 349,2 8 0,2 12-380,0 12 1,2 3-1,2 2-34,2 0 0,6-3 0,0-1 75,2 1 1,3-3-1,0-12-458,-1-4 0,1-6-241,-1-10 0,1-5 1,0-8 18,-1-5 1,-5-4-139,0-12 1,0 2 55,6-8 0,0-9 0,-1-12 145,1-10 0,0-13 75,-1-5 0,-5-10 0,-2 1 90,-1 5 0,3 0 1,-4 9 515,3 2-186,-7 2-7,12 9 0,-13 11 0,5 17 309,1 13 1,-7 7-296,5 6 1,-4 3-1,-2-5-50,0 0 0,2 0 1,1-6-859,3 2 0,5 0 171,-5-5 0,5-6-137,-6 0 1,6-9 665,-5-2 0,-1-7 0,3-17 0,1-2 0</inkml:trace>
  <inkml:trace contextRef="#ctx0" brushRef="#br0" timeOffset="15">9870 14329 7449,'-7'-42'-1286,"5"-3"1286,-4 12 0,4-2 0,4 13 189,4 1 1,-2 5 0,7 5 116,2 5 0,7 4 0,4 2-224,2 0 1,1 0 0,5 2 14,-4 4 0,1 3 0,-7 8-471,-1-1 0,3 6 295,-2 1 0,-6 1 0,-5-4 100,2 2 1,-5 6-1,-3-4 225,-3 2 0,-2-1 8,0 3 0,0-2 0,0-6-93,0 3 1,0-1 0,0-6 23,0 1 0,0-6-212,0 0 0,0-5 347,0 5-508,0-8 0,0 3-4,0-12 1,0-3-1,0-7-87,0-1 0,0-2 0,0-3 144,0-5 0,2 1 47,3-2 0,-3 2 0,4-3 149,-4 1 0,3 6 0,1-4 232,-3 2 1,5 7-218,-3 6 1,6 6 0,-3-5 54,1 3 1,-3 1 0,5 6-9,2 0 1,-4 8-21,2 3 0,0 6 0,6 3-50,-1 2 0,-5 9 1,-1 1 104,-3 5 1,4 2-68,-5-6 1,5 4 0,-6-2 9,-1-4 0,3-3 1,-1 0-102,-3-6 0,5-4 166,-3-1-94,1 0 0,1-8 1,3-6-303,-1-6 0,11-8 14,-3-11 0,5-4 1,-2-9-38,2-4 1,6 4 0,-6-6-56,-2 0 0,-1 8 240,-2 0 1,-3 7-146,-3 9 0,2 6 218,-7 0 0,-1 15 654,-5 2 1,-1 8 0,-5 8-152,-5 6 1,2 2 0,-1-1-146,3-1 1,2-6-271,5 6 0,0-8 0,0 2-174,0-3 1,0-3 0,1-1 205,5-4 1,-2-3-516,7-8 1,0 0-245,5 0 1,1-8 0,0-3 175,-1-4 1,-1-7 283,-4 0 1,4-7 0,-6 1 86,0-4 1,1 5-1,-7-1-1,3-2 0,-1 6-208,-5 2 509,0 11 0,-2 4 199,-3 7 1,1 7-266,-7 4 0,7 4-90,-1 2 1,3-6-241,2 0 0,2-2 152,3 2 0,5-3-6,6-8 0,1 0 0,0 0 66,-1 0 0,1 0 0,-1 0 171,1 0 0,0 1-167,-1 5 0,6-2 1,1 5 48,-3-2 0,6 4 0,0-5 83,-1-2 0,7-3-91,-5-1 1,3 0 0,0-1-102,-3-5 0,-1-5 1,2-11-203,-6-6 1,2-11 207,-2-5 1,8-6 0,-4-7-77,-1-10 0,7-1 1,-5-10-151,5-1 1,-1-2 100,-3-2 1,-11 36-1,1-1 1,-3 2-1,0 0-33,14-39 1,-12 22 0,-3 21 212,-4 10 456,-5 16 0,-5 25 0,-2 22 71,-3 21 1,3 17 0,-4 17-371,5 3 1,3-39 0,3 2 73,0-3 0,1 1 0,1 1 0,1 0 0,1-3 1,0 0-502,2-1 0,0 0 236,15 40 0,-10-41 0,2 0 0,18 39 0,9-2 0,-19-43 0,-1 0 0</inkml:trace>
  <inkml:trace contextRef="#ctx0" brushRef="#br0" timeOffset="16">23063 10805 7977,'-25'-17'189,"-7"1"366,21 6 0,-9 10 1,12 15-37,-1 11 0,4 11 0,-5 22-168,3 13 0,2 11 1,4-33-1,2 2-166,-2 0 1,2 1 0,1 1 0,1 1-1296,-1 3 1,2 1 1163,2-1 1,1 0-1,-3 2 1,1 0 0,3 0-1,0 0-58,1 0 1,-1 0 0,0-5-1,1-1 1,-2 3 0,0-1-59,-1-4 1,-1-1 0,2-3 0,-1-2-1,0 32-304,-2-6 0,-3-6-125,-1-5 1,0-11 0,-1-11-1,-3-6-258,-2-5 1,-7-6 468,2-11 0,-5-3 1,-5-10-294,-1-4 1,0-12 572,6-15 0,-1-8 0,0-9 0</inkml:trace>
  <inkml:trace contextRef="#ctx0" brushRef="#br0" timeOffset="17">22914 10921 8101,'-57'34'410,"-1"4"46,-2 1 0,-3 15 1,6 1-1,-4 10-205,27-30 1,-1 2 0,2 0 0,0 2 0,-2 1-1,0 1-166,3-2 1,1-1 0,-24 34-1,10-11-561,6-5 0,12-8-437,5-9 0,14-4-945,14-19 1858,10-3 0,32-35 0,4-6 0</inkml:trace>
  <inkml:trace contextRef="#ctx0" brushRef="#br0" timeOffset="18">23014 10855 7964,'42'-19'0,"1"5"428,-5 14 1,3 9-1,5 7 24,-2 10 1,1 6 0,8 1-257,8 0 0,0 0 0,13 1-384,0-1 0,2-5 0,7-2-564,0-2 279,0 5 1,-8-3-1,-1 7 1</inkml:trace>
  <inkml:trace contextRef="#ctx0" brushRef="#br0" timeOffset="19">22366 13897 7953,'-32'16'0,"3"5"547,-16 7 0,7 8 1,-7 22-1,-3 10-270,22-28 0,-1 1 0,-3 7 0,-1 2-129,-5 5 1,0 1-1,2-1 1,-1-1 0,-1 1-1,0 1-8,2 0 0,0 0 1,2-2-1,0 0 1,1-2-1,1-1-16,1-3 1,2 0-1,4-2 0,2-1-120,-18 38 1,11-15 0,6-9-433,4-11 1,3-15-131,4-10 1,5-18-120,12-16 1,11-13 0,10-31 270,5-14 1,3-18-1,-17 38 1,1-3 95,0-4 1,0-3 0,4-5 0,-1-3-18,-2-4 0,-1-2 0,0 1 0,0 0 0,-2-2 0,0 0 327,-1-2 0,1 1 0,1 9 0,1 3 0,-2 7 0,1 3 270,13-36 0,-9 28 100,0 17 0,-9 16 0,-1 11 289,0 10 0,-4 22 0,-1 16 56,1 21 1,-5 18-459,3-24 1,-1 2 0,-2 2 0,0 2 0,2 5-1,1 0-61,0-1 1,1-1-1,0 5 1,1 0-1,0-2 1,0 1-26,0 0 1,1 0-1,2-4 1,0-1-177,0-4 1,0-1 0,3-2-1,2-3 1,11 32-7,5-10 1,1-10-1,0-18-38,1-10 0,-1-9 80,0-8 0,-5-13 0,-2-17 246,-2-12 1,3-19-1,-5-16-262,-1-10 0,-3-9 0,-10 38 0,-1 0-46,-1-5 0,-1-2 0,-1-1 1,-1-2-1,-2-3 0,-2 0-236,1-4 1,0 0 0,1-2 0,0-3 0,1-6 0,0-1-15,0-2 0,1 1 1,4 5-1,-1 2 0,0 1 1,-1 3 69,3 7 0,-1 3 1,4-32 308,0 27 0,-5 14-419,5 25 0,0 11 0,6 22-419,-1 11 1,1 17-9,0 11 1,-1 2 747,1 9 0,7-8 0,2 5 0</inkml:trace>
  <inkml:trace contextRef="#ctx0" brushRef="#br0" timeOffset="20">23280 14711 7917,'-24'17'808,"5"0"-45,-3-1 1,11 3-1,5 1-9,4 2 1,2 0-1,0-5-477,0 0 1,15-1 0,7-1-218,8-4 0,5-4 0,4-8-288,5-5 0,-1-12-36,1-16 1,-2-1-1,3-11 66,-7-6 0,-8 1 0,-6-8-224,-6 1 1,-5-3-39,-13 6 0,-2-4 0,-3 9 84,-6 8 0,-11 6 0,-6 11 372,-3 8 1,-8 8-16,0 9 1,-5 9-1,5 9 11,2 14 1,4-3 0,7 8-332,9 0 0,8 0 210,9-4 129,0 1 0,15-1 0,3 0 0</inkml:trace>
  <inkml:trace contextRef="#ctx0" brushRef="#br0" timeOffset="21">24160 14412 6136,'0'-11'601,"0"0"-206,0-2 1,2 4-1,4 0 1,3-1 73,0 1 0,6 4-283,-4-6 0,4 5 1,3-3-1,2 0 215,3-1 0,1-1-244,-2-5 1,4-1 0,9 0 11,3 1 0,5-3 0,7-1-26,0-2 0,11-8 1,1 4-222,1 0 0,0-3 0,1 7-47,-3 1 1,-3-3-195,-9 2 0,-6 2 1,-6 7-858,-8 2 1,-5 2 1175,-7-2 0,0-12 0,-1 5 0</inkml:trace>
  <inkml:trace contextRef="#ctx0" brushRef="#br0" timeOffset="22">24825 13548 8011,'-17'40'0,"1"5"0,5 12 0,-1 9 0,1 14 97,-5 9 0,5-39 1,0 1-1,-1-1 0,1 0 1111,1 1 1,0-1-1,1-1 1,2-1 0,-6 44-652,2-2 1,7-1-1,0-8-260,8-3 0,7-1-615,11-10 0,4 1 0,9-12-2243,4-3 2561,11-8 0,3-5 0,12-7 0,9 1 0,9-1 0</inkml:trace>
  <inkml:trace contextRef="#ctx0" brushRef="#br0" timeOffset="23">26021 14562 7875,'-13'-15'754,"-3"4"1,-10 4 1050,4 7 1,0 7-757,5 4-1049,0 11 0,-7 4 0,-2 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14/03/2022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14/03/2022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14/03/2022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14/03/2022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3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1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customXml" Target="../ink/ink1.xml"/><Relationship Id="rId4" Type="http://schemas.openxmlformats.org/officeDocument/2006/relationships/image" Target="../media/image9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282563" y="912504"/>
            <a:ext cx="109105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be able to </a:t>
            </a:r>
            <a:r>
              <a:rPr lang="en-AU" sz="3200" b="1" dirty="0" smtClean="0"/>
              <a:t>determine the constant of proportion for related variables</a:t>
            </a:r>
            <a:endParaRPr lang="en-AU" sz="3200" b="1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3284478"/>
            <a:ext cx="109732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cs typeface="Arial" panose="020B0604020202020204" pitchFamily="34" charset="0"/>
              </a:rPr>
              <a:t>understand the concept of direct proportion and be able to determine the constant of proportionality for </a:t>
            </a:r>
            <a:r>
              <a:rPr lang="en-GB" sz="2400" b="1" dirty="0" smtClean="0">
                <a:cs typeface="Arial" panose="020B0604020202020204" pitchFamily="34" charset="0"/>
              </a:rPr>
              <a:t>related </a:t>
            </a:r>
            <a:r>
              <a:rPr lang="en-GB" sz="2400" b="1" dirty="0">
                <a:cs typeface="Arial" panose="020B0604020202020204" pitchFamily="34" charset="0"/>
              </a:rPr>
              <a:t>variables</a:t>
            </a:r>
            <a:r>
              <a:rPr lang="en-GB" sz="2400" b="1" dirty="0" smtClean="0">
                <a:cs typeface="Arial" panose="020B0604020202020204" pitchFamily="34" charset="0"/>
              </a:rPr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cs typeface="Arial" panose="020B0604020202020204" pitchFamily="34" charset="0"/>
              </a:rPr>
              <a:t>understand the concept of </a:t>
            </a:r>
            <a:r>
              <a:rPr lang="en-GB" sz="2400" b="1" dirty="0" smtClean="0">
                <a:cs typeface="Arial" panose="020B0604020202020204" pitchFamily="34" charset="0"/>
              </a:rPr>
              <a:t>inverse proportion </a:t>
            </a:r>
            <a:r>
              <a:rPr lang="en-GB" sz="2400" b="1" dirty="0">
                <a:cs typeface="Arial" panose="020B0604020202020204" pitchFamily="34" charset="0"/>
              </a:rPr>
              <a:t>and be able to determine the constant of </a:t>
            </a:r>
            <a:r>
              <a:rPr lang="en-GB" sz="2400" b="1" dirty="0" smtClean="0">
                <a:cs typeface="Arial" panose="020B0604020202020204" pitchFamily="34" charset="0"/>
              </a:rPr>
              <a:t>inversely proportionality </a:t>
            </a:r>
            <a:r>
              <a:rPr lang="en-GB" sz="2400" b="1" dirty="0">
                <a:cs typeface="Arial" panose="020B0604020202020204" pitchFamily="34" charset="0"/>
              </a:rPr>
              <a:t>for related variables;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2619198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100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Direct </a:t>
            </a:r>
            <a:r>
              <a:rPr lang="en-GB" sz="3600" dirty="0" smtClean="0"/>
              <a:t>Proportion involving powers</a:t>
            </a: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827739" y="1356895"/>
                <a:ext cx="9550149" cy="1143000"/>
              </a:xfrm>
              <a:prstGeom prst="rect">
                <a:avLst/>
              </a:prstGeom>
            </p:spPr>
            <p:txBody>
              <a:bodyPr anchor="ctr">
                <a:normAutofit fontScale="97500"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300" kern="1200">
                    <a:solidFill>
                      <a:schemeClr val="tx2">
                        <a:satMod val="130000"/>
                      </a:schemeClr>
                    </a:solidFill>
                    <a:effectLst>
                      <a:outerShdw blurRad="50000" dist="3000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  <a:extLst/>
              </a:lstStyle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GB" sz="2800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A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800" dirty="0" smtClean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A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800" dirty="0" smtClean="0">
                    <a:solidFill>
                      <a:schemeClr val="tx1"/>
                    </a:solidFill>
                  </a:rPr>
                  <a:t>, where k is a constant of variation</a:t>
                </a:r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39" y="1356895"/>
                <a:ext cx="9550149" cy="1143000"/>
              </a:xfrm>
              <a:prstGeom prst="rect">
                <a:avLst/>
              </a:prstGeom>
              <a:blipFill rotWithShape="0">
                <a:blip r:embed="rId2"/>
                <a:stretch>
                  <a:fillRect l="-13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2711624" y="1772816"/>
            <a:ext cx="7498080" cy="1143000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7740" y="2009829"/>
            <a:ext cx="7498080" cy="1143000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The graph will also pass through the point (0, 0)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63873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B262E43-1B7F-3345-AF47-7B284B339C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1325" y="0"/>
                <a:ext cx="7850684" cy="8482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 smtClean="0"/>
                  <a:t>For each of the following, determine the constant of variation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 and hence complete the table of values.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B262E43-1B7F-3345-AF47-7B284B339C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1325" y="0"/>
                <a:ext cx="7850684" cy="848299"/>
              </a:xfrm>
              <a:blipFill rotWithShape="0">
                <a:blip r:embed="rId2"/>
                <a:stretch>
                  <a:fillRect l="-1242" t="-10072" r="-1242" b="-50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713915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err="1" smtClean="0"/>
              <a:t>Cambrdige</a:t>
            </a:r>
            <a:r>
              <a:rPr lang="en-AU" sz="3200" dirty="0" smtClean="0"/>
              <a:t> Ex 5A Q1</a:t>
            </a:r>
            <a:endParaRPr lang="en-AU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720763"/>
            <a:ext cx="5065047" cy="1857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3399" y="3078398"/>
                <a:ext cx="11477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99" y="3078398"/>
                <a:ext cx="114775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349" r="-158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4191" y="3696157"/>
                <a:ext cx="29636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2,8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  8=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91" y="3696157"/>
                <a:ext cx="2963612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4191" y="4129250"/>
                <a:ext cx="2963612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91" y="4129250"/>
                <a:ext cx="2963612" cy="69147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4191" y="4964696"/>
                <a:ext cx="29636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91" y="4964696"/>
                <a:ext cx="296361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16618" y="1857007"/>
                <a:ext cx="4087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72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618" y="1857007"/>
                <a:ext cx="40876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7910" r="-17910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97119" y="1384396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119" y="1384396"/>
                <a:ext cx="23884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0769" r="-30769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768" y="720763"/>
            <a:ext cx="4943777" cy="18220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789997" y="3057673"/>
                <a:ext cx="1199751" cy="373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ad>
                        <m:radPr>
                          <m:degHide m:val="on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997" y="3057673"/>
                <a:ext cx="1199751" cy="373436"/>
              </a:xfrm>
              <a:prstGeom prst="rect">
                <a:avLst/>
              </a:prstGeom>
              <a:blipFill rotWithShape="0">
                <a:blip r:embed="rId11"/>
                <a:stretch>
                  <a:fillRect l="-6091" r="-2030" b="-2623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680789" y="3675432"/>
                <a:ext cx="2963612" cy="411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4,6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  6=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ad>
                        <m:radPr>
                          <m:degHide m:val="on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ra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789" y="3675432"/>
                <a:ext cx="2963612" cy="41152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473042" y="4129250"/>
                <a:ext cx="2963612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42" y="4129250"/>
                <a:ext cx="2963612" cy="69147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354972" y="5032844"/>
                <a:ext cx="1190711" cy="373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rad>
                        <m:radPr>
                          <m:degHide m:val="on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972" y="5032844"/>
                <a:ext cx="1190711" cy="373436"/>
              </a:xfrm>
              <a:prstGeom prst="rect">
                <a:avLst/>
              </a:prstGeom>
              <a:blipFill rotWithShape="0">
                <a:blip r:embed="rId14"/>
                <a:stretch>
                  <a:fillRect l="-5641" r="-2564" b="-2623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440018" y="1857007"/>
                <a:ext cx="4087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018" y="1857007"/>
                <a:ext cx="408766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17910" r="-17910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147311" y="1384396"/>
                <a:ext cx="5786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900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311" y="1384396"/>
                <a:ext cx="578685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12766" r="-13830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10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4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88" y="708139"/>
                <a:ext cx="10737497" cy="140408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weight (W) of a square sheet of lead varies directly with the square of its side length (L). If a sheet of side length 20 cm weights 18 kg, find the weight of a sheet that has an area of 225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88" y="708139"/>
                <a:ext cx="10737497" cy="1404083"/>
              </a:xfrm>
              <a:blipFill rotWithShape="0">
                <a:blip r:embed="rId2"/>
                <a:stretch>
                  <a:fillRect l="-1193" t="-6957" b="-13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D4689345-EF8F-EC41-A276-EFCF59476558}"/>
                  </a:ext>
                </a:extLst>
              </p:cNvPr>
              <p:cNvSpPr txBox="1"/>
              <p:nvPr/>
            </p:nvSpPr>
            <p:spPr>
              <a:xfrm>
                <a:off x="253388" y="1960506"/>
                <a:ext cx="5962125" cy="4434676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Given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Therefore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To determine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, substitute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>
                        <a:latin typeface="Cambria Math" panose="02040503050406030204" pitchFamily="18" charset="0"/>
                      </a:rPr>
                      <m:t>W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=18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18</m:t>
                      </m:r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den>
                      </m:f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Hence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sSup>
                        <m:sSup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4689345-EF8F-EC41-A276-EFCF59476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88" y="1960506"/>
                <a:ext cx="5962125" cy="4434676"/>
              </a:xfrm>
              <a:prstGeom prst="rect">
                <a:avLst/>
              </a:prstGeom>
              <a:blipFill rotWithShape="0">
                <a:blip r:embed="rId3"/>
                <a:stretch>
                  <a:fillRect l="-1424" t="-820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4F210E90-4228-5849-9832-B2AC5DE3B8EB}"/>
                  </a:ext>
                </a:extLst>
              </p:cNvPr>
              <p:cNvSpPr txBox="1"/>
              <p:nvPr/>
            </p:nvSpPr>
            <p:spPr>
              <a:xfrm>
                <a:off x="6953912" y="2456265"/>
                <a:ext cx="3244241" cy="2639056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Determine Side </a:t>
                </a:r>
                <a:r>
                  <a:rPr lang="en-US" sz="2400" dirty="0" smtClean="0"/>
                  <a:t>length</a:t>
                </a:r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225</m:t>
                          </m:r>
                        </m:e>
                      </m:ra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81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=10.125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210E90-4228-5849-9832-B2AC5DE3B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912" y="2456265"/>
                <a:ext cx="3244241" cy="2639056"/>
              </a:xfrm>
              <a:prstGeom prst="rect">
                <a:avLst/>
              </a:prstGeom>
              <a:blipFill rotWithShape="0">
                <a:blip r:embed="rId4"/>
                <a:stretch>
                  <a:fillRect l="-2607" t="-1370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719776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Cambridge Ex 5A Q6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83956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88" y="708139"/>
            <a:ext cx="10737497" cy="1404083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The volume of a sphere varies directly as the cube of its radius. By what percentage will the volume increase if the radius is</a:t>
            </a:r>
          </a:p>
          <a:p>
            <a:pPr marL="0" indent="0">
              <a:buNone/>
            </a:pPr>
            <a:r>
              <a:rPr lang="en-AU" dirty="0" smtClean="0"/>
              <a:t>a) Doubled                 b) increased by 20%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D4689345-EF8F-EC41-A276-EFCF59476558}"/>
                  </a:ext>
                </a:extLst>
              </p:cNvPr>
              <p:cNvSpPr txBox="1"/>
              <p:nvPr/>
            </p:nvSpPr>
            <p:spPr>
              <a:xfrm>
                <a:off x="77119" y="2166395"/>
                <a:ext cx="5684704" cy="4691605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Given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Therefore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sz="2400" dirty="0" smtClean="0"/>
                  <a:t>Initially, let</a:t>
                </a:r>
                <a:r>
                  <a:rPr lang="en-AU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1,     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 smtClean="0"/>
                  <a:t> is doubled,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/>
                  <a:t>, </a:t>
                </a:r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AU" sz="2400" dirty="0"/>
              </a:p>
              <a:p>
                <a:r>
                  <a:rPr lang="en-AU" sz="2400" dirty="0" smtClean="0"/>
                  <a:t>Volume increase 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=7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  <a:p>
                <a:pPr/>
                <a:r>
                  <a:rPr lang="en-AU" sz="2400" dirty="0" smtClean="0"/>
                  <a:t>Percentage increase </a:t>
                </a:r>
                <a14:m>
                  <m:oMath xmlns:m="http://schemas.openxmlformats.org/officeDocument/2006/math">
                    <m:r>
                      <a:rPr lang="en-AU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𝑐h𝑎𝑛𝑔𝑒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𝑜𝑟𝑖𝑔𝑖𝑛𝑎𝑙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×100%</m:t>
                    </m:r>
                  </m:oMath>
                </a14:m>
                <a:r>
                  <a:rPr lang="en-AU" sz="2400" b="0" dirty="0" smtClean="0">
                    <a:ea typeface="Cambria Math" panose="02040503050406030204" pitchFamily="18" charset="0"/>
                  </a:rPr>
                  <a:t/>
                </a:r>
                <a:br>
                  <a:rPr lang="en-AU" sz="2400" b="0" dirty="0" smtClean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</m:t>
                      </m:r>
                      <m:r>
                        <a:rPr lang="en-AU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=700%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4689345-EF8F-EC41-A276-EFCF59476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9" y="2166395"/>
                <a:ext cx="5684704" cy="4691605"/>
              </a:xfrm>
              <a:prstGeom prst="rect">
                <a:avLst/>
              </a:prstGeom>
              <a:blipFill rotWithShape="0">
                <a:blip r:embed="rId2"/>
                <a:stretch>
                  <a:fillRect l="-1494" t="-774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4F210E90-4228-5849-9832-B2AC5DE3B8EB}"/>
                  </a:ext>
                </a:extLst>
              </p:cNvPr>
              <p:cNvSpPr txBox="1"/>
              <p:nvPr/>
            </p:nvSpPr>
            <p:spPr>
              <a:xfrm>
                <a:off x="6226799" y="2166395"/>
                <a:ext cx="5440064" cy="3214341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AU" sz="2400" dirty="0" smtClean="0"/>
                  <a:t> initially</a:t>
                </a:r>
                <a:br>
                  <a:rPr lang="en-AU" sz="2400" dirty="0" smtClean="0"/>
                </a:br>
                <a:r>
                  <a:rPr lang="en-AU" sz="2400" dirty="0" smtClean="0"/>
                  <a:t>If r increases by 20%, 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r>
                  <a:rPr lang="en-AU" sz="2400" b="0" dirty="0" smtClean="0"/>
                  <a:t/>
                </a:r>
                <a:br>
                  <a:rPr lang="en-AU" sz="2400" b="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1.2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=1.728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AU" sz="2400" b="0" dirty="0" smtClean="0"/>
              </a:p>
              <a:p>
                <a:r>
                  <a:rPr lang="en-AU" sz="2400" dirty="0"/>
                  <a:t>Volume increase </a:t>
                </a:r>
                <a14:m>
                  <m:oMath xmlns:m="http://schemas.openxmlformats.org/officeDocument/2006/math">
                    <m:r>
                      <a:rPr lang="en-AU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1.728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=0.728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  <a:p>
                <a:pPr/>
                <a:r>
                  <a:rPr lang="en-AU" sz="2400" dirty="0"/>
                  <a:t>Percentage increase </a:t>
                </a:r>
                <a14:m>
                  <m:oMath xmlns:m="http://schemas.openxmlformats.org/officeDocument/2006/math">
                    <m:r>
                      <a:rPr lang="en-AU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𝑐h𝑎𝑛𝑔𝑒</m:t>
                        </m:r>
                      </m:num>
                      <m:den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𝑜𝑟𝑖𝑔𝑖𝑛𝑎𝑙</m:t>
                        </m:r>
                      </m:den>
                    </m:f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×100%</m:t>
                    </m:r>
                  </m:oMath>
                </a14:m>
                <a:r>
                  <a:rPr lang="en-AU" sz="2400" dirty="0">
                    <a:ea typeface="Cambria Math" panose="02040503050406030204" pitchFamily="18" charset="0"/>
                  </a:rPr>
                  <a:t/>
                </a:r>
                <a:br>
                  <a:rPr lang="en-AU" sz="240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0.728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</m:t>
                      </m:r>
                    </m:oMath>
                  </m:oMathPara>
                </a14:m>
                <a:endParaRPr lang="en-AU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72.8%</m:t>
                      </m:r>
                    </m:oMath>
                  </m:oMathPara>
                </a14:m>
                <a:r>
                  <a:rPr lang="en-AU" sz="2400" b="0" dirty="0" smtClean="0"/>
                  <a:t/>
                </a:r>
                <a:br>
                  <a:rPr lang="en-AU" sz="2400" b="0" dirty="0" smtClean="0"/>
                </a:b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F210E90-4228-5849-9832-B2AC5DE3B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799" y="2166395"/>
                <a:ext cx="5440064" cy="3214341"/>
              </a:xfrm>
              <a:prstGeom prst="rect">
                <a:avLst/>
              </a:prstGeom>
              <a:blipFill rotWithShape="0">
                <a:blip r:embed="rId3"/>
                <a:stretch>
                  <a:fillRect l="-1448" t="-1126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92290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Cambridge Ex 5A Ex 3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12751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100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Inverse Proportion</a:t>
            </a: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420115" y="2106042"/>
                <a:ext cx="9550149" cy="1143000"/>
              </a:xfrm>
              <a:prstGeom prst="rect">
                <a:avLst/>
              </a:prstGeom>
            </p:spPr>
            <p:txBody>
              <a:bodyPr anchor="ctr">
                <a:normAutofit fontScale="97500"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300" kern="1200">
                    <a:solidFill>
                      <a:schemeClr val="tx2">
                        <a:satMod val="130000"/>
                      </a:schemeClr>
                    </a:solidFill>
                    <a:effectLst>
                      <a:outerShdw blurRad="50000" dist="3000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  <a:extLst/>
              </a:lstStyle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A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sz="2800" dirty="0" smtClean="0">
                    <a:solidFill>
                      <a:schemeClr val="tx1"/>
                    </a:solidFill>
                  </a:rPr>
                  <a:t> , where k is a constant of variation</a:t>
                </a:r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15" y="2106042"/>
                <a:ext cx="9550149" cy="1143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602667" y="1172592"/>
                <a:ext cx="10987078" cy="1143000"/>
              </a:xfrm>
              <a:prstGeom prst="rect">
                <a:avLst/>
              </a:prstGeom>
            </p:spPr>
            <p:txBody>
              <a:bodyPr anchor="ctr">
                <a:normAutofit fontScale="97500"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300" kern="1200">
                    <a:solidFill>
                      <a:schemeClr val="tx2">
                        <a:satMod val="130000"/>
                      </a:schemeClr>
                    </a:solidFill>
                    <a:effectLst>
                      <a:outerShdw blurRad="50000" dist="3000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  <a:extLst/>
              </a:lstStyle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GB" sz="2800" dirty="0" smtClean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A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800" dirty="0" smtClean="0">
                    <a:solidFill>
                      <a:schemeClr val="tx1"/>
                    </a:solidFill>
                  </a:rPr>
                  <a:t> is said to be inversely proportionate or vary inversely with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800" dirty="0" smtClean="0">
                    <a:solidFill>
                      <a:schemeClr val="tx1"/>
                    </a:solidFill>
                  </a:rPr>
                  <a:t>, we say that 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A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67" y="1172592"/>
                <a:ext cx="10987078" cy="1143000"/>
              </a:xfrm>
              <a:prstGeom prst="rect">
                <a:avLst/>
              </a:prstGeom>
              <a:blipFill rotWithShape="0">
                <a:blip r:embed="rId3"/>
                <a:stretch>
                  <a:fillRect l="-1165" t="-2660" b="-85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602667" y="3249042"/>
                <a:ext cx="9550149" cy="1143000"/>
              </a:xfrm>
              <a:prstGeom prst="rect">
                <a:avLst/>
              </a:prstGeom>
            </p:spPr>
            <p:txBody>
              <a:bodyPr anchor="ctr">
                <a:normAutofit fontScale="97500"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300" kern="1200">
                    <a:solidFill>
                      <a:schemeClr val="tx2">
                        <a:satMod val="130000"/>
                      </a:schemeClr>
                    </a:solidFill>
                    <a:effectLst>
                      <a:outerShdw blurRad="50000" dist="3000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  <a:extLst/>
              </a:lstStyle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GB" sz="2800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A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AU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2800" dirty="0" smtClean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AU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2800" dirty="0" smtClean="0">
                    <a:solidFill>
                      <a:schemeClr val="tx1"/>
                    </a:solidFill>
                  </a:rPr>
                  <a:t>, where k is a constant of variation</a:t>
                </a:r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67" y="3249042"/>
                <a:ext cx="9550149" cy="1143000"/>
              </a:xfrm>
              <a:prstGeom prst="rect">
                <a:avLst/>
              </a:prstGeom>
              <a:blipFill rotWithShape="0">
                <a:blip r:embed="rId4"/>
                <a:stretch>
                  <a:fillRect l="-14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90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765" y="598480"/>
            <a:ext cx="4023092" cy="26253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3" y="658204"/>
            <a:ext cx="4225934" cy="24201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B262E43-1B7F-3345-AF47-7B284B339C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1325" y="0"/>
                <a:ext cx="7850684" cy="8482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 smtClean="0"/>
                  <a:t>For each of the following, determine the constant of variation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 and hence complete the table of values.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B262E43-1B7F-3345-AF47-7B284B339C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1325" y="0"/>
                <a:ext cx="7850684" cy="848299"/>
              </a:xfrm>
              <a:blipFill rotWithShape="0">
                <a:blip r:embed="rId4"/>
                <a:stretch>
                  <a:fillRect l="-1242" t="-10072" r="-1242" b="-50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03027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Cambridge Ex 5B Q1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3399" y="3078398"/>
                <a:ext cx="824841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99" y="3078398"/>
                <a:ext cx="824841" cy="70128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-101231" y="3755062"/>
                <a:ext cx="2963612" cy="6988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  1=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231" y="3755062"/>
                <a:ext cx="2963612" cy="69884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2957" y="4583276"/>
                <a:ext cx="29636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57" y="4583276"/>
                <a:ext cx="296361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2957" y="5081976"/>
                <a:ext cx="2963612" cy="6939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57" y="5081976"/>
                <a:ext cx="2963612" cy="69390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42957" y="2041673"/>
                <a:ext cx="238847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957" y="2041673"/>
                <a:ext cx="238847" cy="69384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373377" y="1569062"/>
                <a:ext cx="4087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377" y="1569062"/>
                <a:ext cx="408766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6418" r="-19403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801014" y="3448865"/>
                <a:ext cx="1020792" cy="770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014" y="3448865"/>
                <a:ext cx="1020792" cy="77033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757537" y="3910642"/>
                <a:ext cx="2963612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537" y="3910642"/>
                <a:ext cx="2963612" cy="8298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473042" y="4952608"/>
                <a:ext cx="2963612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42" y="4952608"/>
                <a:ext cx="2963612" cy="69147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354972" y="5856202"/>
                <a:ext cx="1190711" cy="7629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972" y="5856202"/>
                <a:ext cx="1190711" cy="76296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306836" y="1726484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836" y="1726484"/>
                <a:ext cx="238847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30769" r="-30769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946479" y="2295577"/>
                <a:ext cx="238847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479" y="2295577"/>
                <a:ext cx="238847" cy="693844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33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4" grpId="0"/>
      <p:bldP spid="15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19" y="659344"/>
            <a:ext cx="12041436" cy="15070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dirty="0" smtClean="0"/>
              <a:t>For a cylinder of fixed volume, the height (h) is inversely proportional to the square of the radius (r cm)</a:t>
            </a:r>
          </a:p>
          <a:p>
            <a:pPr marL="514350" indent="-514350">
              <a:buAutoNum type="alphaLcParenR"/>
            </a:pPr>
            <a:r>
              <a:rPr lang="en-AU" dirty="0" smtClean="0"/>
              <a:t>What percentage change in height would result if its radius were reduced by 25%?               </a:t>
            </a:r>
          </a:p>
          <a:p>
            <a:pPr marL="514350" indent="-514350">
              <a:buAutoNum type="alphaLcParenR"/>
            </a:pPr>
            <a:r>
              <a:rPr lang="en-AU" dirty="0" smtClean="0"/>
              <a:t> If a cylinder of height 15 cm has a base radius of 4.2 cm, how high would a cylinder of equivalent volume be if its radius were 2.5 cm?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D4689345-EF8F-EC41-A276-EFCF59476558}"/>
                  </a:ext>
                </a:extLst>
              </p:cNvPr>
              <p:cNvSpPr txBox="1"/>
              <p:nvPr/>
            </p:nvSpPr>
            <p:spPr>
              <a:xfrm>
                <a:off x="77119" y="1938743"/>
                <a:ext cx="11556693" cy="460459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Given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Therefore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 smtClean="0"/>
                  <a:t>Initially, let</a:t>
                </a:r>
                <a:r>
                  <a:rPr lang="en-AU" sz="2400" dirty="0"/>
                  <a:t>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1,     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AU" sz="2400" b="0" dirty="0" smtClean="0"/>
              </a:p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 smtClean="0"/>
                  <a:t> is reduced by 25%,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r>
                  <a:rPr lang="en-US" sz="2400" dirty="0"/>
                  <a:t>, </a:t>
                </a:r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0.75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1.778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AU" sz="2400" b="0" dirty="0" smtClean="0"/>
              </a:p>
              <a:p>
                <a:r>
                  <a:rPr lang="en-AU" sz="2400" dirty="0" smtClean="0"/>
                  <a:t>Height increase 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.778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AU" sz="2400" b="0" dirty="0" smtClean="0"/>
              </a:p>
              <a:p>
                <a:r>
                  <a:rPr lang="en-AU" sz="2400" dirty="0" smtClean="0"/>
                  <a:t>Percentage increase </a:t>
                </a:r>
                <a14:m>
                  <m:oMath xmlns:m="http://schemas.openxmlformats.org/officeDocument/2006/math">
                    <m:r>
                      <a:rPr lang="en-AU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𝑐h𝑎𝑛𝑔𝑒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𝑜𝑟𝑖𝑔𝑖𝑛𝑎𝑙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×100%=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0.778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×100%</m:t>
                    </m:r>
                    <m:r>
                      <a:rPr lang="en-AU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77.8%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4689345-EF8F-EC41-A276-EFCF59476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9" y="1938743"/>
                <a:ext cx="11556693" cy="4604594"/>
              </a:xfrm>
              <a:prstGeom prst="rect">
                <a:avLst/>
              </a:prstGeom>
              <a:blipFill rotWithShape="0">
                <a:blip r:embed="rId2"/>
                <a:stretch>
                  <a:fillRect l="-844" t="-106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90792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Cambridge Ex 5B Ex 5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06265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19" y="659344"/>
            <a:ext cx="12041436" cy="15070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dirty="0" smtClean="0"/>
              <a:t>For a cylinder of fixed volume, the height (h) is inversely proportional to the square of the radius (r cm)</a:t>
            </a:r>
          </a:p>
          <a:p>
            <a:pPr marL="514350" indent="-514350">
              <a:buAutoNum type="alphaLcParenR"/>
            </a:pPr>
            <a:r>
              <a:rPr lang="en-AU" dirty="0" smtClean="0"/>
              <a:t>What percentage change in height would result if its radius were reduced by 25%?               </a:t>
            </a:r>
          </a:p>
          <a:p>
            <a:pPr marL="514350" indent="-514350">
              <a:buAutoNum type="alphaLcParenR"/>
            </a:pPr>
            <a:r>
              <a:rPr lang="en-AU" dirty="0" smtClean="0"/>
              <a:t> If a cylinder of height 15 cm has a base radius of 4.2 cm, how high would a cylinder of equivalent volume be if its radius were 2.5 cm?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D4689345-EF8F-EC41-A276-EFCF59476558}"/>
                  </a:ext>
                </a:extLst>
              </p:cNvPr>
              <p:cNvSpPr txBox="1"/>
              <p:nvPr/>
            </p:nvSpPr>
            <p:spPr>
              <a:xfrm>
                <a:off x="77119" y="1938743"/>
                <a:ext cx="11556693" cy="440492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Given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 smtClean="0"/>
                  <a:t>let</a:t>
                </a:r>
                <a:r>
                  <a:rPr lang="en-AU" sz="2400" dirty="0" smtClean="0"/>
                  <a:t>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4.2,     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AU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15=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4.2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=264.6</m:t>
                      </m:r>
                    </m:oMath>
                  </m:oMathPara>
                </a14:m>
                <a:endParaRPr lang="en-AU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264.6</m:t>
                          </m:r>
                        </m:num>
                        <m:den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400" dirty="0"/>
              </a:p>
              <a:p>
                <a:endParaRPr lang="en-AU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=2.5,   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264.6</m:t>
                          </m:r>
                        </m:num>
                        <m:den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3.5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=21.6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4689345-EF8F-EC41-A276-EFCF59476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9" y="1938743"/>
                <a:ext cx="11556693" cy="4404924"/>
              </a:xfrm>
              <a:prstGeom prst="rect">
                <a:avLst/>
              </a:prstGeom>
              <a:blipFill rotWithShape="0">
                <a:blip r:embed="rId2"/>
                <a:stretch>
                  <a:fillRect l="-844" t="-110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90792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Cambridge Ex 5B Ex 5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54517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627382"/>
          </a:xfrm>
        </p:spPr>
        <p:txBody>
          <a:bodyPr>
            <a:normAutofit lnSpcReduction="10000"/>
          </a:bodyPr>
          <a:lstStyle/>
          <a:p>
            <a:pPr algn="l"/>
            <a:r>
              <a:rPr lang="en-AU" sz="4000"/>
              <a:t>Complete </a:t>
            </a:r>
            <a:r>
              <a:rPr lang="en-AU" sz="4000" smtClean="0"/>
              <a:t>Cambridge Ex 5A and 5B</a:t>
            </a:r>
            <a:endParaRPr lang="en-AU" sz="40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C0BF76-07DC-A54A-AA83-1CCC3245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41" y="835020"/>
            <a:ext cx="11396204" cy="1467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few years ago I was on a road trip to Albany from Perth.  As soon as I leave metropolitan Perth, I was able to use my cruise control on my car to keep the speed of my car stable at 100 km/h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81A3DC8-8DBE-6240-B18B-9738A424F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341" y="2730238"/>
            <a:ext cx="8236314" cy="291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310182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90519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FFC77F5-3829-634F-8380-6D7B287C7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940" y="447070"/>
            <a:ext cx="6682907" cy="39871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BBB1717-65CA-3445-8126-0AA9A90C0441}"/>
              </a:ext>
            </a:extLst>
          </p:cNvPr>
          <p:cNvSpPr txBox="1"/>
          <p:nvPr/>
        </p:nvSpPr>
        <p:spPr>
          <a:xfrm>
            <a:off x="1543833" y="4434214"/>
            <a:ext cx="92442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Observations: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t is double, I will go twice as far.  If t is triple, I will go trice as far.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relationship is a linear relationship </a:t>
            </a:r>
            <a:r>
              <a:rPr lang="mr-IN" sz="2400" dirty="0"/>
              <a:t>–</a:t>
            </a:r>
            <a:r>
              <a:rPr lang="en-US" sz="2400" dirty="0"/>
              <a:t> straight line.</a:t>
            </a:r>
          </a:p>
          <a:p>
            <a:endParaRPr lang="en-US" sz="2400" dirty="0"/>
          </a:p>
          <a:p>
            <a:r>
              <a:rPr lang="en-US" sz="2400" dirty="0"/>
              <a:t>We can say that the distance </a:t>
            </a:r>
            <a:r>
              <a:rPr lang="en-US" sz="2400" b="1" dirty="0">
                <a:solidFill>
                  <a:srgbClr val="FF0000"/>
                </a:solidFill>
              </a:rPr>
              <a:t>varies</a:t>
            </a:r>
            <a:r>
              <a:rPr lang="en-US" sz="2400" dirty="0"/>
              <a:t> with time.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310182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7259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3974" y="218764"/>
            <a:ext cx="6832092" cy="40761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437794" y="1884538"/>
                <a:ext cx="3609129" cy="1544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Gradient for the 1</a:t>
                </a:r>
                <a:r>
                  <a:rPr lang="en-AU" baseline="30000" dirty="0"/>
                  <a:t>st</a:t>
                </a:r>
                <a:r>
                  <a:rPr lang="en-AU" dirty="0"/>
                  <a:t> hour: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>
                            <a:latin typeface="Cambria Math" charset="0"/>
                          </a:rPr>
                          <m:t>100</m:t>
                        </m:r>
                      </m:num>
                      <m:den>
                        <m:r>
                          <a:rPr lang="en-AU" i="1">
                            <a:latin typeface="Cambria Math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 = 100</a:t>
                </a:r>
              </a:p>
              <a:p>
                <a:r>
                  <a:rPr lang="en-AU" dirty="0"/>
                  <a:t>Gradient for the 2</a:t>
                </a:r>
                <a:r>
                  <a:rPr lang="en-AU" baseline="30000" dirty="0"/>
                  <a:t>nd</a:t>
                </a:r>
                <a:r>
                  <a:rPr lang="en-AU" dirty="0"/>
                  <a:t> hour:</a:t>
                </a:r>
                <a:r>
                  <a:rPr lang="mr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>
                            <a:latin typeface="Cambria Math" charset="0"/>
                          </a:rPr>
                          <m:t>200</m:t>
                        </m:r>
                      </m:num>
                      <m:den>
                        <m:r>
                          <a:rPr lang="en-AU" i="1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= 100</a:t>
                </a:r>
              </a:p>
              <a:p>
                <a:r>
                  <a:rPr lang="en-AU" dirty="0"/>
                  <a:t>Gradient for the 3</a:t>
                </a:r>
                <a:r>
                  <a:rPr lang="en-AU" baseline="30000" dirty="0"/>
                  <a:t>rd</a:t>
                </a:r>
                <a:r>
                  <a:rPr lang="en-AU" dirty="0"/>
                  <a:t> hour:</a:t>
                </a:r>
                <a:r>
                  <a:rPr lang="mr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AU" i="1">
                            <a:latin typeface="Cambria Math" charset="0"/>
                          </a:rPr>
                          <m:t>00</m:t>
                        </m:r>
                      </m:num>
                      <m:den>
                        <m:r>
                          <a:rPr lang="en-AU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= 100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794" y="1884538"/>
                <a:ext cx="3609129" cy="1544462"/>
              </a:xfrm>
              <a:prstGeom prst="rect">
                <a:avLst/>
              </a:prstGeom>
              <a:blipFill rotWithShape="0">
                <a:blip r:embed="rId3"/>
                <a:stretch>
                  <a:fillRect l="-13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367425" y="4294915"/>
                <a:ext cx="9457150" cy="2470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From observation, we can say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>
                            <a:latin typeface="Cambria Math" charset="0"/>
                          </a:rPr>
                          <m:t>𝑑</m:t>
                        </m:r>
                      </m:num>
                      <m:den>
                        <m:r>
                          <a:rPr lang="en-AU" sz="2400" i="1">
                            <a:latin typeface="Cambria Math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400" dirty="0"/>
                  <a:t> = 100.  This is the gradient of the line.</a:t>
                </a:r>
              </a:p>
              <a:p>
                <a:endParaRPr lang="en-US" sz="24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/>
                  <a:t>The number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100</a:t>
                </a:r>
                <a:r>
                  <a:rPr lang="en-US" sz="2400" dirty="0"/>
                  <a:t> is call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constant of proportionality</a:t>
                </a:r>
                <a:r>
                  <a:rPr lang="en-US" sz="2400" dirty="0"/>
                  <a:t>, which is the gradient of the line, it is also the rate (km/h)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/>
                  <a:t>d is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directly proportional </a:t>
                </a:r>
                <a:r>
                  <a:rPr lang="en-US" sz="2400" dirty="0"/>
                  <a:t>to t.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425" y="4294915"/>
                <a:ext cx="9457150" cy="2470869"/>
              </a:xfrm>
              <a:prstGeom prst="rect">
                <a:avLst/>
              </a:prstGeom>
              <a:blipFill rotWithShape="0">
                <a:blip r:embed="rId4"/>
                <a:stretch>
                  <a:fillRect l="-96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A62EEFFB-167B-6D47-93F7-C5D55CB41FF7}"/>
                  </a:ext>
                </a:extLst>
              </p14:cNvPr>
              <p14:cNvContentPartPr/>
              <p14:nvPr/>
            </p14:nvContentPartPr>
            <p14:xfrm>
              <a:off x="7956360" y="2716920"/>
              <a:ext cx="78120" cy="191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A62EEFFB-167B-6D47-93F7-C5D55CB41FF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46280" y="2711160"/>
                <a:ext cx="98280" cy="208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310182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65513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B17B26-CA2F-DC4A-ABA5-172CB8EC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E2FB317-C6DF-3448-B516-71914B305B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18574" y="1825625"/>
                <a:ext cx="9419571" cy="4351338"/>
              </a:xfrm>
            </p:spPr>
            <p:txBody>
              <a:bodyPr/>
              <a:lstStyle/>
              <a:p>
                <a:r>
                  <a:rPr lang="en-US" dirty="0"/>
                  <a:t>In this case, distance,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is directly proportional to time,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We can write this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AU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AU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sz="3200" b="1" dirty="0"/>
              </a:p>
              <a:p>
                <a:r>
                  <a:rPr lang="en-US" dirty="0" smtClean="0"/>
                  <a:t>Using the </a:t>
                </a:r>
                <a:r>
                  <a:rPr lang="en-US" dirty="0">
                    <a:solidFill>
                      <a:srgbClr val="FF0000"/>
                    </a:solidFill>
                  </a:rPr>
                  <a:t>constant of proportionality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(i.e. the gradient or rate), we develop a relation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AU" sz="3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3200" b="1" i="1">
                          <a:latin typeface="Cambria Math" panose="02040503050406030204" pitchFamily="18" charset="0"/>
                        </a:rPr>
                        <m:t>𝒌𝒕</m:t>
                      </m:r>
                    </m:oMath>
                  </m:oMathPara>
                </a14:m>
                <a:endParaRPr lang="en-US" sz="3200" b="1" dirty="0"/>
              </a:p>
              <a:p>
                <a:r>
                  <a:rPr lang="en-US" dirty="0"/>
                  <a:t>Since we know that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=100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(i.e. the gradient or rate),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AU" sz="3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3200" b="1" i="1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AU" sz="3200" b="1" i="1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E2FB317-C6DF-3448-B516-71914B305B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8574" y="1825625"/>
                <a:ext cx="9419571" cy="4351338"/>
              </a:xfrm>
              <a:blipFill rotWithShape="0">
                <a:blip r:embed="rId2"/>
                <a:stretch>
                  <a:fillRect l="-1165" t="-2241" r="-10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06802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100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Direct </a:t>
            </a:r>
            <a:r>
              <a:rPr lang="en-GB" sz="3600" dirty="0" smtClean="0"/>
              <a:t>Proportion</a:t>
            </a:r>
            <a:endParaRPr lang="en-GB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4352" y="2184281"/>
            <a:ext cx="7498080" cy="1143000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The rule </a:t>
            </a:r>
            <a:r>
              <a:rPr lang="en-GB" sz="2800" b="1" dirty="0">
                <a:solidFill>
                  <a:schemeClr val="tx1"/>
                </a:solidFill>
              </a:rPr>
              <a:t>relating</a:t>
            </a:r>
            <a:r>
              <a:rPr lang="en-GB" sz="2800" dirty="0">
                <a:solidFill>
                  <a:schemeClr val="tx1"/>
                </a:solidFill>
              </a:rPr>
              <a:t> x and y is y = </a:t>
            </a:r>
            <a:r>
              <a:rPr lang="en-GB" sz="2800" dirty="0" err="1">
                <a:solidFill>
                  <a:schemeClr val="tx1"/>
                </a:solidFill>
              </a:rPr>
              <a:t>kx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4352" y="2755781"/>
            <a:ext cx="7498080" cy="1143000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That is, a straight line of gradient k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2667" y="3516040"/>
            <a:ext cx="7498080" cy="1143000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Passing through the point (0,0)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602667" y="1172592"/>
                <a:ext cx="10987078" cy="1143000"/>
              </a:xfrm>
              <a:prstGeom prst="rect">
                <a:avLst/>
              </a:prstGeom>
            </p:spPr>
            <p:txBody>
              <a:bodyPr anchor="ctr">
                <a:normAutofit fontScale="97500"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300" kern="1200">
                    <a:solidFill>
                      <a:schemeClr val="tx2">
                        <a:satMod val="130000"/>
                      </a:schemeClr>
                    </a:solidFill>
                    <a:effectLst>
                      <a:outerShdw blurRad="50000" dist="3000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  <a:extLst/>
              </a:lstStyle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GB" sz="2800" dirty="0" smtClean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A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800" dirty="0" smtClean="0">
                    <a:solidFill>
                      <a:schemeClr val="tx1"/>
                    </a:solidFill>
                  </a:rPr>
                  <a:t> is said to be directly proportionately or vary directly with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800" dirty="0" smtClean="0">
                    <a:solidFill>
                      <a:schemeClr val="tx1"/>
                    </a:solidFill>
                  </a:rPr>
                  <a:t>, we say that 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67" y="1172592"/>
                <a:ext cx="10987078" cy="1143000"/>
              </a:xfrm>
              <a:prstGeom prst="rect">
                <a:avLst/>
              </a:prstGeom>
              <a:blipFill rotWithShape="0">
                <a:blip r:embed="rId2"/>
                <a:stretch>
                  <a:fillRect l="-1165" b="-74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37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0FEF3D4A-5241-3145-B73D-5ED2CEE09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68" t="30621" r="20590" b="30937"/>
          <a:stretch/>
        </p:blipFill>
        <p:spPr>
          <a:xfrm>
            <a:off x="1268261" y="538095"/>
            <a:ext cx="9673397" cy="36831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5AEDD04-7851-6E4A-A52C-7E6E75E24879}"/>
              </a:ext>
            </a:extLst>
          </p:cNvPr>
          <p:cNvSpPr/>
          <p:nvPr/>
        </p:nvSpPr>
        <p:spPr>
          <a:xfrm>
            <a:off x="1781828" y="3429001"/>
            <a:ext cx="2267211" cy="717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440FA20-EE52-1F4B-89FF-E7BA2617F250}"/>
              </a:ext>
            </a:extLst>
          </p:cNvPr>
          <p:cNvSpPr/>
          <p:nvPr/>
        </p:nvSpPr>
        <p:spPr>
          <a:xfrm>
            <a:off x="5228137" y="3479105"/>
            <a:ext cx="2267211" cy="717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4D83977-B0D7-E341-97A9-82B973DD06DC}"/>
              </a:ext>
            </a:extLst>
          </p:cNvPr>
          <p:cNvSpPr/>
          <p:nvPr/>
        </p:nvSpPr>
        <p:spPr>
          <a:xfrm>
            <a:off x="8130436" y="3429001"/>
            <a:ext cx="2780778" cy="717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DC609E5D-761F-8C46-9DAB-7B488FF5916C}"/>
                  </a:ext>
                </a:extLst>
              </p14:cNvPr>
              <p14:cNvContentPartPr/>
              <p14:nvPr/>
            </p14:nvContentPartPr>
            <p14:xfrm>
              <a:off x="1902600" y="3455640"/>
              <a:ext cx="8608320" cy="2337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DC609E5D-761F-8C46-9DAB-7B488FF591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6120" y="3449520"/>
                <a:ext cx="8620560" cy="23486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8349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B262E43-1B7F-3345-AF47-7B284B339C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65988" y="11017"/>
                <a:ext cx="10326012" cy="2132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Given that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is directly proportional to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and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=18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=9.27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Determine</a:t>
                </a:r>
              </a:p>
              <a:p>
                <a:pPr marL="514350" indent="-514350">
                  <a:buAutoNum type="alphaLcParenR"/>
                </a:pPr>
                <a:r>
                  <a:rPr lang="en-US" sz="2400" dirty="0"/>
                  <a:t>an equation which relates a to b;</a:t>
                </a:r>
              </a:p>
              <a:p>
                <a:pPr marL="514350" indent="-514350">
                  <a:buAutoNum type="alphaLcParenR"/>
                </a:pPr>
                <a:r>
                  <a:rPr lang="en-US" sz="2400" dirty="0"/>
                  <a:t>the value of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400" dirty="0"/>
                  <a:t>;</a:t>
                </a:r>
              </a:p>
              <a:p>
                <a:pPr marL="514350" indent="-514350">
                  <a:buAutoNum type="alphaLcParenR"/>
                </a:pPr>
                <a:r>
                  <a:rPr lang="en-US" sz="2400" dirty="0"/>
                  <a:t>the value of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=10.3.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B262E43-1B7F-3345-AF47-7B284B339C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65988" y="11017"/>
                <a:ext cx="10326012" cy="2132600"/>
              </a:xfrm>
              <a:blipFill rotWithShape="0">
                <a:blip r:embed="rId2"/>
                <a:stretch>
                  <a:fillRect l="-945" t="-5429" b="-34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D4689345-EF8F-EC41-A276-EFCF59476558}"/>
                  </a:ext>
                </a:extLst>
              </p:cNvPr>
              <p:cNvSpPr txBox="1"/>
              <p:nvPr/>
            </p:nvSpPr>
            <p:spPr>
              <a:xfrm>
                <a:off x="1380996" y="2242159"/>
                <a:ext cx="5874707" cy="4479496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lphaLcParenR"/>
                </a:pPr>
                <a:r>
                  <a:rPr lang="en-US" sz="2400" dirty="0"/>
                  <a:t>Given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Therefore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𝑘𝑎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To determine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, substitute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=18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=9.27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9.27=18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A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9.27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  <m:r>
                        <a:rPr lang="en-AU" sz="2400" i="1">
                          <a:latin typeface="Cambria Math" panose="02040503050406030204" pitchFamily="18" charset="0"/>
                        </a:rPr>
                        <m:t>=0.515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Hence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=0.515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4689345-EF8F-EC41-A276-EFCF59476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996" y="2242159"/>
                <a:ext cx="5874707" cy="4479496"/>
              </a:xfrm>
              <a:prstGeom prst="rect">
                <a:avLst/>
              </a:prstGeom>
              <a:blipFill rotWithShape="0">
                <a:blip r:embed="rId3"/>
                <a:stretch>
                  <a:fillRect l="-1446" t="-946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4F210E90-4228-5849-9832-B2AC5DE3B8EB}"/>
                  </a:ext>
                </a:extLst>
              </p:cNvPr>
              <p:cNvSpPr txBox="1"/>
              <p:nvPr/>
            </p:nvSpPr>
            <p:spPr>
              <a:xfrm>
                <a:off x="7566765" y="2426825"/>
                <a:ext cx="3244241" cy="4110164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b) Substitute a = 10 into the equation: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=0.515 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</a:rPr>
                        <m:t>=5.15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c) Substitute b = 10.3 into the equation: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10.3=0.515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10.3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0.515</m:t>
                          </m:r>
                        </m:den>
                      </m:f>
                      <m:r>
                        <a:rPr lang="en-AU" sz="2400" i="1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F210E90-4228-5849-9832-B2AC5DE3B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765" y="2426825"/>
                <a:ext cx="3244241" cy="4110164"/>
              </a:xfrm>
              <a:prstGeom prst="rect">
                <a:avLst/>
              </a:prstGeom>
              <a:blipFill rotWithShape="0">
                <a:blip r:embed="rId4"/>
                <a:stretch>
                  <a:fillRect l="-2421" t="-884" r="-931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1655997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Practice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61711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062" y="751234"/>
            <a:ext cx="11613203" cy="14040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cost ($C) of a particular type of carpet is directly proportional to the length (l) of the carpet. If 15m of the carpet cost $1650, determine the cost of 25m of the carpet.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D4689345-EF8F-EC41-A276-EFCF59476558}"/>
                  </a:ext>
                </a:extLst>
              </p:cNvPr>
              <p:cNvSpPr txBox="1"/>
              <p:nvPr/>
            </p:nvSpPr>
            <p:spPr>
              <a:xfrm>
                <a:off x="575994" y="2456265"/>
                <a:ext cx="5962125" cy="4110164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lphaLcParenR"/>
                </a:pPr>
                <a:r>
                  <a:rPr lang="en-US" sz="2400" dirty="0" smtClean="0"/>
                  <a:t>Given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Therefore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𝑘𝑙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To determine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, substitute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=1650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1650</m:t>
                      </m:r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A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1650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Hence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=110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4689345-EF8F-EC41-A276-EFCF59476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94" y="2456265"/>
                <a:ext cx="5962125" cy="4110164"/>
              </a:xfrm>
              <a:prstGeom prst="rect">
                <a:avLst/>
              </a:prstGeom>
              <a:blipFill rotWithShape="0">
                <a:blip r:embed="rId2"/>
                <a:stretch>
                  <a:fillRect l="-1423" t="-1031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4F210E90-4228-5849-9832-B2AC5DE3B8EB}"/>
                  </a:ext>
                </a:extLst>
              </p:cNvPr>
              <p:cNvSpPr txBox="1"/>
              <p:nvPr/>
            </p:nvSpPr>
            <p:spPr>
              <a:xfrm>
                <a:off x="6953912" y="2456265"/>
                <a:ext cx="3244241" cy="2308324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Substitute l=25 into </a:t>
                </a:r>
                <a:r>
                  <a:rPr lang="en-US" sz="2400" dirty="0"/>
                  <a:t>the equation: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=110(25)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=$2750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F210E90-4228-5849-9832-B2AC5DE3B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912" y="2456265"/>
                <a:ext cx="3244241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2607" t="-1563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1655997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Practice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36128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6738</TotalTime>
  <Words>897</Words>
  <Application>Microsoft Office PowerPoint</Application>
  <PresentationFormat>Widescreen</PresentationFormat>
  <Paragraphs>175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Notation</vt:lpstr>
      <vt:lpstr>Direct Proportion</vt:lpstr>
      <vt:lpstr>PowerPoint Presentation</vt:lpstr>
      <vt:lpstr>PowerPoint Presentation</vt:lpstr>
      <vt:lpstr>PowerPoint Presentation</vt:lpstr>
      <vt:lpstr>Direct Proportion involving powers</vt:lpstr>
      <vt:lpstr>PowerPoint Presentation</vt:lpstr>
      <vt:lpstr>PowerPoint Presentation</vt:lpstr>
      <vt:lpstr>PowerPoint Presentation</vt:lpstr>
      <vt:lpstr>Inverse Proportion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Microsoft account</cp:lastModifiedBy>
  <cp:revision>182</cp:revision>
  <dcterms:created xsi:type="dcterms:W3CDTF">2020-02-17T13:56:23Z</dcterms:created>
  <dcterms:modified xsi:type="dcterms:W3CDTF">2022-03-14T01:31:28Z</dcterms:modified>
</cp:coreProperties>
</file>