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8" r:id="rId15"/>
    <p:sldId id="299" r:id="rId16"/>
    <p:sldId id="297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4-27T03:12:35.83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0,'0'0,"70"8,-22-8,-8 4,-27 0,4-4,-3 0,3-4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2:45.5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427 183 806,'-9'-8'72,"9"4"-58,-4 0-14,-1-4 0,5-3 116,0-5 21,0 8 4,-4-3 1,4-1-24,0 0-5,-5 1-1,5 3 0,0 8-20,-4-8-4,4 8 0,0-8-1,-9 0 5,5 1 2,-5-5 0,0 8 0,5 0-25,-5 4-5,0-4 0,1 0-1,-1 0-25,0 0-5,-4 1-1,0 3 0,0 0-20,-1 0-12,-3 0 12,4 3-12,-5 1 0,5 4 0,-4 0 0,-1 0 0,0 3 8,1 5-8,-1 0 0,1 3 0,-1 1 0,1-1 0,4 4-15,-1 5 5,1-5 10,9 4 0,-5 1 0,5-1 0,-1 0 0,5 5 0,0-5 0,5-4 0,3 1 0,1-5-16,0-3 4,4-1 0,5 1 12,-1-8 16,-4 0-4,9-5-1,-9-3-23,9-3-4,-4-1 0,0-4-1,-1-4 25,1 4 6,-1-7 1,1-1 0,-1 1-15,-4-5 0,5 8 8,-5-7-8,0 3 0,-4 5 0,0-9 0,0 1 0,-5 3 0,0-4 0,-4 5 0,0-1 0,-4 1 0,0-1 0,-1 0 0,5 5 0,-4-1 0,-1 0 0,5 1 0,0 3 0,0 8 0,0 0 0,0 0-10,0 0 10,0 0 0,0 0 0,0 0 0,0 0 0,5 12 0,4 3 0,-1 1 0,1 3 0,0 1 8,0-1 1,4-3 0,-4 3 0,-1 5-9,6-9 0,-6 5 0,6-8 0,-1 3 0,-5-3 0,6 7 9,-1-3-9,0-4 0,4-1 0,-3 1-12,-1-4 4,4 0-20,-3-8-3,-1 4-1,0-4 0,4-4-163,-3 0-33,3-4-6</inkml:trace>
  <inkml:trace contextRef="#ctx0" brushRef="#br0" timeOffset="252.2918">694 70 691,'0'0'61,"0"0"-49,0 0-12,0 0 0,0 0 234,0 0 44,0 0 9,0 0 1,0 0-102,14 0-21,-6 0-4,6 0-1,-1 0-60,-5-4-13,6 4-3,-1 0 0,4-4-32,1 0-8,-1 0 0,1 0-1,4 0-20,-5-3-4,5 3-1,0-4 0,5 4-18,-1 0 0,5-4 0,-5 4 0,-13-3-12,5 7-10,-5-8-2,9 4 0,-9 0-137,0 0-28,0 4-6,-4 4-829</inkml:trace>
  <inkml:trace contextRef="#ctx0" brushRef="#br0" timeOffset="480.4598">642 479 1677,'0'0'74,"0"0"16,0 0-72,0 0-18,0 0 0,0 0 0,9 0 135,4-4 23,0 0 5,0 4 1,5-4-52,-1-3-11,1-1-1,4 0-1,-5 4-38,5-4-7,0-3-2,4 3 0,1-4-39,-1 4-13,5 1 8,-1-5-8,1 8 15,-5-4-1,-4 0 0,0 1 0,5-5-61,-5 0-12,0-3-2,-5 3-753,5 4-150</inkml:trace>
  <inkml:trace contextRef="#ctx0" brushRef="#br0" timeOffset="784.9832">918-246 1612,'0'0'144,"0"0"-116,-4-4-28,4 4 0,0 0 121,0 0 19,0 0 3,0 0 1,0 0-33,0 0-7,0 0 0,0 8-1,0 7-39,0 5-7,0 7-1,0 0-1,0 5-25,0 3-5,-5 8-1,5 0 0,-4-1-9,0 5-3,-1 4 0,1 0 0,4 3-12,0-3 0,-5 3 0,10 1 0,-5-4 0,0-1 0,4-7-13,5-4 4,-5-4-120,5 1-24,4-9-5,-4-4-578,4-3-115</inkml:trace>
  <inkml:trace contextRef="#ctx0" brushRef="#br0" timeOffset="1153.8759">1440-43 1994,'-9'0'88,"5"0"19,0 7-86,-1-7-21,1 8 0,-5 4 0,0 4 84,1-1 12,-1 9 2,0 3 1,0 8-60,1 8-12,-1 0-3,0 3 0,0 9 4,5-4 0,-1-1 0,5 1 0,5-4-8,4-4 0,-1-8-1,10 0 0,-1-4-19,5-7 0,-4-5 0,4-3-9,4-5 9,1-3 0,3-4 0,5-8 0,-4-4 0,4-7 9,-4-1-1,8-7-8,1-1 39,-1-7 1,-4 0 0,1-4 0,-6-4 11,1-4 2,-5 4 1,-4 0 0,-4 0-3,-5-4-1,-4 0 0,-5 0 0,0 4-18,-4 4-4,-8-4-1,-1 8 0,-4 0-11,-5 4-1,-8-1-1,8 9 0,-4 3-14,-8 5 0,-10 7 8,-4 8-8,5-1-16,-1 13-7,1 0-1,-1 7 0,5 0-123,5 5-25,-6 3-4,1 4-1070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2:58.9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145 40 921,'9'-8'40,"-5"8"10,-4 0-40,-4-4-10,8 0 0,-4-4 0,0 8 128,0-4 23,0 1 5,5-1 0,-5 4-27,0-8-5,0 8-2,0 0 0,0 0-39,0 0-8,0 0-2,0 0 0,0 0-19,0 0-4,0 0-1,-5 4 0,-8 0-25,4 3-4,9-7-2,-8 8 0,-6 4-18,6 0 0,3-1 0,-4 1 0,1 0 9,-1 3 8,-4-3 2,8 4 0,-3-5-19,3 5 0,-4 0 0,1-5 0,-1 1-19,4 0-1,1-1 0,-5-3 0,9-8-35,0 12-7,0-12-2,0 0 0,0 0-36,0 0-8,0 0-2,0 0 0,0 0-52,9-8-10</inkml:trace>
  <inkml:trace contextRef="#ctx0" brushRef="#br0" timeOffset="198.7565">110 5 403,'0'0'17,"0"0"5,0 0-22,0 0 0,0 0 0,0 0 0,0 0 244,0 0 44,0 0 8,0 0 3,13 4-157,-8-1-31,-5-3-7,0 0 0,8 4-12,5 0-3,1 0 0,-6 0 0,1 4-26,4-8-6,0 4-1,5 0 0,-9 0-35,4-1-7,5 1-2,-1 0 0,-4 0-12,0-4 0,-13 0-12,14 4 12,-6 0-65,-8-4-7,0 0 0,0 0-920</inkml:trace>
  <inkml:trace contextRef="#ctx0" brushRef="#br0" timeOffset="969.106">176 59 1720,'0'0'76,"0"0"16,0 0-73,0 0-19,0 0 0,0 0 0,0 0 124,0 0 20,-5 12 5,-3-4 1,8-8-85,-5 11-17,1 1-3,4 4-1,-5-5 0,5 5 0,0 0 0,0-1 0,-4 5-28,4 3-5,4-3-2,-4-5 0,5 5 1,-5 7 0,4 0 0,1 5 0,8-1-10,-9 0 0,1 4 0,3 16 0,1-8 0,4 0 0,-4-4 0,4-4 0,5 4 0,-5-8 0,9 4 0,-13-4 0,-9 4 0,13-4 0,9 1-12,4-1 12,-4-4-15,0 0 5,4-3 1,5-1 0,-5-3 9,-4-9 0,5 1 0,-1-4-8,-4-4 8,0 0 0,-5-4 0,5 0 0,0-4 12,-4 0 5,-1-8 1,1 4 0,-1-7-18,1-1 0,-1-7 0,1-1 0,-5-3 0,0 0 0,9-4 0,-4-1 0,-9 5 14,8-8-1,5 4 0,0-4 0,-4 0-3,-1 0-1,-4 3 0,5-3 0,4 0-9,-9 0 0,-13 0 0,4 4 0,14-4 0,-5 3 0,-9 1 0,1 4 0,-10 0 0,10 3 0,-1-3 0,-4 7 0,-9 1-16,5-1-4,13 1-2,-5 3 0,-8 1 31,4-1 7,4 1 0,5 3 1,-9-4-27,4 5-6,-8-1 0,8 0-1,10 4 17,-6 1 0,-8-1 0,0 8 0,5-8 0,-5 8 12,-9-8-1,9 8-1,0 0-10,0 0-14,0 0 3,-4-4 1,-14 0 10,14 0 0,4 4 0,0 0 0,0 0 0,0 0 0,0 0 0,0 0 0,0 0 0,0 0 0,-9-3 0,9 3 0,0 0 0,0 0 0,-5 3 0,1-3 0,4 0 0,0 0 0,0 0 0,-9 4 0,-13 0 0,18 0 0,4-4 0,0 0 0,-13 4 0,0 4 0,13-8 0,0 0 0,0 8 0,-5 3 0,-8 1 0,4 0 0,9-12 0,-4 11 0,-9 1 0,4 0 0,5-4 0,-1 3 0,-8 1 0,0 0 0,0-4 0,4 3 0,9-11 0,-9 12 0,-8-4 0,8 0 0,9-8 0,0 0 0,0 0-53,0 0-9,0 0-2,0 0 0,0 0-8,0 0-3,0 0 0,13 0 0,5-4-46,-1-4-10,-8 0-1,4-4-691</inkml:trace>
  <inkml:trace contextRef="#ctx0" brushRef="#br0" timeOffset="1183.0972">1102-105 230,'0'0'20,"0"0"-20,0 0 0,0 0 0,0 0 300,0 0 56,0 0 12,0 0 1,0 0-199,0 0-40,8 12-8,1-4-2,-5 0-24,5 3-6,-4-3-1,3 4 0,6 0-20,-6-1-4,1 1-1,0 4 0,8-5-24,-8 9-6,4-5-1,-4 1 0,4 4-19,-4-5-4,4 5-1,-4-5 0,0 1-9,0-1 0,8-3 0,-4 0 0,-8 0-52,8-1-2,4-3-1,-3-4-708,3 4-141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3:10.1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1807,'0'0'80,"5"-4"16,-5 4-76,0 0-20,0 0 0,0 0 0,13 0 34,-13 0 3,0 0 1,0 0 0,9 12 2,-5-4 1,0 3 0,-4 1 0,9 4 1,0-5 0,0 1 0,-5 4 0,-4-1-16,4 5-3,5-5-1,4 1 0,-8-4-11,4 3-3,-5 5 0,9-1 0,-4-7-8,0 4 0,-5-1 0,5-3 0,4-12 0,0 4 0,-8 11 0,-1-3 0,5-8 0,-9-4 0,0 0 0,0 0 0,4 8 0,-4-8 0,13 0 0,-4 0 8,-9 0 7,4 0 1,10-8 0,-1 4 0,-9-4-4,5 0 0,-5 5 0,9-5 0,1 0-4,-10 4-8,5-4 11,0 4-11,4 0 8,-5-3-8,-3 3 0,-1-4 0,5 4 0,0-4-9,-5 0-1,-4 8 0,0 0-38,5-3-7,3-5-1,1 0-1,-9 8-141,0 0-28</inkml:trace>
  <inkml:trace contextRef="#ctx0" brushRef="#br0" timeOffset="581.488">285 277 1036,'22'-12'92,"-17"8"-73,-10 0-19,5 1 0,0-5 156,5 0 27,-5-4 5,0 1 2,-5 3-46,10 0-8,-1-8-3,-4 5 0,-4-1-39,4 0-8,4-3-2,-4-1 0,0 0-35,0 5-7,0-5-2,5 1 0,-5-1-24,4 0-6,-4-3-1,4-5 0,5 1-9,0 0 10,0-5-10,-1 1 10,1-4-10,0 4 0,4-5 0,0 5 0,0 0 0,5-4 0,-9 3 0,4 1 0,0 0 0,0 3 0,5-3 0,-1 4 0,5-1 0,-4 5 0,-1-1 0,5 5 0,5-1-16,3 0 5,-12 9 1,8-5 0,5 4 10,-5 4 14,1-4-3,-1 4-1,0 4-10,-4 0 0,4 0 0,-4 4 0,5 0 0,-5 0 0,0 0 0,0 0 0,-1 4 0,1 3 8,0-3-8,-4 4 0,4 0 0,-5-1 0,1 1 0,-1 4 0,5-1 0,0 1 0,-4 3 0,4 5 0,-5-5 0,1 9-16,4-1 3,-9 4 0,5 0 13,-10 0 15,6 1-3,-6-9-1,-3 0-11,3 1-16,1 7 4,0-4 1,-5 1 0,1 3 0,-1-4 0,1 8 0,-1-4 11,5-3 16,-9-5-4,4 4-1,-4-7-60,0-1-12,4 1-3,-4-4 0,0-5 52,5 1 12,-5 0 0,0-1 0,4-3-54,-4-8-8,0 0-2,0 0 0,0 0-51,0 0-10,0 0-3</inkml:trace>
  <inkml:trace contextRef="#ctx0" brushRef="#br0" timeOffset="948.3667">1198 187 748,'0'0'67,"0"0"-54,0 0-13,0 0 0,0 0 220,0 0 42,0 0 8,0 0 2,4 4-120,-4-4-23,9 8-5,0 0 0,0 3-64,-1-3-13,1 0-3,0 0 0,4 4-15,-4-1-3,4-3-1,0 0 0,-4 0-25,0-1 0,0-3 0,-1 0 0,6 0 56,-6 0 7,5-4 1,-4 4 0,4-8-52,1 0-12,-1 0 0,0 0 0,0-3 0,0-1 0,-4-8 0,4 4 0,5-7 41,-5-1 6,0 1 1,-4-4 0,0-5-35,4 1-13,-5 4 11,1-9-11,0 1-28,4-4-11,-4 4-2,4-8-1179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FC1C-29E5-45D8-8843-FF864B32EE09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C2A3-0F64-4D30-B898-8B960251507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8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AA5E-E3C9-42EF-8F33-7B92D0F0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F9B8A-252A-405A-8BF1-E8F93A3F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F5E6-0F81-467E-8389-15BD120C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809F-2993-4B72-90AD-FAFB1157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5252-A873-4335-BBF3-106DE584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4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C1B2-3F7F-4865-943C-8895F2F8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09CC7-8914-49FA-89EF-4D55E235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CC35-5D94-4118-B5CF-EFF0E490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2C17-2C5F-47F9-92A8-890098A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E0D3-92D4-4475-90BC-F6D99B60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48D18-FA98-4857-B67F-1905D83D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ABD5F-7692-4506-885A-7F02794D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EE76-5144-49B9-BBB0-A762ADBF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7C81-7DF8-4B96-8A12-C40806EA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D371-9A15-46AF-822E-C77BF1D4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13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77AC-A2D2-4484-B7A6-3BCA75F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CC06-6DDE-4699-BEDF-408D4D5C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9C9A-D826-4E7C-BC2E-B81E429D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DDC7-53A2-43E9-89B5-FBFDF96E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3203-0710-4D22-A644-7FF92D55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0CA4-2B55-49DD-89D5-29C1BD6F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063A-1849-4364-9792-0F631797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BE27-DCC5-4834-A1A2-5A6081F7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0317-5297-4B39-A940-848596B0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C138-0F2C-43BE-A9A8-5CD32C3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799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E00C-2CD4-4D07-A5AB-5028D95F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2FD-5075-471F-9100-E6CD5A580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739B-4E0F-4315-B8E6-B8165C52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E3F7-DC8F-4334-B5DF-2610EF88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A713-B046-4018-A875-B0B252C5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2F57-66B1-4FEA-B7FA-C0A7A0F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39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D8F1-1B97-4CD8-BE1B-45C65043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AF06-7FB0-4023-A507-D757B80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7751-8A2C-4B69-ACD5-6D8964B9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38C7-0130-4FB7-B625-0D146D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7FBD-6492-4D86-81EE-14E553B9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26A36-6CAB-42BA-A215-FB21B5D2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75F7E-E89D-4183-BF9E-92286B53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5836A-4B5E-4641-B6A3-DDB7F2AC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45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F935-AF44-4B5A-9F37-470910DB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B3F71-0783-42B7-852A-9615E5DA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349E0-A7FC-4E1E-8896-57DF228C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1A2-CD89-42FB-AD6B-5FB085E5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6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36BB9-4837-4958-9EE4-45F2A4BD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BFE9-9359-4A43-ADC3-0B99FA9B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E4813-DF54-4C51-A916-77385D3E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E7B7-70BB-45BA-8A8D-4BAB4C8E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F9D9-4A8C-40A8-A927-D429D917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3E4F-7238-4AC7-973C-2724F380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2442-E0DE-4813-A61C-1F8ADFF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36A3-EF7C-4C92-87F3-4EB6935B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5F78-A579-49C4-ACF9-88F4CE2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4F72-FA43-49CD-A564-62DB1C45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98C56-951C-4BDE-AC59-984EBF744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1507-CC21-4FA5-91EC-55BD005D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1FA3-1BE4-49E4-9108-353327F8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D22B-E010-4782-9196-5F5A8DFD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7118-13C9-453A-87C7-E26F88A7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5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E6F0A-3770-499D-AC73-82C49223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433D-D928-467C-86D9-EB53FD31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08F4-6711-4993-9AF2-1616257C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E90F-516B-4C08-8144-D12752B76431}" type="datetimeFigureOut">
              <a:rPr lang="en-AU" smtClean="0"/>
              <a:t>28/02/2022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CF1-4086-48C1-B905-DE1AAD1B6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F74B-0AFC-49D1-8DC4-C84893B0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81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9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determine the equation of a parabola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Determine </a:t>
            </a:r>
            <a:r>
              <a:rPr lang="en-GB" sz="2400" b="1" dirty="0">
                <a:cs typeface="Arial" panose="020B0604020202020204" pitchFamily="34" charset="0"/>
              </a:rPr>
              <a:t>the equation of a parabola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4055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6CE3A-2E55-774E-9A4E-2A2E59D3A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Find the quadratic equation that passes </a:t>
                </a:r>
                <a:r>
                  <a:rPr lang="en-AU" dirty="0" smtClean="0"/>
                  <a:t>has a turning point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dirty="0" smtClean="0"/>
                  <a:t> and x-intercept at -1.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06CE3A-2E55-774E-9A4E-2A2E59D3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  <a:blipFill rotWithShape="0">
                <a:blip r:embed="rId2"/>
                <a:stretch>
                  <a:fillRect l="-1036" t="-10559" b="-5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A79E-93AD-A34A-8DB3-F635DDD77994}"/>
                  </a:ext>
                </a:extLst>
              </p:cNvPr>
              <p:cNvSpPr txBox="1"/>
              <p:nvPr/>
            </p:nvSpPr>
            <p:spPr>
              <a:xfrm>
                <a:off x="1627500" y="1563058"/>
                <a:ext cx="66127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a)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T.P form: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pPr/>
                <a:r>
                  <a:rPr lang="en-AU" sz="2000" dirty="0" smtClean="0"/>
                  <a:t>b)Turning Point (1,4)</a:t>
                </a: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US" sz="2000" dirty="0" smtClean="0"/>
                  <a:t>c) Rewriting: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d) Substitute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/>
                  <a:t>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sz="2000" dirty="0" smtClean="0"/>
                  <a:t> to find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−1−1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r>
                  <a:rPr lang="en-AU" sz="2000" b="0" dirty="0" smtClean="0"/>
                  <a:t>e) Equation is: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CA79E-93AD-A34A-8DB3-F635DDD7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00" y="1563058"/>
                <a:ext cx="6612732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014" t="-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6CE3A-2E55-774E-9A4E-2A2E59D3A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Find the quadratic equation, in general form, that passes </a:t>
                </a:r>
                <a:r>
                  <a:rPr lang="en-AU" dirty="0" smtClean="0"/>
                  <a:t>has a turning point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r>
                  <a:rPr lang="en-US" dirty="0" smtClean="0"/>
                  <a:t> and y-intercept at -6.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06CE3A-2E55-774E-9A4E-2A2E59D3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  <a:blipFill rotWithShape="0">
                <a:blip r:embed="rId2"/>
                <a:stretch>
                  <a:fillRect l="-1036" t="-10559" b="-5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A79E-93AD-A34A-8DB3-F635DDD77994}"/>
                  </a:ext>
                </a:extLst>
              </p:cNvPr>
              <p:cNvSpPr txBox="1"/>
              <p:nvPr/>
            </p:nvSpPr>
            <p:spPr>
              <a:xfrm>
                <a:off x="1627500" y="1563058"/>
                <a:ext cx="66127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a)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T.P form: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pPr/>
                <a:r>
                  <a:rPr lang="en-AU" sz="2000" dirty="0" smtClean="0"/>
                  <a:t>b)Turning Point (-2,2)</a:t>
                </a: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=−2,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US" sz="2000" dirty="0" smtClean="0"/>
                  <a:t>c) Rewriting: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d) Substitute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/>
                  <a:t>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 −6</m:t>
                        </m:r>
                      </m:e>
                    </m:d>
                  </m:oMath>
                </a14:m>
                <a:r>
                  <a:rPr lang="en-US" sz="2000" dirty="0" smtClean="0"/>
                  <a:t> to find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0+2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8=4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r>
                  <a:rPr lang="en-AU" sz="2000" b="0" dirty="0" smtClean="0"/>
                  <a:t>e) Equation is: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CA79E-93AD-A34A-8DB3-F635DDD7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00" y="1563058"/>
                <a:ext cx="6612732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014" t="-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BC13-1700-CC45-A77F-BBD038A5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727" y="522919"/>
            <a:ext cx="4717679" cy="942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Determine the equation of the parabola on the right.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A69E11-A11D-CF48-8E38-7B7F397CD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20" t="21024" r="2507" b="10292"/>
          <a:stretch/>
        </p:blipFill>
        <p:spPr>
          <a:xfrm>
            <a:off x="7330822" y="150312"/>
            <a:ext cx="3557428" cy="43465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F418E5-35D8-D34C-B009-80C2FB45352E}"/>
              </a:ext>
            </a:extLst>
          </p:cNvPr>
          <p:cNvSpPr/>
          <p:nvPr/>
        </p:nvSpPr>
        <p:spPr>
          <a:xfrm>
            <a:off x="9046924" y="275573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792D6-4A08-F745-AD98-4A9C755686D6}"/>
              </a:ext>
            </a:extLst>
          </p:cNvPr>
          <p:cNvSpPr/>
          <p:nvPr/>
        </p:nvSpPr>
        <p:spPr>
          <a:xfrm>
            <a:off x="10226456" y="3597051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FBC36-B40C-6F45-A620-2B71373D58CE}"/>
              </a:ext>
            </a:extLst>
          </p:cNvPr>
          <p:cNvSpPr txBox="1"/>
          <p:nvPr/>
        </p:nvSpPr>
        <p:spPr>
          <a:xfrm>
            <a:off x="9268213" y="150312"/>
            <a:ext cx="101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(-4, 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3E405-327D-2F4A-A2A8-AA1592B9A8B0}"/>
              </a:ext>
            </a:extLst>
          </p:cNvPr>
          <p:cNvSpPr txBox="1"/>
          <p:nvPr/>
        </p:nvSpPr>
        <p:spPr>
          <a:xfrm>
            <a:off x="9537524" y="3481278"/>
            <a:ext cx="101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794354" y="1615859"/>
                <a:ext cx="487262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turning point is (-4, 15) and it is a maximum. </a:t>
                </a:r>
              </a:p>
              <a:p>
                <a:endParaRPr lang="en-US" dirty="0"/>
              </a:p>
              <a:p>
                <a:r>
                  <a:rPr lang="en-US" dirty="0"/>
                  <a:t>The equation of the parabola 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AU" dirty="0"/>
              </a:p>
              <a:p>
                <a:endParaRPr lang="en-US" dirty="0"/>
              </a:p>
              <a:p>
                <a:r>
                  <a:rPr lang="en-US" dirty="0"/>
                  <a:t>Using (0, -1)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0+4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−1=16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equation 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54" y="1615859"/>
                <a:ext cx="4872625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786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8BC13-1700-CC45-A77F-BBD038A5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944" y="673232"/>
                <a:ext cx="11497298" cy="9426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family of parabolas have rules of the form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. Find the parabola in this family that passes through the points  (-1,2) and (0,6), find the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598BC13-1700-CC45-A77F-BBD038A5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44" y="673232"/>
                <a:ext cx="11497298" cy="942627"/>
              </a:xfrm>
              <a:blipFill rotWithShape="0">
                <a:blip r:embed="rId3"/>
                <a:stretch>
                  <a:fillRect l="-954" t="-9032" b="-2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272944" y="1615859"/>
                <a:ext cx="6394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dirty="0"/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equation 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4" y="1615859"/>
                <a:ext cx="6394035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858" t="-7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Cambridge Ex 3K Q1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218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8BC13-1700-CC45-A77F-BBD038A5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98804"/>
                <a:ext cx="11919056" cy="17509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a) A parabola has x-axis intercepts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 and passes through the point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(1,−30)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Find the rule for this parabola.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b) </a:t>
                </a:r>
                <a:r>
                  <a:rPr lang="en-AU" dirty="0" smtClean="0"/>
                  <a:t>The coordinates of the turning point of a parabola are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(−2,4)</m:t>
                    </m:r>
                  </m:oMath>
                </a14:m>
                <a:r>
                  <a:rPr lang="en-AU" b="0" dirty="0" smtClean="0"/>
                  <a:t> and the parabola passes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3,−46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0" dirty="0" smtClean="0"/>
                  <a:t> Find the rule of this parabola.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598BC13-1700-CC45-A77F-BBD038A5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98804"/>
                <a:ext cx="11919056" cy="1750991"/>
              </a:xfrm>
              <a:blipFill rotWithShape="0">
                <a:blip r:embed="rId3"/>
                <a:stretch>
                  <a:fillRect l="-921" t="-6969" b="-2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45354" y="2349795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4" y="2349795"/>
                <a:ext cx="3693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Cambridge Ex 3K Q3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45354" y="2753051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W</a:t>
                </a:r>
                <a:r>
                  <a:rPr lang="en-AU" dirty="0" smtClean="0">
                    <a:ea typeface="Cambria Math" panose="02040503050406030204" pitchFamily="18" charset="0"/>
                  </a:rPr>
                  <a:t>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=−30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4" y="2753051"/>
                <a:ext cx="3693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8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29652" y="3122383"/>
                <a:ext cx="25631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−30=−15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2" y="3122383"/>
                <a:ext cx="2563177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45354" y="4040513"/>
                <a:ext cx="414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The rule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4" y="4040513"/>
                <a:ext cx="414311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2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4993801" y="2314766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b</a:t>
                </a:r>
                <a:r>
                  <a:rPr lang="en-AU" b="0" dirty="0" smtClean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01" y="2314766"/>
                <a:ext cx="3693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20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5082405" y="2719127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=−46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05" y="2719127"/>
                <a:ext cx="3693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8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5163943" y="3052325"/>
                <a:ext cx="25631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−46=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3+2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−50=25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43" y="3052325"/>
                <a:ext cx="2563177" cy="9233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4857349" y="4030728"/>
                <a:ext cx="414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The rule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349" y="4030728"/>
                <a:ext cx="41431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8BC13-1700-CC45-A77F-BBD038A5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98804"/>
                <a:ext cx="11919056" cy="9429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c</a:t>
                </a:r>
                <a:r>
                  <a:rPr lang="en-AU" dirty="0" smtClean="0"/>
                  <a:t>) A parabola passes through the points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1,−2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 (0,−3)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(−1,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AU" dirty="0" smtClean="0"/>
                  <a:t>Find the rule of this parabola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AU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598BC13-1700-CC45-A77F-BBD038A5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98804"/>
                <a:ext cx="11919056" cy="942917"/>
              </a:xfrm>
              <a:blipFill rotWithShape="0">
                <a:blip r:embed="rId3"/>
                <a:stretch>
                  <a:fillRect l="-665" t="-13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29652" y="1040720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2" y="1040720"/>
                <a:ext cx="3693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Cambridge Ex 3K Q3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45354" y="1482636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4" y="1482636"/>
                <a:ext cx="3693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8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574200" y="1924552"/>
                <a:ext cx="392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    --------- (1)</a:t>
                </a:r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0" y="1924552"/>
                <a:ext cx="39233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45354" y="2416250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4" y="2416250"/>
                <a:ext cx="3693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8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329112" y="2858166"/>
                <a:ext cx="392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    --------- (2)</a:t>
                </a:r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12" y="2858166"/>
                <a:ext cx="392337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244591" y="3308871"/>
                <a:ext cx="369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=−6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1" y="3308871"/>
                <a:ext cx="3693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320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673437" y="3750787"/>
                <a:ext cx="392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AU" dirty="0" smtClean="0"/>
                  <a:t>     --------- (3)</a:t>
                </a:r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7" y="3750787"/>
                <a:ext cx="3923372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291E272-D71B-F64C-8606-A429FD6E4E6A}"/>
              </a:ext>
            </a:extLst>
          </p:cNvPr>
          <p:cNvSpPr txBox="1"/>
          <p:nvPr/>
        </p:nvSpPr>
        <p:spPr>
          <a:xfrm>
            <a:off x="0" y="4201492"/>
            <a:ext cx="36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a typeface="Cambria Math" panose="02040503050406030204" pitchFamily="18" charset="0"/>
              </a:rPr>
              <a:t>Subst. (2) into eqn. (1) and (3)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574200" y="4643408"/>
                <a:ext cx="392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AU" dirty="0" smtClean="0"/>
                  <a:t>  -------- (4)</a:t>
                </a:r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0" y="4643408"/>
                <a:ext cx="39233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574200" y="5134894"/>
                <a:ext cx="392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AU" dirty="0" smtClean="0"/>
                  <a:t>   --------- (5)</a:t>
                </a:r>
                <a:endParaRPr lang="en-A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0" y="5134894"/>
                <a:ext cx="39233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291E272-D71B-F64C-8606-A429FD6E4E6A}"/>
              </a:ext>
            </a:extLst>
          </p:cNvPr>
          <p:cNvSpPr txBox="1"/>
          <p:nvPr/>
        </p:nvSpPr>
        <p:spPr>
          <a:xfrm>
            <a:off x="124475" y="5497550"/>
            <a:ext cx="36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a typeface="Cambria Math" panose="02040503050406030204" pitchFamily="18" charset="0"/>
              </a:rPr>
              <a:t>(4)-(5)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-3523" y="5850665"/>
                <a:ext cx="18318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3" y="5850665"/>
                <a:ext cx="1831895" cy="6463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619938" y="5887269"/>
                <a:ext cx="18318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+2−3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38" y="5887269"/>
                <a:ext cx="1831895" cy="64633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693000" y="6284977"/>
                <a:ext cx="414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The rule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000" y="6284977"/>
                <a:ext cx="414311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8BC13-1700-CC45-A77F-BBD038A5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20069"/>
                <a:ext cx="11919056" cy="17509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family of parabolas have rules of the form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+4,   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a) Find the discriminant of the quadratic polynomial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b) For a parabola in this family with its turning point on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axis, find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terms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c) If the turning point is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(−4,0)</m:t>
                    </m:r>
                  </m:oMath>
                </a14:m>
                <a:r>
                  <a:rPr lang="en-US" dirty="0" smtClean="0"/>
                  <a:t> find the values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598BC13-1700-CC45-A77F-BBD038A5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069"/>
                <a:ext cx="11919056" cy="1750991"/>
              </a:xfrm>
              <a:blipFill rotWithShape="0">
                <a:blip r:embed="rId3"/>
                <a:stretch>
                  <a:fillRect l="-921" t="-7317" b="-17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02824" y="2311318"/>
                <a:ext cx="369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</m:t>
                      </m:r>
                    </m:oMath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" y="2311318"/>
                <a:ext cx="3693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485" t="-3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Cambridge Ex 3K Q2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795824" y="2311318"/>
                <a:ext cx="7425028" cy="13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b) If turning point is on the x-axis, there is only 1 solution.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-----(1)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24" y="2311318"/>
                <a:ext cx="7425028" cy="1355436"/>
              </a:xfrm>
              <a:prstGeom prst="rect">
                <a:avLst/>
              </a:prstGeom>
              <a:blipFill>
                <a:blip r:embed="rId5"/>
                <a:stretch>
                  <a:fillRect l="-739" t="-2242" b="-17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102824" y="3862400"/>
                <a:ext cx="3427185" cy="1970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c) Axis of symmetry,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AU" b="0" dirty="0" smtClean="0"/>
                  <a:t>Given turning point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−4,0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Axis of symmetry,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------ (2)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" y="3862400"/>
                <a:ext cx="3427185" cy="1970539"/>
              </a:xfrm>
              <a:prstGeom prst="rect">
                <a:avLst/>
              </a:prstGeom>
              <a:blipFill>
                <a:blip r:embed="rId6"/>
                <a:stretch>
                  <a:fillRect l="-1601" b="-12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321820" y="3919395"/>
                <a:ext cx="3427185" cy="52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Equate (1) and (2),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20" y="3919395"/>
                <a:ext cx="3427185" cy="524567"/>
              </a:xfrm>
              <a:prstGeom prst="rect">
                <a:avLst/>
              </a:prstGeom>
              <a:blipFill rotWithShape="0">
                <a:blip r:embed="rId7"/>
                <a:stretch>
                  <a:fillRect l="-1601"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2975408" y="4443962"/>
                <a:ext cx="34271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08" y="4443962"/>
                <a:ext cx="3427185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/>
              <p:nvPr/>
            </p:nvSpPr>
            <p:spPr>
              <a:xfrm>
                <a:off x="3124264" y="5724890"/>
                <a:ext cx="3427185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b="0" dirty="0" smtClean="0"/>
                  <a:t> (not possible)</a:t>
                </a:r>
                <a:br>
                  <a:rPr lang="en-AU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=2,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91E272-D71B-F64C-8606-A429FD6E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64" y="5724890"/>
                <a:ext cx="3427185" cy="887935"/>
              </a:xfrm>
              <a:prstGeom prst="rect">
                <a:avLst/>
              </a:prstGeom>
              <a:blipFill>
                <a:blip r:embed="rId9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48D140E1-377F-4235-B74C-967AC0E61C72}"/>
              </a:ext>
            </a:extLst>
          </p:cNvPr>
          <p:cNvSpPr txBox="1"/>
          <p:nvPr/>
        </p:nvSpPr>
        <p:spPr>
          <a:xfrm>
            <a:off x="-1" y="-6804"/>
            <a:ext cx="5177994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Independent Practice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13" y="697974"/>
            <a:ext cx="298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Cambridge Ex 3K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472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31B9B0-7962-9A44-92E9-9598C3CD94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96193" y="553546"/>
                <a:ext cx="9652461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general form of a quadratic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31B9B0-7962-9A44-92E9-9598C3CD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96193" y="553546"/>
                <a:ext cx="9652461" cy="1325563"/>
              </a:xfrm>
              <a:blipFill rotWithShape="0">
                <a:blip r:embed="rId2"/>
                <a:stretch>
                  <a:fillRect l="-2590" t="-13364" r="-10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37539-B681-1545-A78F-0021E548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329" y="2052840"/>
                <a:ext cx="8543925" cy="5032375"/>
              </a:xfrm>
            </p:spPr>
            <p:txBody>
              <a:bodyPr/>
              <a:lstStyle/>
              <a:p>
                <a:r>
                  <a:rPr lang="en-US" dirty="0"/>
                  <a:t>The line of symmetry has the equation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the turning point lies on the line of symmetry,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– coordinate can be determined by substituting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into the equation.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turning point is a minimum.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turning point is a maximum.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– intercept can be determined by substitution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into the equation. Hence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– intercept = (0,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437539-B681-1545-A78F-0021E548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329" y="2052840"/>
                <a:ext cx="8543925" cy="5032375"/>
              </a:xfrm>
              <a:blipFill rotWithShape="0">
                <a:blip r:embed="rId3"/>
                <a:stretch>
                  <a:fillRect l="-1285" t="-2061" r="-13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-9697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9815880" y="5481142"/>
              <a:ext cx="79200" cy="6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960" y="5464222"/>
                <a:ext cx="113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7566240" y="1423942"/>
              <a:ext cx="718920" cy="348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3560" y="1403401"/>
                <a:ext cx="767520" cy="38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6865320" y="4550182"/>
              <a:ext cx="501120" cy="432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4800" y="4533982"/>
                <a:ext cx="5331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7244400" y="5250382"/>
              <a:ext cx="581400" cy="334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8560" y="5227702"/>
                <a:ext cx="61560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46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02E-BE8A-A845-9927-35942BF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54" y="316513"/>
            <a:ext cx="10906298" cy="1325563"/>
          </a:xfrm>
        </p:spPr>
        <p:txBody>
          <a:bodyPr/>
          <a:lstStyle/>
          <a:p>
            <a:r>
              <a:rPr lang="en-US" dirty="0"/>
              <a:t>General form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</a:t>
            </a:r>
            <a:r>
              <a:rPr lang="en-US" dirty="0" smtClean="0"/>
              <a:t> </a:t>
            </a:r>
            <a:r>
              <a:rPr lang="en-US" dirty="0"/>
              <a:t>Turning Point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207B6-8756-8449-8615-CB4FC727DA2B}"/>
                  </a:ext>
                </a:extLst>
              </p:cNvPr>
              <p:cNvSpPr txBox="1"/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6207B6-8756-8449-8615-CB4FC727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CC88C-43C4-BA4A-9E64-7E22FC19B1FC}"/>
                  </a:ext>
                </a:extLst>
              </p:cNvPr>
              <p:cNvSpPr txBox="1"/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is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i.e. 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1CC88C-43C4-BA4A-9E64-7E22FC19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blipFill rotWithShape="0">
                <a:blip r:embed="rId3"/>
                <a:stretch>
                  <a:fillRect l="-821" t="-596" b="-13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752E0-3FF7-EF42-BDFE-5E8A30BEFA4C}"/>
                  </a:ext>
                </a:extLst>
              </p:cNvPr>
              <p:cNvSpPr txBox="1"/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B752E0-3FF7-EF42-BDFE-5E8A30BE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9882D-7594-8E41-B614-77251986235D}"/>
                  </a:ext>
                </a:extLst>
              </p:cNvPr>
              <p:cNvSpPr txBox="1"/>
              <p:nvPr/>
            </p:nvSpPr>
            <p:spPr>
              <a:xfrm>
                <a:off x="6803440" y="2324010"/>
                <a:ext cx="4939951" cy="37856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TP is (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D9882D-7594-8E41-B614-772519862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40" y="2324010"/>
                <a:ext cx="4939951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859" t="-479" r="-613" b="-14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-9697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207B6-8756-8449-8615-CB4FC727DA2B}"/>
              </a:ext>
            </a:extLst>
          </p:cNvPr>
          <p:cNvSpPr txBox="1"/>
          <p:nvPr/>
        </p:nvSpPr>
        <p:spPr>
          <a:xfrm>
            <a:off x="4852969" y="159579"/>
            <a:ext cx="2090929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Complete the Square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291" y="914400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4291" y="1187239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6207B6-8756-8449-8615-CB4FC727DA2B}"/>
              </a:ext>
            </a:extLst>
          </p:cNvPr>
          <p:cNvSpPr txBox="1"/>
          <p:nvPr/>
        </p:nvSpPr>
        <p:spPr>
          <a:xfrm>
            <a:off x="4852969" y="1211520"/>
            <a:ext cx="20909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Expand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02E-BE8A-A845-9927-35942BF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91" y="252404"/>
            <a:ext cx="11797146" cy="1325563"/>
          </a:xfrm>
        </p:spPr>
        <p:txBody>
          <a:bodyPr/>
          <a:lstStyle/>
          <a:p>
            <a:r>
              <a:rPr lang="en-US" dirty="0"/>
              <a:t>General form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</a:t>
            </a:r>
            <a:r>
              <a:rPr lang="en-US" dirty="0" smtClean="0"/>
              <a:t> </a:t>
            </a:r>
            <a:r>
              <a:rPr lang="en-US" dirty="0" err="1" smtClean="0"/>
              <a:t>Factorised</a:t>
            </a:r>
            <a:r>
              <a:rPr lang="en-US" dirty="0" smtClean="0"/>
              <a:t>/ Root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207B6-8756-8449-8615-CB4FC727DA2B}"/>
                  </a:ext>
                </a:extLst>
              </p:cNvPr>
              <p:cNvSpPr txBox="1"/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6207B6-8756-8449-8615-CB4FC727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CC88C-43C4-BA4A-9E64-7E22FC19B1FC}"/>
                  </a:ext>
                </a:extLst>
              </p:cNvPr>
              <p:cNvSpPr txBox="1"/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is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i.e. 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1CC88C-43C4-BA4A-9E64-7E22FC19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blipFill rotWithShape="0">
                <a:blip r:embed="rId3"/>
                <a:stretch>
                  <a:fillRect l="-821" t="-596" b="-13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752E0-3FF7-EF42-BDFE-5E8A30BEFA4C}"/>
                  </a:ext>
                </a:extLst>
              </p:cNvPr>
              <p:cNvSpPr txBox="1"/>
              <p:nvPr/>
            </p:nvSpPr>
            <p:spPr>
              <a:xfrm>
                <a:off x="7224617" y="1461718"/>
                <a:ext cx="4518774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B752E0-3FF7-EF42-BDFE-5E8A30BE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17" y="1461718"/>
                <a:ext cx="451877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9882D-7594-8E41-B614-77251986235D}"/>
                  </a:ext>
                </a:extLst>
              </p:cNvPr>
              <p:cNvSpPr txBox="1"/>
              <p:nvPr/>
            </p:nvSpPr>
            <p:spPr>
              <a:xfrm>
                <a:off x="6803440" y="2324010"/>
                <a:ext cx="4939951" cy="40348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Determine by substitution 𝑥=(𝑚+𝑛)/2  into the </a:t>
                </a:r>
                <a:r>
                  <a:rPr lang="en-GB" sz="2000" dirty="0" smtClean="0"/>
                  <a:t>equation</a:t>
                </a:r>
                <a:endParaRPr lang="en-US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Minimum </a:t>
                </a:r>
                <a:r>
                  <a:rPr lang="en-US" sz="2000" dirty="0"/>
                  <a:t>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D9882D-7594-8E41-B614-772519862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40" y="2324010"/>
                <a:ext cx="4939951" cy="4034887"/>
              </a:xfrm>
              <a:prstGeom prst="rect">
                <a:avLst/>
              </a:prstGeom>
              <a:blipFill rotWithShape="0">
                <a:blip r:embed="rId5"/>
                <a:stretch>
                  <a:fillRect l="-859" t="-450" r="-859" b="-134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-9697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207B6-8756-8449-8615-CB4FC727DA2B}"/>
              </a:ext>
            </a:extLst>
          </p:cNvPr>
          <p:cNvSpPr txBox="1"/>
          <p:nvPr/>
        </p:nvSpPr>
        <p:spPr>
          <a:xfrm>
            <a:off x="4774793" y="400161"/>
            <a:ext cx="20909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</a:rPr>
              <a:t>Factorise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291" y="914400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4291" y="1187239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6207B6-8756-8449-8615-CB4FC727DA2B}"/>
              </a:ext>
            </a:extLst>
          </p:cNvPr>
          <p:cNvSpPr txBox="1"/>
          <p:nvPr/>
        </p:nvSpPr>
        <p:spPr>
          <a:xfrm>
            <a:off x="4852969" y="1211520"/>
            <a:ext cx="20909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Expand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F889EC-0944-BE48-9142-FD11387EDA02}"/>
                  </a:ext>
                </a:extLst>
              </p:cNvPr>
              <p:cNvSpPr txBox="1"/>
              <p:nvPr/>
            </p:nvSpPr>
            <p:spPr>
              <a:xfrm>
                <a:off x="5497276" y="451043"/>
                <a:ext cx="2282779" cy="4070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F889EC-0944-BE48-9142-FD11387ED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6" y="451043"/>
                <a:ext cx="2282779" cy="407099"/>
              </a:xfrm>
              <a:prstGeom prst="rect">
                <a:avLst/>
              </a:prstGeom>
              <a:blipFill rotWithShape="0">
                <a:blip r:embed="rId2"/>
                <a:stretch>
                  <a:fillRect b="-958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4556C6-820B-834B-A761-C27B66441C8C}"/>
                  </a:ext>
                </a:extLst>
              </p:cNvPr>
              <p:cNvSpPr txBox="1"/>
              <p:nvPr/>
            </p:nvSpPr>
            <p:spPr>
              <a:xfrm>
                <a:off x="8167253" y="454536"/>
                <a:ext cx="2632364" cy="4001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4556C6-820B-834B-A761-C27B6644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53" y="454536"/>
                <a:ext cx="263236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98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63F569-D165-4B43-A43F-45A539F73A4E}"/>
              </a:ext>
            </a:extLst>
          </p:cNvPr>
          <p:cNvSpPr txBox="1"/>
          <p:nvPr/>
        </p:nvSpPr>
        <p:spPr>
          <a:xfrm>
            <a:off x="2827298" y="19951"/>
            <a:ext cx="2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General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E324B-10AA-AA4C-912B-CAE318BBACA2}"/>
              </a:ext>
            </a:extLst>
          </p:cNvPr>
          <p:cNvSpPr txBox="1"/>
          <p:nvPr/>
        </p:nvSpPr>
        <p:spPr>
          <a:xfrm>
            <a:off x="5497276" y="19951"/>
            <a:ext cx="2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Turning Point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39B48-77B7-3147-9415-502F1D4B8D44}"/>
              </a:ext>
            </a:extLst>
          </p:cNvPr>
          <p:cNvSpPr txBox="1"/>
          <p:nvPr/>
        </p:nvSpPr>
        <p:spPr>
          <a:xfrm>
            <a:off x="8167254" y="19951"/>
            <a:ext cx="2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A9C05-27AF-194A-B00D-6789123A522E}"/>
              </a:ext>
            </a:extLst>
          </p:cNvPr>
          <p:cNvSpPr txBox="1"/>
          <p:nvPr/>
        </p:nvSpPr>
        <p:spPr>
          <a:xfrm>
            <a:off x="1461656" y="1091487"/>
            <a:ext cx="1260763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Axis of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0B03B-4C1F-0947-86E2-F140F98B07B5}"/>
                  </a:ext>
                </a:extLst>
              </p:cNvPr>
              <p:cNvSpPr txBox="1"/>
              <p:nvPr/>
            </p:nvSpPr>
            <p:spPr>
              <a:xfrm>
                <a:off x="2827298" y="451043"/>
                <a:ext cx="2282779" cy="4070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F0B03B-4C1F-0947-86E2-F140F98B0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98" y="451043"/>
                <a:ext cx="2282779" cy="407099"/>
              </a:xfrm>
              <a:prstGeom prst="rect">
                <a:avLst/>
              </a:prstGeom>
              <a:blipFill rotWithShape="0">
                <a:blip r:embed="rId4"/>
                <a:stretch>
                  <a:fillRect b="-411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502C1F8-C499-7D4E-B833-BD986D493A7D}"/>
              </a:ext>
            </a:extLst>
          </p:cNvPr>
          <p:cNvSpPr txBox="1"/>
          <p:nvPr/>
        </p:nvSpPr>
        <p:spPr>
          <a:xfrm>
            <a:off x="1243559" y="5916652"/>
            <a:ext cx="962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general form into the tuning point form using completing the square to see clearly the horizontal and vertical translations of the parabola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218EFD-9B74-8748-9E2E-56D4B8E4A221}"/>
                  </a:ext>
                </a:extLst>
              </p:cNvPr>
              <p:cNvSpPr txBox="1"/>
              <p:nvPr/>
            </p:nvSpPr>
            <p:spPr>
              <a:xfrm>
                <a:off x="1469548" y="1955530"/>
                <a:ext cx="1252871" cy="10156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Turning point (TP)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218EFD-9B74-8748-9E2E-56D4B8E4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48" y="1955530"/>
                <a:ext cx="1252871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4854" t="-3614" r="-485" b="-542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761047-5011-2246-A545-33AF67015DE6}"/>
                  </a:ext>
                </a:extLst>
              </p:cNvPr>
              <p:cNvSpPr/>
              <p:nvPr/>
            </p:nvSpPr>
            <p:spPr>
              <a:xfrm>
                <a:off x="3169193" y="1136307"/>
                <a:ext cx="114306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761047-5011-2246-A545-33AF67015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93" y="1136307"/>
                <a:ext cx="1143069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4AB32A-8916-0B4D-87BB-081F5C6D5585}"/>
                  </a:ext>
                </a:extLst>
              </p:cNvPr>
              <p:cNvSpPr/>
              <p:nvPr/>
            </p:nvSpPr>
            <p:spPr>
              <a:xfrm>
                <a:off x="2747494" y="1903285"/>
                <a:ext cx="2725393" cy="1045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dirty="0"/>
                  <a:t>substitute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AU" dirty="0"/>
                  <a:t> into the equation to find the value of the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- coordinate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4AB32A-8916-0B4D-87BB-081F5C6D5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94" y="1903285"/>
                <a:ext cx="2725393" cy="1045286"/>
              </a:xfrm>
              <a:prstGeom prst="rect">
                <a:avLst/>
              </a:prstGeom>
              <a:blipFill rotWithShape="0">
                <a:blip r:embed="rId7"/>
                <a:stretch>
                  <a:fillRect l="-2013" r="-1566" b="-8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F75A48-A399-A14F-8F93-8F0C119400FB}"/>
                  </a:ext>
                </a:extLst>
              </p:cNvPr>
              <p:cNvSpPr txBox="1"/>
              <p:nvPr/>
            </p:nvSpPr>
            <p:spPr>
              <a:xfrm>
                <a:off x="1245944" y="3278036"/>
                <a:ext cx="1524000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000" dirty="0"/>
                  <a:t> - intercept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F75A48-A399-A14F-8F93-8F0C1194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44" y="3278036"/>
                <a:ext cx="1524000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9231" r="-4000" b="-2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8DD1F8-B224-0342-9E43-488DD400E17D}"/>
                  </a:ext>
                </a:extLst>
              </p:cNvPr>
              <p:cNvSpPr/>
              <p:nvPr/>
            </p:nvSpPr>
            <p:spPr>
              <a:xfrm>
                <a:off x="3554427" y="3293425"/>
                <a:ext cx="757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D8DD1F8-B224-0342-9E43-488DD400E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427" y="3293425"/>
                <a:ext cx="75783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8DC4D1-0BF3-A44B-A771-6AB00EAD7D2D}"/>
                  </a:ext>
                </a:extLst>
              </p:cNvPr>
              <p:cNvSpPr txBox="1"/>
              <p:nvPr/>
            </p:nvSpPr>
            <p:spPr>
              <a:xfrm>
                <a:off x="1134895" y="4500460"/>
                <a:ext cx="179677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/>
                  <a:t> – intercept(s)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8DC4D1-0BF3-A44B-A771-6AB00EAD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95" y="4500460"/>
                <a:ext cx="1796773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7576" r="-2373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F1AC9B-E632-FD44-9E69-8FBEF0DE000C}"/>
                  </a:ext>
                </a:extLst>
              </p:cNvPr>
              <p:cNvSpPr/>
              <p:nvPr/>
            </p:nvSpPr>
            <p:spPr>
              <a:xfrm>
                <a:off x="5649034" y="4159159"/>
                <a:ext cx="22485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dirty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into the equation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8F1AC9B-E632-FD44-9E69-8FBEF0DE0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034" y="4159159"/>
                <a:ext cx="2248568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2439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901BA70-24FF-0349-9372-7A2190002F9F}"/>
                  </a:ext>
                </a:extLst>
              </p:cNvPr>
              <p:cNvSpPr/>
              <p:nvPr/>
            </p:nvSpPr>
            <p:spPr>
              <a:xfrm>
                <a:off x="6096001" y="1260764"/>
                <a:ext cx="1024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=∓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01BA70-24FF-0349-9372-7A2190002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260764"/>
                <a:ext cx="102483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0F8241-2BE1-4745-9271-A87EEBC6CEA8}"/>
                  </a:ext>
                </a:extLst>
              </p:cNvPr>
              <p:cNvSpPr/>
              <p:nvPr/>
            </p:nvSpPr>
            <p:spPr>
              <a:xfrm>
                <a:off x="5096743" y="1889587"/>
                <a:ext cx="298742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Minimum TP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TP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is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0F8241-2BE1-4745-9271-A87EEBC6C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43" y="1889587"/>
                <a:ext cx="2987422" cy="1200329"/>
              </a:xfrm>
              <a:prstGeom prst="rect">
                <a:avLst/>
              </a:prstGeom>
              <a:blipFill rotWithShape="0">
                <a:blip r:embed="rId13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EA6883-503A-7F47-8CA1-4C92B6427BF8}"/>
                  </a:ext>
                </a:extLst>
              </p:cNvPr>
              <p:cNvSpPr/>
              <p:nvPr/>
            </p:nvSpPr>
            <p:spPr>
              <a:xfrm>
                <a:off x="6333149" y="3429000"/>
                <a:ext cx="3418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into the equation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EA6883-503A-7F47-8CA1-4C92B6427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49" y="3429000"/>
                <a:ext cx="341862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604" t="-10000" r="-891"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13E2DC-656D-1848-9F9F-542253466AD0}"/>
                  </a:ext>
                </a:extLst>
              </p:cNvPr>
              <p:cNvSpPr/>
              <p:nvPr/>
            </p:nvSpPr>
            <p:spPr>
              <a:xfrm>
                <a:off x="8843421" y="1036634"/>
                <a:ext cx="1280029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13E2DC-656D-1848-9F9F-54225346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421" y="1036634"/>
                <a:ext cx="1280029" cy="5936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3C6D2A5-7040-2147-908E-EE8C8E497C85}"/>
                  </a:ext>
                </a:extLst>
              </p:cNvPr>
              <p:cNvSpPr/>
              <p:nvPr/>
            </p:nvSpPr>
            <p:spPr>
              <a:xfrm>
                <a:off x="8337146" y="1918853"/>
                <a:ext cx="2292577" cy="1306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dirty="0"/>
                  <a:t>Substitute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AU" dirty="0"/>
                  <a:t>into the equation to find the value of the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- coordinate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C6D2A5-7040-2147-908E-EE8C8E49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46" y="1918853"/>
                <a:ext cx="2292577" cy="1306191"/>
              </a:xfrm>
              <a:prstGeom prst="rect">
                <a:avLst/>
              </a:prstGeom>
              <a:blipFill rotWithShape="0">
                <a:blip r:embed="rId16"/>
                <a:stretch>
                  <a:fillRect l="-2394" b="-6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92AC79-9D2B-414C-A546-F029500AD84F}"/>
                  </a:ext>
                </a:extLst>
              </p:cNvPr>
              <p:cNvSpPr/>
              <p:nvPr/>
            </p:nvSpPr>
            <p:spPr>
              <a:xfrm>
                <a:off x="8256052" y="4333164"/>
                <a:ext cx="27647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392AC79-9D2B-414C-A546-F029500AD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052" y="4333164"/>
                <a:ext cx="2764738" cy="400110"/>
              </a:xfrm>
              <a:prstGeom prst="rect">
                <a:avLst/>
              </a:prstGeom>
              <a:blipFill rotWithShape="0"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05D7AF-10F9-114D-83EA-15D3559EDD06}"/>
                  </a:ext>
                </a:extLst>
              </p:cNvPr>
              <p:cNvSpPr/>
              <p:nvPr/>
            </p:nvSpPr>
            <p:spPr>
              <a:xfrm>
                <a:off x="4718264" y="5219739"/>
                <a:ext cx="5044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There may be TWO, ONE or ZERO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intercept(s)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505D7AF-10F9-114D-83EA-15D3559ED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64" y="5219739"/>
                <a:ext cx="5044201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088" t="-8197" r="-363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165D813-B9B4-8842-B588-DD10BDE934EA}"/>
              </a:ext>
            </a:extLst>
          </p:cNvPr>
          <p:cNvSpPr/>
          <p:nvPr/>
        </p:nvSpPr>
        <p:spPr>
          <a:xfrm>
            <a:off x="1199421" y="1036633"/>
            <a:ext cx="9793159" cy="4635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B0E068-6959-A94B-A806-95E65676AC9C}"/>
              </a:ext>
            </a:extLst>
          </p:cNvPr>
          <p:cNvCxnSpPr>
            <a:cxnSpLocks/>
          </p:cNvCxnSpPr>
          <p:nvPr/>
        </p:nvCxnSpPr>
        <p:spPr>
          <a:xfrm>
            <a:off x="2827297" y="1036633"/>
            <a:ext cx="0" cy="4635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465D37-77E9-8949-ABA8-F7F12CDA9B8F}"/>
              </a:ext>
            </a:extLst>
          </p:cNvPr>
          <p:cNvCxnSpPr>
            <a:cxnSpLocks/>
          </p:cNvCxnSpPr>
          <p:nvPr/>
        </p:nvCxnSpPr>
        <p:spPr>
          <a:xfrm>
            <a:off x="1199421" y="1864877"/>
            <a:ext cx="97931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EBAC3F-247A-334C-8F49-D3EF3CA554E0}"/>
              </a:ext>
            </a:extLst>
          </p:cNvPr>
          <p:cNvCxnSpPr>
            <a:cxnSpLocks/>
          </p:cNvCxnSpPr>
          <p:nvPr/>
        </p:nvCxnSpPr>
        <p:spPr>
          <a:xfrm flipV="1">
            <a:off x="1199421" y="3921230"/>
            <a:ext cx="9793158" cy="78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3543C-6466-0444-8099-69019928EB85}"/>
              </a:ext>
            </a:extLst>
          </p:cNvPr>
          <p:cNvCxnSpPr>
            <a:cxnSpLocks/>
          </p:cNvCxnSpPr>
          <p:nvPr/>
        </p:nvCxnSpPr>
        <p:spPr>
          <a:xfrm>
            <a:off x="5434880" y="1036633"/>
            <a:ext cx="0" cy="408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145422-E19B-FB40-995F-7C6BFBC6E624}"/>
              </a:ext>
            </a:extLst>
          </p:cNvPr>
          <p:cNvCxnSpPr>
            <a:cxnSpLocks/>
          </p:cNvCxnSpPr>
          <p:nvPr/>
        </p:nvCxnSpPr>
        <p:spPr>
          <a:xfrm>
            <a:off x="8072492" y="1053445"/>
            <a:ext cx="0" cy="22130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4E8F4E-8CDA-5445-8BC2-2E97D9EDFCC7}"/>
              </a:ext>
            </a:extLst>
          </p:cNvPr>
          <p:cNvCxnSpPr>
            <a:cxnSpLocks/>
          </p:cNvCxnSpPr>
          <p:nvPr/>
        </p:nvCxnSpPr>
        <p:spPr>
          <a:xfrm>
            <a:off x="8095251" y="3904799"/>
            <a:ext cx="0" cy="1189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728B2C-0A85-3D49-9779-382D7D86E208}"/>
              </a:ext>
            </a:extLst>
          </p:cNvPr>
          <p:cNvCxnSpPr>
            <a:cxnSpLocks/>
          </p:cNvCxnSpPr>
          <p:nvPr/>
        </p:nvCxnSpPr>
        <p:spPr>
          <a:xfrm>
            <a:off x="2823246" y="5118221"/>
            <a:ext cx="82257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08FA76-CD78-B44E-9180-C518AB8602D7}"/>
              </a:ext>
            </a:extLst>
          </p:cNvPr>
          <p:cNvCxnSpPr>
            <a:cxnSpLocks/>
          </p:cNvCxnSpPr>
          <p:nvPr/>
        </p:nvCxnSpPr>
        <p:spPr>
          <a:xfrm flipV="1">
            <a:off x="1193325" y="3244574"/>
            <a:ext cx="9793158" cy="78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D9DAA-0E13-7C4F-825C-E7099A3523F9}"/>
              </a:ext>
            </a:extLst>
          </p:cNvPr>
          <p:cNvSpPr/>
          <p:nvPr/>
        </p:nvSpPr>
        <p:spPr>
          <a:xfrm>
            <a:off x="2972159" y="4047704"/>
            <a:ext cx="224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Factorise</a:t>
            </a:r>
            <a:r>
              <a:rPr lang="en-US" dirty="0"/>
              <a:t> into root form or use the quadratic formula</a:t>
            </a:r>
          </a:p>
        </p:txBody>
      </p:sp>
    </p:spTree>
    <p:extLst>
      <p:ext uri="{BB962C8B-B14F-4D97-AF65-F5344CB8AC3E}">
        <p14:creationId xmlns:p14="http://schemas.microsoft.com/office/powerpoint/2010/main" val="21344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5FFA4-31F7-F84C-B17A-B78A472A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380" y="603527"/>
                <a:ext cx="11605155" cy="243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 the situation where you have the roots of the equation, you need an additional point to determine </a:t>
                </a:r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Determine the equation of a parabola passing through the points (-4, 0), (5, 0) and (1, 40).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15FFA4-31F7-F84C-B17A-B78A472A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380" y="603527"/>
                <a:ext cx="11605155" cy="2430049"/>
              </a:xfrm>
              <a:blipFill rotWithShape="0">
                <a:blip r:embed="rId2"/>
                <a:stretch>
                  <a:fillRect l="-841" t="-3509" r="-11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2EC67-90B6-3D48-A340-D76F395C6898}"/>
                  </a:ext>
                </a:extLst>
              </p:cNvPr>
              <p:cNvSpPr txBox="1"/>
              <p:nvPr/>
            </p:nvSpPr>
            <p:spPr>
              <a:xfrm>
                <a:off x="776105" y="2066888"/>
                <a:ext cx="634042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the roots are (-4, 0) and (5,0), the equation is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Substituting (1, 40) into the equation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40=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1+4</m:t>
                          </m:r>
                        </m:e>
                      </m:d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1−5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40=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(5)(−4)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equation is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=−2(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D2EC67-90B6-3D48-A340-D76F395C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5" y="2066888"/>
                <a:ext cx="6340428" cy="4093428"/>
              </a:xfrm>
              <a:prstGeom prst="rect">
                <a:avLst/>
              </a:prstGeom>
              <a:blipFill rotWithShape="0">
                <a:blip r:embed="rId3"/>
                <a:stretch>
                  <a:fillRect l="-962" t="-744" b="-5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2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6CE3A-2E55-774E-9A4E-2A2E59D3A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Find the equation of the parabola  that passes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−2, 0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(0,  −4)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06CE3A-2E55-774E-9A4E-2A2E59D3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  <a:blipFill rotWithShape="0">
                <a:blip r:embed="rId2"/>
                <a:stretch>
                  <a:fillRect l="-1036" t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A79E-93AD-A34A-8DB3-F635DDD77994}"/>
                  </a:ext>
                </a:extLst>
              </p:cNvPr>
              <p:cNvSpPr txBox="1"/>
              <p:nvPr/>
            </p:nvSpPr>
            <p:spPr>
              <a:xfrm>
                <a:off x="1627500" y="1563058"/>
                <a:ext cx="661273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a)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Root form: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pPr/>
                <a:r>
                  <a:rPr lang="en-AU" sz="2000" dirty="0" smtClean="0"/>
                  <a:t>b)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-intercept</a:t>
                </a:r>
                <a:r>
                  <a:rPr lang="en-US" sz="2000" dirty="0" smtClean="0"/>
                  <a:t>:</a:t>
                </a: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=−2,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=−2,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 c) Rewriting: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d) Substitute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/>
                  <a:t>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sz="2000" dirty="0" smtClean="0"/>
                  <a:t> to find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−4=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r>
                  <a:rPr lang="en-AU" sz="2000" b="0" dirty="0" smtClean="0"/>
                  <a:t>e) Equation is: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+2)(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CA79E-93AD-A34A-8DB3-F635DDD7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00" y="1563058"/>
                <a:ext cx="6612732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8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5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6CE3A-2E55-774E-9A4E-2A2E59D3A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Find the quadratic equation, in general form, that passes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(0,  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06CE3A-2E55-774E-9A4E-2A2E59D3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84696"/>
                <a:ext cx="11762509" cy="983875"/>
              </a:xfrm>
              <a:prstGeom prst="rect">
                <a:avLst/>
              </a:prstGeom>
              <a:blipFill rotWithShape="0">
                <a:blip r:embed="rId2"/>
                <a:stretch>
                  <a:fillRect l="-1036" t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A79E-93AD-A34A-8DB3-F635DDD77994}"/>
                  </a:ext>
                </a:extLst>
              </p:cNvPr>
              <p:cNvSpPr txBox="1"/>
              <p:nvPr/>
            </p:nvSpPr>
            <p:spPr>
              <a:xfrm>
                <a:off x="1627500" y="1563058"/>
                <a:ext cx="661273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Root form: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-intercept</a:t>
                </a:r>
                <a:r>
                  <a:rPr lang="en-US" sz="2000" dirty="0" smtClean="0"/>
                  <a:t>:</a:t>
                </a: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Rewriting: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Substitute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/>
                  <a:t>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2000" dirty="0" smtClean="0"/>
                  <a:t> to find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r>
                  <a:rPr lang="en-AU" sz="2000" b="0" dirty="0" smtClean="0"/>
                  <a:t>Equation is: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AU" sz="2000" b="0" dirty="0" smtClean="0"/>
              </a:p>
              <a:p>
                <a:r>
                  <a:rPr lang="en-AU" sz="2000" dirty="0" smtClean="0"/>
                  <a:t>Expand: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CA79E-93AD-A34A-8DB3-F635DDD7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00" y="1563058"/>
                <a:ext cx="6612732" cy="4093428"/>
              </a:xfrm>
              <a:prstGeom prst="rect">
                <a:avLst/>
              </a:prstGeom>
              <a:blipFill rotWithShape="0">
                <a:blip r:embed="rId3"/>
                <a:stretch>
                  <a:fillRect l="-1014" t="-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2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5FFA4-31F7-F84C-B17A-B78A472A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8" y="484696"/>
                <a:ext cx="12108872" cy="17849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 the situation where you have the turning point of a parabola, you only need an additional point to determine </a:t>
                </a:r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Determine the equation of a parabola passing through the points (0, 13) with a turning point of (3, -5).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15FFA4-31F7-F84C-B17A-B78A472A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8" y="484696"/>
                <a:ext cx="12108872" cy="1784996"/>
              </a:xfrm>
              <a:blipFill rotWithShape="0">
                <a:blip r:embed="rId2"/>
                <a:stretch>
                  <a:fillRect l="-806" t="-4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2EC67-90B6-3D48-A340-D76F395C6898}"/>
                  </a:ext>
                </a:extLst>
              </p:cNvPr>
              <p:cNvSpPr txBox="1"/>
              <p:nvPr/>
            </p:nvSpPr>
            <p:spPr>
              <a:xfrm>
                <a:off x="4003741" y="2269692"/>
                <a:ext cx="482252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the turning point is (3, -5)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Substituting (0, 13) into the equation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13=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(0−3)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13=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equation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−5 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D2EC67-90B6-3D48-A340-D76F395C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41" y="2269692"/>
                <a:ext cx="4822522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391" t="-805" b="-8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3031"/>
            <a:ext cx="2892829" cy="46166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dirty="0" smtClean="0"/>
              <a:t>Guided Practice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998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0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2509</Words>
  <Application>Microsoft Office PowerPoint</Application>
  <PresentationFormat>Widescreen</PresentationFormat>
  <Paragraphs>241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The general form of a quadratic equation y=〖ax〗^2+bx+c</vt:lpstr>
      <vt:lpstr>General form                           Turning Point form</vt:lpstr>
      <vt:lpstr>General form                           Factorised/ Root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Graphs of Quadratic Functions</dc:title>
  <dc:creator>Vic Diep</dc:creator>
  <cp:lastModifiedBy>LEVITT Megan [Harrisdale Senior High School]</cp:lastModifiedBy>
  <cp:revision>58</cp:revision>
  <dcterms:created xsi:type="dcterms:W3CDTF">2020-03-15T06:37:01Z</dcterms:created>
  <dcterms:modified xsi:type="dcterms:W3CDTF">2022-02-28T11:25:41Z</dcterms:modified>
</cp:coreProperties>
</file>