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92" r:id="rId2"/>
    <p:sldId id="354" r:id="rId3"/>
    <p:sldId id="262" r:id="rId4"/>
    <p:sldId id="289" r:id="rId5"/>
    <p:sldId id="290" r:id="rId6"/>
    <p:sldId id="304" r:id="rId7"/>
    <p:sldId id="355" r:id="rId8"/>
    <p:sldId id="356" r:id="rId9"/>
    <p:sldId id="357" r:id="rId10"/>
    <p:sldId id="358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0T02:23:51.78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21 1 2509,'-14'-4'111,"14"4"23,-9 4-107,9-4-27,-4 4 0,4-4 0,0 0 48,0 0 5,0 0 1,0 0 0,0 0-73,0 0-14,0 0-3,4-4-743,10 4-148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5-12T06:57:43.016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0 0 2041,'0'0'44,"0"0"10,0 0 2,0 0 2,4 8-46,1 4-12,-5-12 0,0 16 0,4 1 46,-4 3 7,0 4 2,0-4 0,0 5-34,0-1-6,0 0-2,0 0 0,0 1-13,0-1 0,0 0 0,0-3 0,5-1-28,0-4-9,-1 0-2,1-4-615,-1 0-123</inkml:trace>
  <inkml:trace contextRef="#ctx0" brushRef="#br0" timeOffset="1">264-89 1497,'0'0'133,"0"0"-106,0 0-27,0 0 0,0 0 128,0 0 21,0 0 4,0 0 1,0 0-26,0 0-6,-5 8-1,5-8 0,-9 8-78,5 4-16,-1 0-3,1-4-1,4-8-14,0 13-9,0-1 12,4 0-12,-4 0 10,0 0-10,5 0 8,-5 5-8,4-5 8,1-4-8,-1 4 0,1 0 8,-5 0-8,9 0 0,-4 0 0,-5 1 0,4-1 0,1 4 0,-1-4-12,1 8 12,-5-4 0,4 1 0,1-5 0,-5 4 12,0 0-12,0 0 0,0-3 0,-5-1-11,1 0 11,4-4 0,-5 4 0,1-4 0,-5 4 10,-1-4 4,1 0 1,0 1 0,0-1-15,-5-4 0,1 4 0,-1-4 0,5 0-32,0-4-2,-5-4-1,5 0 0,0 0-50,4 0-11,-4-4-1,5-1-592,4-7-119</inkml:trace>
  <inkml:trace contextRef="#ctx0" brushRef="#br0" timeOffset="2">168 0 2350,'0'0'52,"0"0"10,0 0 2,0 0 3,9-4-54,-4-4-13,4 0 0,0 4 0,0-4 76,0-1 12,0 1 2,5 0 1,0 4-39,-5-8-8,5 4-2,-1 0 0,1 4-26,-1-4-4,1 0-2,0 0 0,-1 4-10,1-5-16,4 1 4,1 0 1,-1 0-103,-5 0-21,1 4-4,0-4-977</inkml:trace>
  <inkml:trace contextRef="#ctx0" brushRef="#br0" timeOffset="3">587-251 1555,'-4'0'138,"4"-4"-110,0 4-28,-5 0 0,0-4 123,1 4 19,-5 0 4,4 0 1,1 4-54,4-4-10,0 4-3,-9 0 0,4 4-38,-4-4-8,9-4-2,0 8 0,-5 0-32,5 0 0,0-8 0,0 13 0,0-13 12,5 12-12,4-4 12,-9-8-12,0 0 8,0 0-8,9 8 0,-9-8 0,9 0 15,-9 0-4,0 0-1,14 0 0,-5-8 3,0 4 1,-9 4 0,9-8 0,-4-4 14,-1-1 4,-4 1 0,0 0 0,0 0-16,-4 4-4,4-4 0,-5 4 0,-4-4-12,5 3 0,-6-3 0,6 8 0,-5-4 0,4 4-18,-4 0 4,9 4 1,0 0-66,-9 0-13,0 0-2,0 4-653,9-4-130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5-12T06:57:43.020"/>
    </inkml:context>
    <inkml:brush xml:id="br0">
      <inkml:brushProperty name="width" value="0.07938" units="cm"/>
      <inkml:brushProperty name="height" value="0.07938" units="cm"/>
      <inkml:brushProperty name="color" value="#3165BB"/>
      <inkml:brushProperty name="fitToCurve" value="1"/>
    </inkml:brush>
  </inkml:definitions>
  <inkml:trace contextRef="#ctx0" brushRef="#br0">141-947 691,'0'0'61,"0"0"-49,0 0-12,0 0 0,0 0 212,0 0 40,0 0 8,0 0 2,0 0-78,0 0-16,0 0-4,0 0 0,0 0-48,0 0-9,0 0-3,0 0 0,0 0-35,4 4-7,6-4-2,-1 4 0,-5 0-19,5 4-4,0 0-1,1 0 0,3 5-20,-4-5-5,10 4-1,-6 4 0,5 0-10,1 0 0,3 0 0,1 1 0,0-1 0,4-4 0,5-4 0,0 4 0,0 4 0,-5-3 0,0-1 0,1-4 0,4 0 0,-5-4 8,0-4-8,5 4 0,-9-4 0,0 0 0,-1 0-14,-3-4 5,-1 4-20,0 0-4,-4-8-1,4 4 0,-4 4-114,-1 0-22,-4 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27/05/2022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7.png"/><Relationship Id="rId3" Type="http://schemas.openxmlformats.org/officeDocument/2006/relationships/image" Target="../media/image26.png"/><Relationship Id="rId7" Type="http://schemas.openxmlformats.org/officeDocument/2006/relationships/image" Target="../media/image42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45.png"/><Relationship Id="rId5" Type="http://schemas.openxmlformats.org/officeDocument/2006/relationships/image" Target="../media/image4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1.png"/><Relationship Id="rId21" Type="http://schemas.openxmlformats.org/officeDocument/2006/relationships/image" Target="../media/image83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62.png"/><Relationship Id="rId2" Type="http://schemas.openxmlformats.org/officeDocument/2006/relationships/image" Target="../media/image5.png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26" Type="http://schemas.openxmlformats.org/officeDocument/2006/relationships/image" Target="../media/image421.png"/><Relationship Id="rId3" Type="http://schemas.openxmlformats.org/officeDocument/2006/relationships/image" Target="../media/image49.png"/><Relationship Id="rId21" Type="http://schemas.openxmlformats.org/officeDocument/2006/relationships/image" Target="../media/image371.png"/><Relationship Id="rId7" Type="http://schemas.openxmlformats.org/officeDocument/2006/relationships/image" Target="../media/image330.png"/><Relationship Id="rId25" Type="http://schemas.openxmlformats.org/officeDocument/2006/relationships/image" Target="../media/image411.png"/><Relationship Id="rId2" Type="http://schemas.openxmlformats.org/officeDocument/2006/relationships/image" Target="../media/image63.png"/><Relationship Id="rId20" Type="http://schemas.openxmlformats.org/officeDocument/2006/relationships/image" Target="../media/image82.png"/><Relationship Id="rId29" Type="http://schemas.openxmlformats.org/officeDocument/2006/relationships/image" Target="../media/image4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1.png"/><Relationship Id="rId24" Type="http://schemas.openxmlformats.org/officeDocument/2006/relationships/image" Target="../media/image401.png"/><Relationship Id="rId32" Type="http://schemas.openxmlformats.org/officeDocument/2006/relationships/image" Target="../media/image481.png"/><Relationship Id="rId5" Type="http://schemas.openxmlformats.org/officeDocument/2006/relationships/image" Target="../media/image65.png"/><Relationship Id="rId23" Type="http://schemas.openxmlformats.org/officeDocument/2006/relationships/image" Target="../media/image391.png"/><Relationship Id="rId28" Type="http://schemas.openxmlformats.org/officeDocument/2006/relationships/image" Target="../media/image441.png"/><Relationship Id="rId10" Type="http://schemas.openxmlformats.org/officeDocument/2006/relationships/image" Target="../media/image361.png"/><Relationship Id="rId19" Type="http://schemas.openxmlformats.org/officeDocument/2006/relationships/image" Target="../media/image81.png"/><Relationship Id="rId31" Type="http://schemas.openxmlformats.org/officeDocument/2006/relationships/image" Target="../media/image471.png"/><Relationship Id="rId4" Type="http://schemas.openxmlformats.org/officeDocument/2006/relationships/image" Target="../media/image64.png"/><Relationship Id="rId9" Type="http://schemas.openxmlformats.org/officeDocument/2006/relationships/image" Target="../media/image351.png"/><Relationship Id="rId22" Type="http://schemas.openxmlformats.org/officeDocument/2006/relationships/image" Target="../media/image381.png"/><Relationship Id="rId27" Type="http://schemas.openxmlformats.org/officeDocument/2006/relationships/image" Target="../media/image431.png"/><Relationship Id="rId30" Type="http://schemas.openxmlformats.org/officeDocument/2006/relationships/image" Target="../media/image4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30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6.png"/><Relationship Id="rId25" Type="http://schemas.openxmlformats.org/officeDocument/2006/relationships/image" Target="../media/image30.png"/><Relationship Id="rId2" Type="http://schemas.openxmlformats.org/officeDocument/2006/relationships/customXml" Target="../ink/ink1.xml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9" Type="http://schemas.openxmlformats.org/officeDocument/2006/relationships/image" Target="../media/image13.emf"/><Relationship Id="rId31" Type="http://schemas.openxmlformats.org/officeDocument/2006/relationships/image" Target="../media/image36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review trigonometry ratios and 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</a:t>
            </a:r>
            <a:r>
              <a:rPr lang="en-GB" sz="2800" b="1" dirty="0">
                <a:cs typeface="Arial" panose="020B0604020202020204" pitchFamily="34" charset="0"/>
              </a:rPr>
              <a:t>unknown sides and angles using trigonometry ratios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FB7425-30CD-0840-9684-B550ABA7B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87941" y="539497"/>
                <a:ext cx="9905999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/>
                  <a:t>A pendulum swings from the vertical through an angle of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US" sz="2400" b="1" dirty="0"/>
                  <a:t> on each side of the vertical. If the pendulum is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𝟗𝟎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sz="2400" b="1" dirty="0"/>
                  <a:t> long, what is the distance,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/>
                  <a:t> cm, between its highest and lowest points?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FB7425-30CD-0840-9684-B550ABA7B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87941" y="539497"/>
                <a:ext cx="9905999" cy="1325563"/>
              </a:xfrm>
              <a:blipFill>
                <a:blip r:embed="rId2"/>
                <a:stretch>
                  <a:fillRect l="-923" r="-1169" b="-13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53" y="1290229"/>
            <a:ext cx="4629796" cy="45535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28417AE-2598-558F-49B8-5970CFB317F9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7FEDB0-FF4F-2BCE-2534-E9468D531EE7}"/>
                  </a:ext>
                </a:extLst>
              </p:cNvPr>
              <p:cNvSpPr txBox="1"/>
              <p:nvPr/>
            </p:nvSpPr>
            <p:spPr>
              <a:xfrm>
                <a:off x="5795994" y="3059668"/>
                <a:ext cx="205716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90 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7FEDB0-FF4F-2BCE-2534-E9468D531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994" y="3059668"/>
                <a:ext cx="2057168" cy="369332"/>
              </a:xfrm>
              <a:prstGeom prst="rect">
                <a:avLst/>
              </a:prstGeom>
              <a:blipFill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642D68-945E-FE41-0B77-EC4D0FDAC26B}"/>
              </a:ext>
            </a:extLst>
          </p:cNvPr>
          <p:cNvCxnSpPr>
            <a:cxnSpLocks/>
          </p:cNvCxnSpPr>
          <p:nvPr/>
        </p:nvCxnSpPr>
        <p:spPr>
          <a:xfrm flipH="1">
            <a:off x="6982693" y="1579418"/>
            <a:ext cx="28194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13B0D4-56C3-5381-AF54-04F6B203AB86}"/>
              </a:ext>
            </a:extLst>
          </p:cNvPr>
          <p:cNvCxnSpPr>
            <a:cxnSpLocks/>
          </p:cNvCxnSpPr>
          <p:nvPr/>
        </p:nvCxnSpPr>
        <p:spPr>
          <a:xfrm flipH="1">
            <a:off x="6982693" y="5077691"/>
            <a:ext cx="281940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9593DA-BFE5-554E-0F93-D655F7B93C1B}"/>
              </a:ext>
            </a:extLst>
          </p:cNvPr>
          <p:cNvCxnSpPr>
            <a:cxnSpLocks/>
          </p:cNvCxnSpPr>
          <p:nvPr/>
        </p:nvCxnSpPr>
        <p:spPr>
          <a:xfrm flipV="1">
            <a:off x="7304811" y="1645227"/>
            <a:ext cx="0" cy="3432464"/>
          </a:xfrm>
          <a:prstGeom prst="line">
            <a:avLst/>
          </a:prstGeom>
          <a:ln w="28575"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5F0869-DF4A-1D7F-4A28-AF1214435B56}"/>
              </a:ext>
            </a:extLst>
          </p:cNvPr>
          <p:cNvCxnSpPr>
            <a:cxnSpLocks/>
          </p:cNvCxnSpPr>
          <p:nvPr/>
        </p:nvCxnSpPr>
        <p:spPr>
          <a:xfrm flipH="1">
            <a:off x="8657917" y="4572000"/>
            <a:ext cx="109568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F97D67A1-0F1D-F9DE-A15C-67CCE609BB18}"/>
              </a:ext>
            </a:extLst>
          </p:cNvPr>
          <p:cNvSpPr/>
          <p:nvPr/>
        </p:nvSpPr>
        <p:spPr>
          <a:xfrm>
            <a:off x="9753600" y="4572000"/>
            <a:ext cx="270164" cy="505688"/>
          </a:xfrm>
          <a:prstGeom prst="rightBrace">
            <a:avLst/>
          </a:prstGeom>
          <a:ln w="28575">
            <a:solidFill>
              <a:srgbClr val="C80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FB6B89-5AC9-8B6B-068C-FB107AC1EC36}"/>
                  </a:ext>
                </a:extLst>
              </p:cNvPr>
              <p:cNvSpPr txBox="1"/>
              <p:nvPr/>
            </p:nvSpPr>
            <p:spPr>
              <a:xfrm>
                <a:off x="9753600" y="4653501"/>
                <a:ext cx="8056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3FB6B89-5AC9-8B6B-068C-FB107AC1E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4653501"/>
                <a:ext cx="8056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e 58">
            <a:extLst>
              <a:ext uri="{FF2B5EF4-FFF2-40B4-BE49-F238E27FC236}">
                <a16:creationId xmlns:a16="http://schemas.microsoft.com/office/drawing/2014/main" id="{C085A859-973E-C375-460C-0D3C76FCE23B}"/>
              </a:ext>
            </a:extLst>
          </p:cNvPr>
          <p:cNvSpPr/>
          <p:nvPr/>
        </p:nvSpPr>
        <p:spPr>
          <a:xfrm>
            <a:off x="9819414" y="1680396"/>
            <a:ext cx="218160" cy="2891590"/>
          </a:xfrm>
          <a:prstGeom prst="rightBrace">
            <a:avLst/>
          </a:prstGeom>
          <a:ln w="28575">
            <a:solidFill>
              <a:srgbClr val="C80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0F0AA0-5040-FE74-C65B-4EA99F74040A}"/>
                  </a:ext>
                </a:extLst>
              </p14:cNvPr>
              <p14:cNvContentPartPr/>
              <p14:nvPr/>
            </p14:nvContentPartPr>
            <p14:xfrm>
              <a:off x="9429211" y="2482413"/>
              <a:ext cx="218160" cy="2714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0F0AA0-5040-FE74-C65B-4EA99F7404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14811" y="2468051"/>
                <a:ext cx="246240" cy="29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E5B77A2-A7FA-D23F-9E76-B62F5E6B263F}"/>
                  </a:ext>
                </a:extLst>
              </p14:cNvPr>
              <p14:cNvContentPartPr/>
              <p14:nvPr/>
            </p14:nvContentPartPr>
            <p14:xfrm>
              <a:off x="9479971" y="2260293"/>
              <a:ext cx="262440" cy="95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E5B77A2-A7FA-D23F-9E76-B62F5E6B26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65571" y="2245893"/>
                <a:ext cx="290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B65105-F086-0235-62ED-8CDC3377B3A3}"/>
                  </a:ext>
                </a:extLst>
              </p:cNvPr>
              <p:cNvSpPr txBox="1"/>
              <p:nvPr/>
            </p:nvSpPr>
            <p:spPr>
              <a:xfrm>
                <a:off x="9753599" y="2909668"/>
                <a:ext cx="8056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2B65105-F086-0235-62ED-8CDC3377B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99" y="2909668"/>
                <a:ext cx="805697" cy="369332"/>
              </a:xfrm>
              <a:prstGeom prst="rect">
                <a:avLst/>
              </a:prstGeom>
              <a:blipFill>
                <a:blip r:embed="rId10"/>
                <a:stretch>
                  <a:fillRect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FCADC5-7DB3-06FE-8A77-026F2AF253F6}"/>
                  </a:ext>
                </a:extLst>
              </p:cNvPr>
              <p:cNvSpPr txBox="1"/>
              <p:nvPr/>
            </p:nvSpPr>
            <p:spPr>
              <a:xfrm>
                <a:off x="742185" y="1988040"/>
                <a:ext cx="4336527" cy="6323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(15)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0FCADC5-7DB3-06FE-8A77-026F2AF25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5" y="1988040"/>
                <a:ext cx="4336527" cy="6323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30762D-93EE-D4C2-13A8-8E4524A1A57E}"/>
                  </a:ext>
                </a:extLst>
              </p:cNvPr>
              <p:cNvSpPr txBox="1"/>
              <p:nvPr/>
            </p:nvSpPr>
            <p:spPr>
              <a:xfrm>
                <a:off x="761519" y="2796647"/>
                <a:ext cx="433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=90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(15)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630762D-93EE-D4C2-13A8-8E4524A1A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9" y="2796647"/>
                <a:ext cx="4336527" cy="369332"/>
              </a:xfrm>
              <a:prstGeom prst="rect">
                <a:avLst/>
              </a:prstGeom>
              <a:blipFill>
                <a:blip r:embed="rId12"/>
                <a:stretch>
                  <a:fillRect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7E77D0-149E-ECC5-D336-CB502B8355B0}"/>
                  </a:ext>
                </a:extLst>
              </p:cNvPr>
              <p:cNvSpPr txBox="1"/>
              <p:nvPr/>
            </p:nvSpPr>
            <p:spPr>
              <a:xfrm>
                <a:off x="1022242" y="3567021"/>
                <a:ext cx="433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=90−90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(15)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7E77D0-149E-ECC5-D336-CB502B835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242" y="3567021"/>
                <a:ext cx="4336527" cy="369332"/>
              </a:xfrm>
              <a:prstGeom prst="rect">
                <a:avLst/>
              </a:prstGeom>
              <a:blipFill>
                <a:blip r:embed="rId13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ED510A9-CD77-282B-CA84-D8C1247CBA97}"/>
                  </a:ext>
                </a:extLst>
              </p:cNvPr>
              <p:cNvSpPr txBox="1"/>
              <p:nvPr/>
            </p:nvSpPr>
            <p:spPr>
              <a:xfrm>
                <a:off x="488841" y="4097566"/>
                <a:ext cx="433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=3.07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ED510A9-CD77-282B-CA84-D8C1247CB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1" y="4097566"/>
                <a:ext cx="4336527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2" grpId="0" animBg="1"/>
      <p:bldP spid="58" grpId="0"/>
      <p:bldP spid="59" grpId="0" animBg="1"/>
      <p:bldP spid="62" grpId="0"/>
      <p:bldP spid="63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2614944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13A</a:t>
            </a:r>
          </a:p>
          <a:p>
            <a:pPr algn="l"/>
            <a:r>
              <a:rPr lang="en-AU" sz="4000" dirty="0"/>
              <a:t>Skip Q1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427" y="874144"/>
            <a:ext cx="8543925" cy="1325563"/>
          </a:xfrm>
        </p:spPr>
        <p:txBody>
          <a:bodyPr/>
          <a:lstStyle/>
          <a:p>
            <a:r>
              <a:rPr lang="en-US" dirty="0"/>
              <a:t>Trigonometric Ratios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25" y="1882541"/>
            <a:ext cx="5334864" cy="41888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5C8388-4D5B-3345-9ECC-BA40018C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04" y="2070897"/>
            <a:ext cx="32639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220607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09" y="790695"/>
            <a:ext cx="8926902" cy="865577"/>
          </a:xfrm>
        </p:spPr>
        <p:txBody>
          <a:bodyPr>
            <a:normAutofit/>
          </a:bodyPr>
          <a:lstStyle/>
          <a:p>
            <a:r>
              <a:rPr lang="en-AU" sz="4000" dirty="0">
                <a:latin typeface="Arial" panose="020B0604020202020204" pitchFamily="34" charset="0"/>
                <a:cs typeface="Arial" panose="020B0604020202020204" pitchFamily="34" charset="0"/>
              </a:rPr>
              <a:t>Table of Exact Value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45"/>
          <a:stretch/>
        </p:blipFill>
        <p:spPr>
          <a:xfrm>
            <a:off x="682925" y="1957691"/>
            <a:ext cx="10515600" cy="3115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9E3CE-F9C3-7C0B-A275-E70B71F78378}"/>
              </a:ext>
            </a:extLst>
          </p:cNvPr>
          <p:cNvSpPr txBox="1"/>
          <p:nvPr/>
        </p:nvSpPr>
        <p:spPr>
          <a:xfrm>
            <a:off x="0" y="-28398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119992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96" y="695786"/>
            <a:ext cx="794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Step 1: Draw a table, Populate the Table with the angles 0, 30, 45, 60, 90 at the 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62676" y="2681470"/>
              <a:ext cx="8137236" cy="32926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2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 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45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90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°</m:t>
                              </m:r>
                            </m:oMath>
                          </a14:m>
                          <a:r>
                            <a:rPr lang="en-AU" dirty="0"/>
                            <a:t>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sin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cos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tan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6270798"/>
                  </p:ext>
                </p:extLst>
              </p:nvPr>
            </p:nvGraphicFramePr>
            <p:xfrm>
              <a:off x="862676" y="2681470"/>
              <a:ext cx="8137236" cy="32926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206"/>
                    <a:gridCol w="1356206"/>
                    <a:gridCol w="1356206"/>
                    <a:gridCol w="1356206"/>
                    <a:gridCol w="1356206"/>
                    <a:gridCol w="1356206"/>
                  </a:tblGrid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8" t="-735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901" t="-735" r="-4022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735" r="-3004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735" r="-2004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1802" t="-735" r="-1013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99552" t="-735" r="-897" b="-300000"/>
                          </a:stretch>
                        </a:blipFill>
                      </a:tcPr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8" t="-101481" r="-50000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8" t="-200000" r="-500000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48" t="-302222" r="-500000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7537" y="1047995"/>
                <a:ext cx="5145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Step 2: Populate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 row with values from 0 to 4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537" y="1047995"/>
                <a:ext cx="514544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48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64455" y="35653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70692" y="35653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952" y="35653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51546" y="35653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0140" y="356535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6596" y="1347851"/>
            <a:ext cx="3630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Step 3: Square-root the top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452602" y="3529067"/>
                <a:ext cx="553485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602" y="3529067"/>
                <a:ext cx="553485" cy="4364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080171" y="3565359"/>
                <a:ext cx="553485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71" y="3565359"/>
                <a:ext cx="553485" cy="4364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372431" y="3565359"/>
                <a:ext cx="553485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431" y="3565359"/>
                <a:ext cx="553485" cy="43640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1025" y="3565359"/>
                <a:ext cx="553485" cy="4364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025" y="3565359"/>
                <a:ext cx="553485" cy="43640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149619" y="3565359"/>
                <a:ext cx="553485" cy="435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19" y="3565359"/>
                <a:ext cx="553485" cy="43531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76596" y="1655529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Step 4: Divide the top row by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43123" y="3529067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23" y="3529067"/>
                <a:ext cx="553485" cy="73776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070692" y="3565359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92" y="3565359"/>
                <a:ext cx="553485" cy="7387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362952" y="3565359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52" y="3565359"/>
                <a:ext cx="553485" cy="73879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751546" y="3565359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46" y="3565359"/>
                <a:ext cx="553485" cy="7377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40140" y="3565359"/>
                <a:ext cx="553485" cy="73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140" y="3565359"/>
                <a:ext cx="553485" cy="73827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476596" y="1963187"/>
            <a:ext cx="1678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Step 5: Evaluate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443123" y="3529067"/>
                <a:ext cx="1030988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23" y="3529067"/>
                <a:ext cx="1030988" cy="737766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783142" y="3529067"/>
                <a:ext cx="1030987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142" y="3529067"/>
                <a:ext cx="1030987" cy="73879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362952" y="3565359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952" y="3565359"/>
                <a:ext cx="553485" cy="73879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751546" y="3565359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546" y="3565359"/>
                <a:ext cx="553485" cy="73776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891686" y="3528554"/>
                <a:ext cx="1030988" cy="73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686" y="3528554"/>
                <a:ext cx="1030988" cy="73827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76596" y="2261666"/>
                <a:ext cx="639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Step 6: Populate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row by flipping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 row values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96" y="2261666"/>
                <a:ext cx="6391493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763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22625" y="4352899"/>
                <a:ext cx="1030988" cy="738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625" y="4352899"/>
                <a:ext cx="1030988" cy="73827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H="1">
            <a:off x="3255818" y="3897693"/>
            <a:ext cx="4635868" cy="55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33656" y="4213490"/>
            <a:ext cx="1753289" cy="280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89565" y="4393741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565" y="4393741"/>
                <a:ext cx="553485" cy="7377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 flipH="1">
            <a:off x="5272346" y="4073236"/>
            <a:ext cx="20091" cy="526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303397" y="4352386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397" y="4352386"/>
                <a:ext cx="553485" cy="73879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/>
          <p:nvPr/>
        </p:nvCxnSpPr>
        <p:spPr>
          <a:xfrm>
            <a:off x="4692357" y="4162460"/>
            <a:ext cx="1801256" cy="340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471884" y="4340183"/>
                <a:ext cx="1030987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884" y="4340183"/>
                <a:ext cx="1030987" cy="73879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/>
          <p:nvPr/>
        </p:nvCxnSpPr>
        <p:spPr>
          <a:xfrm>
            <a:off x="3385382" y="4158263"/>
            <a:ext cx="4365943" cy="421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810026" y="4353412"/>
                <a:ext cx="1030988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26" y="4353412"/>
                <a:ext cx="1030988" cy="737766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C144F37D-2B27-4995-A7F3-3641D9280FFC}"/>
              </a:ext>
            </a:extLst>
          </p:cNvPr>
          <p:cNvSpPr txBox="1"/>
          <p:nvPr/>
        </p:nvSpPr>
        <p:spPr>
          <a:xfrm>
            <a:off x="0" y="-28398"/>
            <a:ext cx="760441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Method 1 – Deriving Exact Value from Table</a:t>
            </a:r>
          </a:p>
        </p:txBody>
      </p:sp>
    </p:spTree>
    <p:extLst>
      <p:ext uri="{BB962C8B-B14F-4D97-AF65-F5344CB8AC3E}">
        <p14:creationId xmlns:p14="http://schemas.microsoft.com/office/powerpoint/2010/main" val="236955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33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51" grpId="0"/>
      <p:bldP spid="55" grpId="0"/>
      <p:bldP spid="59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6814" y="897622"/>
                <a:ext cx="5530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You now have populated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 row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row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4" y="897622"/>
                <a:ext cx="553093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992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862676" y="2681470"/>
              <a:ext cx="8137236" cy="32926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2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35620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45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  <m:d>
                                  <m:dPr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AU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sin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cos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315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AU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tan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⁡(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𝜃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304841"/>
                  </p:ext>
                </p:extLst>
              </p:nvPr>
            </p:nvGraphicFramePr>
            <p:xfrm>
              <a:off x="862676" y="2681470"/>
              <a:ext cx="8137236" cy="32926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6206"/>
                    <a:gridCol w="1356206"/>
                    <a:gridCol w="1356206"/>
                    <a:gridCol w="1356206"/>
                    <a:gridCol w="1356206"/>
                    <a:gridCol w="1356206"/>
                  </a:tblGrid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48" t="-735" r="-5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00901" t="-735" r="-40225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200000" t="-735" r="-3004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00000" t="-735" r="-2004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01802" t="-735" r="-10135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99552" t="-735" r="-897" b="-300000"/>
                          </a:stretch>
                        </a:blipFill>
                      </a:tcPr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48" t="-101481" r="-500000" b="-2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48" t="-200000" r="-500000" b="-100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</a:tr>
                  <a:tr h="8231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448" t="-302222" r="-500000" b="-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1614" y="1190862"/>
                <a:ext cx="301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Next let’s populate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ta</m:t>
                        </m:r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n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14" y="1190862"/>
                <a:ext cx="301967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1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6814" y="1585276"/>
                <a:ext cx="3228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Step 7: Divide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4" y="1585276"/>
                <a:ext cx="322896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9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035352" y="3528471"/>
                <a:ext cx="385042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352" y="3528471"/>
                <a:ext cx="385042" cy="6685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260242" y="3528407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242" y="3528407"/>
                <a:ext cx="553485" cy="73879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616339" y="3528407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339" y="3528407"/>
                <a:ext cx="553485" cy="73776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214659" y="3697235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59" y="3697235"/>
                <a:ext cx="38504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719696" y="4509524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96" y="4509524"/>
                <a:ext cx="385042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989565" y="4393741"/>
                <a:ext cx="553485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565" y="4393741"/>
                <a:ext cx="553485" cy="73776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303397" y="4352386"/>
                <a:ext cx="553485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397" y="4352386"/>
                <a:ext cx="553485" cy="73879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762488" y="4387524"/>
                <a:ext cx="385042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488" y="4387524"/>
                <a:ext cx="385042" cy="668516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214659" y="4562569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59" y="4562569"/>
                <a:ext cx="385042" cy="40011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9696" y="3656108"/>
                <a:ext cx="3850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96" y="3656108"/>
                <a:ext cx="385042" cy="400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981150" y="496130"/>
                <a:ext cx="2388218" cy="861326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AU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50" y="496130"/>
                <a:ext cx="2388218" cy="86132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256428" y="5362940"/>
                <a:ext cx="1311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÷1=0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28" y="5362940"/>
                <a:ext cx="1311578" cy="400110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611573" y="5147997"/>
                <a:ext cx="1002519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73" y="5147997"/>
                <a:ext cx="1002519" cy="737766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96093" y="5225342"/>
                <a:ext cx="1347099" cy="600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A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093" y="5225342"/>
                <a:ext cx="1347099" cy="600998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78879" y="5156445"/>
                <a:ext cx="1170962" cy="738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879" y="5156445"/>
                <a:ext cx="1170962" cy="738792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46342" y="5218744"/>
                <a:ext cx="1347099" cy="6572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A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42" y="5218744"/>
                <a:ext cx="1347099" cy="657231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07600" y="5178477"/>
                <a:ext cx="1002518" cy="737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00" y="5178477"/>
                <a:ext cx="1002518" cy="737766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307600" y="5267219"/>
                <a:ext cx="1347100" cy="608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AU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00" y="5267219"/>
                <a:ext cx="1347100" cy="60875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633536" y="5178477"/>
                <a:ext cx="125002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÷0=</m:t>
                      </m:r>
                    </m:oMath>
                  </m:oMathPara>
                </a14:m>
                <a:endParaRPr lang="en-AU" sz="2000" dirty="0"/>
              </a:p>
              <a:p>
                <a:r>
                  <a:rPr lang="en-AU" sz="2000" dirty="0"/>
                  <a:t>undefined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536" y="5178477"/>
                <a:ext cx="1250022" cy="707886"/>
              </a:xfrm>
              <a:prstGeom prst="rect">
                <a:avLst/>
              </a:prstGeom>
              <a:blipFill rotWithShape="0">
                <a:blip r:embed="rId32"/>
                <a:stretch>
                  <a:fillRect l="-4878" r="-5366" b="-136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596814" y="2031304"/>
            <a:ext cx="3156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We now have a complete table!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D4492-8EF9-10FF-9DB0-0B5DBEA27836}"/>
              </a:ext>
            </a:extLst>
          </p:cNvPr>
          <p:cNvSpPr txBox="1"/>
          <p:nvPr/>
        </p:nvSpPr>
        <p:spPr>
          <a:xfrm>
            <a:off x="0" y="-28398"/>
            <a:ext cx="7604415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Method 1 – Deriving Exact Value from Table</a:t>
            </a:r>
          </a:p>
        </p:txBody>
      </p:sp>
    </p:spTree>
    <p:extLst>
      <p:ext uri="{BB962C8B-B14F-4D97-AF65-F5344CB8AC3E}">
        <p14:creationId xmlns:p14="http://schemas.microsoft.com/office/powerpoint/2010/main" val="280825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4" grpId="0" animBg="1"/>
      <p:bldP spid="36" grpId="0"/>
      <p:bldP spid="37" grpId="0"/>
      <p:bldP spid="37" grpId="1"/>
      <p:bldP spid="38" grpId="0"/>
      <p:bldP spid="46" grpId="0"/>
      <p:bldP spid="46" grpId="1"/>
      <p:bldP spid="47" grpId="0"/>
      <p:bldP spid="48" grpId="0"/>
      <p:bldP spid="48" grpId="1"/>
      <p:bldP spid="49" grpId="0"/>
      <p:bldP spid="50" grpId="0"/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7582" y="976088"/>
                <a:ext cx="19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2" y="976088"/>
                <a:ext cx="1940018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7583" y="2785676"/>
                <a:ext cx="2002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3" y="2785676"/>
                <a:ext cx="2002536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237582" y="4511208"/>
                <a:ext cx="1994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2" y="4511208"/>
                <a:ext cx="1994520" cy="646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77600" y="652509"/>
                <a:ext cx="1016624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600" y="652509"/>
                <a:ext cx="1016624" cy="11294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232102" y="2502076"/>
                <a:ext cx="1016624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102" y="2502076"/>
                <a:ext cx="1016624" cy="11294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240119" y="4542661"/>
                <a:ext cx="10166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19" y="4542661"/>
                <a:ext cx="1016624" cy="6463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85982" y="837493"/>
                <a:ext cx="19400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2" y="837493"/>
                <a:ext cx="1940018" cy="646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85983" y="2647081"/>
                <a:ext cx="20025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3" y="2647081"/>
                <a:ext cx="2002536" cy="646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85982" y="4372613"/>
                <a:ext cx="19945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982" y="4372613"/>
                <a:ext cx="1994520" cy="6463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082405" y="441009"/>
                <a:ext cx="1319848" cy="1255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405" y="441009"/>
                <a:ext cx="1319848" cy="125598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61200" y="2204516"/>
                <a:ext cx="1319592" cy="1243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00" y="2204516"/>
                <a:ext cx="1319592" cy="124328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226000" y="3934803"/>
                <a:ext cx="2124556" cy="1254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00" y="3934803"/>
                <a:ext cx="2124556" cy="1254189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61200" y="5316657"/>
                <a:ext cx="2110129" cy="1236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200" y="5316657"/>
                <a:ext cx="2110129" cy="123668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9350556" y="5157539"/>
                <a:ext cx="2479076" cy="1361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556" y="5157539"/>
                <a:ext cx="2479076" cy="1361398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84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7" grpId="0"/>
      <p:bldP spid="22" grpId="0"/>
      <p:bldP spid="23" grpId="0"/>
      <p:bldP spid="24" grpId="0"/>
      <p:bldP spid="25" grpId="0"/>
      <p:bldP spid="28" grpId="0"/>
      <p:bldP spid="29" grpId="0"/>
      <p:bldP spid="33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7425-30CD-0840-9684-B550ABA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5" y="579132"/>
            <a:ext cx="12074235" cy="515598"/>
          </a:xfrm>
        </p:spPr>
        <p:txBody>
          <a:bodyPr>
            <a:normAutofit/>
          </a:bodyPr>
          <a:lstStyle/>
          <a:p>
            <a:r>
              <a:rPr lang="en-US" sz="2400" b="1" dirty="0"/>
              <a:t>Calculate, to 2 decimal places, the value of the pronumeral shown in each diagram.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4F03AE-A473-2027-0178-0C2635DE6720}"/>
              </a:ext>
            </a:extLst>
          </p:cNvPr>
          <p:cNvGrpSpPr/>
          <p:nvPr/>
        </p:nvGrpSpPr>
        <p:grpSpPr>
          <a:xfrm>
            <a:off x="457200" y="1318602"/>
            <a:ext cx="3034147" cy="2396837"/>
            <a:chOff x="-6927" y="1194604"/>
            <a:chExt cx="3034147" cy="2396837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FCBE6AB-6BA3-B049-9A85-349DB33F1C48}"/>
                </a:ext>
              </a:extLst>
            </p:cNvPr>
            <p:cNvSpPr/>
            <p:nvPr/>
          </p:nvSpPr>
          <p:spPr>
            <a:xfrm rot="19163396" flipV="1">
              <a:off x="2535729" y="3310380"/>
              <a:ext cx="259038" cy="188048"/>
            </a:xfrm>
            <a:custGeom>
              <a:avLst/>
              <a:gdLst>
                <a:gd name="connsiteX0" fmla="*/ 0 w 485232"/>
                <a:gd name="connsiteY0" fmla="*/ 0 h 585306"/>
                <a:gd name="connsiteX1" fmla="*/ 138545 w 485232"/>
                <a:gd name="connsiteY1" fmla="*/ 540328 h 585306"/>
                <a:gd name="connsiteX2" fmla="*/ 429490 w 485232"/>
                <a:gd name="connsiteY2" fmla="*/ 554182 h 585306"/>
                <a:gd name="connsiteX3" fmla="*/ 484909 w 485232"/>
                <a:gd name="connsiteY3" fmla="*/ 540328 h 58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232" h="585306">
                  <a:moveTo>
                    <a:pt x="0" y="0"/>
                  </a:moveTo>
                  <a:cubicBezTo>
                    <a:pt x="33481" y="223982"/>
                    <a:pt x="66963" y="447964"/>
                    <a:pt x="138545" y="540328"/>
                  </a:cubicBezTo>
                  <a:cubicBezTo>
                    <a:pt x="210127" y="632692"/>
                    <a:pt x="371763" y="554182"/>
                    <a:pt x="429490" y="554182"/>
                  </a:cubicBezTo>
                  <a:cubicBezTo>
                    <a:pt x="487217" y="554182"/>
                    <a:pt x="486063" y="547255"/>
                    <a:pt x="484909" y="540328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714384-427D-A089-1067-CD94F8110480}"/>
                </a:ext>
              </a:extLst>
            </p:cNvPr>
            <p:cNvGrpSpPr/>
            <p:nvPr/>
          </p:nvGrpSpPr>
          <p:grpSpPr>
            <a:xfrm>
              <a:off x="-6927" y="1194604"/>
              <a:ext cx="3034147" cy="2396837"/>
              <a:chOff x="1378527" y="1219200"/>
              <a:chExt cx="3034147" cy="239683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F822A65-C151-364E-B67C-FE17A2B59BE4}"/>
                  </a:ext>
                </a:extLst>
              </p:cNvPr>
              <p:cNvGrpSpPr/>
              <p:nvPr/>
            </p:nvGrpSpPr>
            <p:grpSpPr>
              <a:xfrm>
                <a:off x="2112819" y="1219200"/>
                <a:ext cx="2299855" cy="2396837"/>
                <a:chOff x="969818" y="1219199"/>
                <a:chExt cx="2299855" cy="2396837"/>
              </a:xfrm>
            </p:grpSpPr>
            <p:sp>
              <p:nvSpPr>
                <p:cNvPr id="4" name="Right Triangle 3">
                  <a:extLst>
                    <a:ext uri="{FF2B5EF4-FFF2-40B4-BE49-F238E27FC236}">
                      <a16:creationId xmlns:a16="http://schemas.microsoft.com/office/drawing/2014/main" id="{C1E7C9EA-932A-F342-A68E-34FC932ABA2C}"/>
                    </a:ext>
                  </a:extLst>
                </p:cNvPr>
                <p:cNvSpPr/>
                <p:nvPr/>
              </p:nvSpPr>
              <p:spPr>
                <a:xfrm>
                  <a:off x="983673" y="1219199"/>
                  <a:ext cx="2286000" cy="2396837"/>
                </a:xfrm>
                <a:prstGeom prst="rtTriangl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40A53A61-0A81-A748-B679-6E6E3BFFE036}"/>
                    </a:ext>
                  </a:extLst>
                </p:cNvPr>
                <p:cNvSpPr/>
                <p:nvPr/>
              </p:nvSpPr>
              <p:spPr>
                <a:xfrm>
                  <a:off x="969818" y="3429000"/>
                  <a:ext cx="193963" cy="187036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B8C347B-550E-724B-88A5-222AE9ECFD02}"/>
                      </a:ext>
                    </a:extLst>
                  </p:cNvPr>
                  <p:cNvSpPr txBox="1"/>
                  <p:nvPr/>
                </p:nvSpPr>
                <p:spPr>
                  <a:xfrm>
                    <a:off x="3179619" y="1884218"/>
                    <a:ext cx="6234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B8C347B-550E-724B-88A5-222AE9ECFD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9619" y="1884218"/>
                    <a:ext cx="623455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D9254F-EDE5-3F4D-8B2F-8510F4CE4245}"/>
                      </a:ext>
                    </a:extLst>
                  </p:cNvPr>
                  <p:cNvSpPr txBox="1"/>
                  <p:nvPr/>
                </p:nvSpPr>
                <p:spPr>
                  <a:xfrm>
                    <a:off x="1378527" y="2267554"/>
                    <a:ext cx="6234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AU" sz="280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D9254F-EDE5-3F4D-8B2F-8510F4CE4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8527" y="2267554"/>
                    <a:ext cx="623455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7451" r="-18627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2B04E13-49A6-734D-8B43-DA32D7A5EC1D}"/>
                      </a:ext>
                    </a:extLst>
                  </p:cNvPr>
                  <p:cNvSpPr txBox="1"/>
                  <p:nvPr/>
                </p:nvSpPr>
                <p:spPr>
                  <a:xfrm>
                    <a:off x="3446315" y="3092816"/>
                    <a:ext cx="6234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AU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sup>
                              <m:r>
                                <a:rPr lang="en-AU" sz="2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2B04E13-49A6-734D-8B43-DA32D7A5EC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6315" y="3092816"/>
                    <a:ext cx="623455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F0FEBA-8EA5-BADE-C56C-3AE8F2311C0A}"/>
              </a:ext>
            </a:extLst>
          </p:cNvPr>
          <p:cNvGrpSpPr/>
          <p:nvPr/>
        </p:nvGrpSpPr>
        <p:grpSpPr>
          <a:xfrm>
            <a:off x="5900677" y="909136"/>
            <a:ext cx="2229228" cy="3908001"/>
            <a:chOff x="7625567" y="683257"/>
            <a:chExt cx="2229228" cy="390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1A9DD6-FF4E-5A49-B98C-51EFA610FBE8}"/>
                </a:ext>
              </a:extLst>
            </p:cNvPr>
            <p:cNvGrpSpPr/>
            <p:nvPr/>
          </p:nvGrpSpPr>
          <p:grpSpPr>
            <a:xfrm flipH="1">
              <a:off x="7640780" y="1359474"/>
              <a:ext cx="1600199" cy="2678817"/>
              <a:chOff x="969818" y="1219199"/>
              <a:chExt cx="2299855" cy="2396837"/>
            </a:xfrm>
          </p:grpSpPr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A40B8792-E386-AD4F-A4C1-CF9A20570B9D}"/>
                  </a:ext>
                </a:extLst>
              </p:cNvPr>
              <p:cNvSpPr/>
              <p:nvPr/>
            </p:nvSpPr>
            <p:spPr>
              <a:xfrm>
                <a:off x="983673" y="1219199"/>
                <a:ext cx="2286000" cy="2396837"/>
              </a:xfrm>
              <a:prstGeom prst="rtTriangl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D32F54-2840-004F-8F38-31DB013B4677}"/>
                  </a:ext>
                </a:extLst>
              </p:cNvPr>
              <p:cNvSpPr/>
              <p:nvPr/>
            </p:nvSpPr>
            <p:spPr>
              <a:xfrm>
                <a:off x="969818" y="3386984"/>
                <a:ext cx="348458" cy="22905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27004B7-0DAE-0B4F-B962-7500D3DD4496}"/>
                </a:ext>
              </a:extLst>
            </p:cNvPr>
            <p:cNvSpPr/>
            <p:nvPr/>
          </p:nvSpPr>
          <p:spPr>
            <a:xfrm>
              <a:off x="7625567" y="796567"/>
              <a:ext cx="1620982" cy="3255817"/>
            </a:xfrm>
            <a:custGeom>
              <a:avLst/>
              <a:gdLst>
                <a:gd name="connsiteX0" fmla="*/ 1620982 w 1620982"/>
                <a:gd name="connsiteY0" fmla="*/ 581891 h 3325091"/>
                <a:gd name="connsiteX1" fmla="*/ 678873 w 1620982"/>
                <a:gd name="connsiteY1" fmla="*/ 0 h 3325091"/>
                <a:gd name="connsiteX2" fmla="*/ 0 w 1620982"/>
                <a:gd name="connsiteY2" fmla="*/ 3325091 h 3325091"/>
                <a:gd name="connsiteX0" fmla="*/ 1620982 w 1620982"/>
                <a:gd name="connsiteY0" fmla="*/ 595745 h 3338945"/>
                <a:gd name="connsiteX1" fmla="*/ 581892 w 1620982"/>
                <a:gd name="connsiteY1" fmla="*/ 0 h 3338945"/>
                <a:gd name="connsiteX2" fmla="*/ 0 w 1620982"/>
                <a:gd name="connsiteY2" fmla="*/ 3338945 h 3338945"/>
                <a:gd name="connsiteX0" fmla="*/ 1620982 w 1620982"/>
                <a:gd name="connsiteY0" fmla="*/ 623454 h 3338945"/>
                <a:gd name="connsiteX1" fmla="*/ 581892 w 1620982"/>
                <a:gd name="connsiteY1" fmla="*/ 0 h 3338945"/>
                <a:gd name="connsiteX2" fmla="*/ 0 w 1620982"/>
                <a:gd name="connsiteY2" fmla="*/ 3338945 h 3338945"/>
                <a:gd name="connsiteX0" fmla="*/ 1620982 w 1620982"/>
                <a:gd name="connsiteY0" fmla="*/ 471054 h 3186545"/>
                <a:gd name="connsiteX1" fmla="*/ 540329 w 1620982"/>
                <a:gd name="connsiteY1" fmla="*/ 0 h 3186545"/>
                <a:gd name="connsiteX2" fmla="*/ 0 w 1620982"/>
                <a:gd name="connsiteY2" fmla="*/ 3186545 h 3186545"/>
                <a:gd name="connsiteX0" fmla="*/ 1620982 w 1620982"/>
                <a:gd name="connsiteY0" fmla="*/ 540326 h 3255817"/>
                <a:gd name="connsiteX1" fmla="*/ 581892 w 1620982"/>
                <a:gd name="connsiteY1" fmla="*/ 0 h 3255817"/>
                <a:gd name="connsiteX2" fmla="*/ 0 w 1620982"/>
                <a:gd name="connsiteY2" fmla="*/ 3255817 h 325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0982" h="3255817">
                  <a:moveTo>
                    <a:pt x="1620982" y="540326"/>
                  </a:moveTo>
                  <a:lnTo>
                    <a:pt x="581892" y="0"/>
                  </a:lnTo>
                  <a:lnTo>
                    <a:pt x="0" y="3255817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F6B43E-BBE1-5142-9924-6E5945E59ABF}"/>
                </a:ext>
              </a:extLst>
            </p:cNvPr>
            <p:cNvSpPr/>
            <p:nvPr/>
          </p:nvSpPr>
          <p:spPr>
            <a:xfrm rot="1912314" flipH="1">
              <a:off x="8943111" y="1260758"/>
              <a:ext cx="242451" cy="255999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26BD9B4-358A-FC46-BB67-2FDBBBE02A5C}"/>
                </a:ext>
              </a:extLst>
            </p:cNvPr>
            <p:cNvSpPr/>
            <p:nvPr/>
          </p:nvSpPr>
          <p:spPr>
            <a:xfrm rot="2967649" flipV="1">
              <a:off x="7764113" y="3255488"/>
              <a:ext cx="259038" cy="188048"/>
            </a:xfrm>
            <a:custGeom>
              <a:avLst/>
              <a:gdLst>
                <a:gd name="connsiteX0" fmla="*/ 0 w 485232"/>
                <a:gd name="connsiteY0" fmla="*/ 0 h 585306"/>
                <a:gd name="connsiteX1" fmla="*/ 138545 w 485232"/>
                <a:gd name="connsiteY1" fmla="*/ 540328 h 585306"/>
                <a:gd name="connsiteX2" fmla="*/ 429490 w 485232"/>
                <a:gd name="connsiteY2" fmla="*/ 554182 h 585306"/>
                <a:gd name="connsiteX3" fmla="*/ 484909 w 485232"/>
                <a:gd name="connsiteY3" fmla="*/ 540328 h 58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232" h="585306">
                  <a:moveTo>
                    <a:pt x="0" y="0"/>
                  </a:moveTo>
                  <a:cubicBezTo>
                    <a:pt x="33481" y="223982"/>
                    <a:pt x="66963" y="447964"/>
                    <a:pt x="138545" y="540328"/>
                  </a:cubicBezTo>
                  <a:cubicBezTo>
                    <a:pt x="210127" y="632692"/>
                    <a:pt x="371763" y="554182"/>
                    <a:pt x="429490" y="554182"/>
                  </a:cubicBezTo>
                  <a:cubicBezTo>
                    <a:pt x="487217" y="554182"/>
                    <a:pt x="486063" y="547255"/>
                    <a:pt x="484909" y="540328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8ED5D6-5F17-D947-A7BC-FC1894272C5F}"/>
                    </a:ext>
                  </a:extLst>
                </p:cNvPr>
                <p:cNvSpPr txBox="1"/>
                <p:nvPr/>
              </p:nvSpPr>
              <p:spPr>
                <a:xfrm>
                  <a:off x="7781237" y="2698881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8ED5D6-5F17-D947-A7BC-FC1894272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1237" y="2698881"/>
                  <a:ext cx="623455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3DA9DD-94D5-8045-8DA5-ED82A2A7E1B6}"/>
                    </a:ext>
                  </a:extLst>
                </p:cNvPr>
                <p:cNvSpPr txBox="1"/>
                <p:nvPr/>
              </p:nvSpPr>
              <p:spPr>
                <a:xfrm>
                  <a:off x="8124331" y="4068038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3DA9DD-94D5-8045-8DA5-ED82A2A7E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4331" y="4068038"/>
                  <a:ext cx="623455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DA4BE2-E7BC-F64E-86E4-C7B6D63AC4F4}"/>
                    </a:ext>
                  </a:extLst>
                </p:cNvPr>
                <p:cNvSpPr txBox="1"/>
                <p:nvPr/>
              </p:nvSpPr>
              <p:spPr>
                <a:xfrm>
                  <a:off x="9231340" y="2512150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DA4BE2-E7BC-F64E-86E4-C7B6D63AC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340" y="2512150"/>
                  <a:ext cx="623455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780577-B7F2-6947-A77C-5FE9B496B724}"/>
                    </a:ext>
                  </a:extLst>
                </p:cNvPr>
                <p:cNvSpPr txBox="1"/>
                <p:nvPr/>
              </p:nvSpPr>
              <p:spPr>
                <a:xfrm>
                  <a:off x="8747786" y="683257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780577-B7F2-6947-A77C-5FE9B496B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7786" y="683257"/>
                  <a:ext cx="62345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9CD2D75-1DD7-E9D8-0769-64CCF80363BE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159D1B-56AF-958B-D575-1E99596CD8FB}"/>
                  </a:ext>
                </a:extLst>
              </p:cNvPr>
              <p:cNvSpPr txBox="1"/>
              <p:nvPr/>
            </p:nvSpPr>
            <p:spPr>
              <a:xfrm>
                <a:off x="673672" y="4104050"/>
                <a:ext cx="1910203" cy="692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(40°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7159D1B-56AF-958B-D575-1E99596CD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72" y="4104050"/>
                <a:ext cx="1910203" cy="6925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62346-8A19-DDD2-1316-4B14A4134667}"/>
                  </a:ext>
                </a:extLst>
              </p:cNvPr>
              <p:cNvSpPr txBox="1"/>
              <p:nvPr/>
            </p:nvSpPr>
            <p:spPr>
              <a:xfrm>
                <a:off x="1563456" y="5031103"/>
                <a:ext cx="1631729" cy="759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(40)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62346-8A19-DDD2-1316-4B14A4134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56" y="5031103"/>
                <a:ext cx="1631729" cy="7593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8380DC-7799-DE89-BCDC-1AAE8FDA420B}"/>
                  </a:ext>
                </a:extLst>
              </p:cNvPr>
              <p:cNvSpPr txBox="1"/>
              <p:nvPr/>
            </p:nvSpPr>
            <p:spPr>
              <a:xfrm>
                <a:off x="1610287" y="5909536"/>
                <a:ext cx="17631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=15.56</m:t>
                    </m:r>
                  </m:oMath>
                </a14:m>
                <a:r>
                  <a:rPr lang="en-AU" sz="2400" dirty="0"/>
                  <a:t> cm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B8380DC-7799-DE89-BCDC-1AAE8FDA4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87" y="5909536"/>
                <a:ext cx="1763175" cy="369332"/>
              </a:xfrm>
              <a:prstGeom prst="rect">
                <a:avLst/>
              </a:prstGeom>
              <a:blipFill>
                <a:blip r:embed="rId11"/>
                <a:stretch>
                  <a:fillRect l="-6228" t="-24590" r="-9689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870F1B-6A84-6D08-D6AC-0697805E3194}"/>
                  </a:ext>
                </a:extLst>
              </p:cNvPr>
              <p:cNvSpPr txBox="1"/>
              <p:nvPr/>
            </p:nvSpPr>
            <p:spPr>
              <a:xfrm>
                <a:off x="6717896" y="2766178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870F1B-6A84-6D08-D6AC-0697805E3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896" y="2766178"/>
                <a:ext cx="245708" cy="369332"/>
              </a:xfrm>
              <a:prstGeom prst="rect">
                <a:avLst/>
              </a:prstGeom>
              <a:blipFill>
                <a:blip r:embed="rId1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B2E3CB-2325-8CC2-97AC-7DC38ADFBE9F}"/>
                  </a:ext>
                </a:extLst>
              </p:cNvPr>
              <p:cNvSpPr txBox="1"/>
              <p:nvPr/>
            </p:nvSpPr>
            <p:spPr>
              <a:xfrm>
                <a:off x="8607173" y="3591440"/>
                <a:ext cx="17831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6B2E3CB-2325-8CC2-97AC-7DC38ADFB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173" y="3591440"/>
                <a:ext cx="1783117" cy="369332"/>
              </a:xfrm>
              <a:prstGeom prst="rect">
                <a:avLst/>
              </a:prstGeom>
              <a:blipFill>
                <a:blip r:embed="rId13"/>
                <a:stretch>
                  <a:fillRect l="-2055" r="-1370"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BBFA61-E0E9-4A77-F31B-B5087EA2BD5E}"/>
                  </a:ext>
                </a:extLst>
              </p:cNvPr>
              <p:cNvSpPr txBox="1"/>
              <p:nvPr/>
            </p:nvSpPr>
            <p:spPr>
              <a:xfrm>
                <a:off x="8680719" y="4051096"/>
                <a:ext cx="981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3BBFA61-E0E9-4A77-F31B-B5087EA2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19" y="4051096"/>
                <a:ext cx="981744" cy="369332"/>
              </a:xfrm>
              <a:prstGeom prst="rect">
                <a:avLst/>
              </a:prstGeom>
              <a:blipFill>
                <a:blip r:embed="rId14"/>
                <a:stretch>
                  <a:fillRect l="-3727" r="-7453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7C87A-94AE-5A86-5409-9EAF14D9EE09}"/>
                  </a:ext>
                </a:extLst>
              </p:cNvPr>
              <p:cNvSpPr txBox="1"/>
              <p:nvPr/>
            </p:nvSpPr>
            <p:spPr>
              <a:xfrm>
                <a:off x="8172195" y="4581726"/>
                <a:ext cx="167084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97C87A-94AE-5A86-5409-9EAF14D9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95" y="4581726"/>
                <a:ext cx="1670842" cy="6938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FAA5CD-E33D-6E4B-19F3-73BF3E234E5E}"/>
                  </a:ext>
                </a:extLst>
              </p:cNvPr>
              <p:cNvSpPr txBox="1"/>
              <p:nvPr/>
            </p:nvSpPr>
            <p:spPr>
              <a:xfrm>
                <a:off x="8818539" y="5516243"/>
                <a:ext cx="15057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=50.19°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FAA5CD-E33D-6E4B-19F3-73BF3E234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8539" y="5516243"/>
                <a:ext cx="1505732" cy="369332"/>
              </a:xfrm>
              <a:prstGeom prst="rect">
                <a:avLst/>
              </a:prstGeom>
              <a:blipFill>
                <a:blip r:embed="rId16"/>
                <a:stretch>
                  <a:fillRect l="-2429" r="-4453" b="-8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51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7425-30CD-0840-9684-B550ABA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09" y="407271"/>
            <a:ext cx="11911446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A ladder of length 4 </a:t>
            </a:r>
            <a:r>
              <a:rPr lang="en-US" sz="2400" b="1" dirty="0" err="1"/>
              <a:t>metres</a:t>
            </a:r>
            <a:r>
              <a:rPr lang="en-US" sz="2400" b="1" dirty="0"/>
              <a:t> leans against a wall.  If the ladder is inclined at 30</a:t>
            </a:r>
            <a:r>
              <a:rPr lang="en-US" sz="2400" b="1" baseline="30000" dirty="0"/>
              <a:t>o</a:t>
            </a:r>
            <a:r>
              <a:rPr lang="en-US" sz="2400" b="1" dirty="0"/>
              <a:t> to the ground, how far is exactly the foot of the ladder from the wall? Leave your answer in exact form.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BD5D1-07D8-D245-92DC-40A485A27196}"/>
              </a:ext>
            </a:extLst>
          </p:cNvPr>
          <p:cNvGrpSpPr/>
          <p:nvPr/>
        </p:nvGrpSpPr>
        <p:grpSpPr>
          <a:xfrm>
            <a:off x="7565382" y="1634837"/>
            <a:ext cx="4131325" cy="2963559"/>
            <a:chOff x="4926090" y="803563"/>
            <a:chExt cx="4131325" cy="296355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822A65-C151-364E-B67C-FE17A2B59BE4}"/>
                </a:ext>
              </a:extLst>
            </p:cNvPr>
            <p:cNvGrpSpPr/>
            <p:nvPr/>
          </p:nvGrpSpPr>
          <p:grpSpPr>
            <a:xfrm>
              <a:off x="4926090" y="803563"/>
              <a:ext cx="4131325" cy="2396837"/>
              <a:chOff x="983673" y="1219199"/>
              <a:chExt cx="2286000" cy="2396837"/>
            </a:xfrm>
          </p:grpSpPr>
          <p:sp>
            <p:nvSpPr>
              <p:cNvPr id="4" name="Right Triangle 3">
                <a:extLst>
                  <a:ext uri="{FF2B5EF4-FFF2-40B4-BE49-F238E27FC236}">
                    <a16:creationId xmlns:a16="http://schemas.microsoft.com/office/drawing/2014/main" id="{C1E7C9EA-932A-F342-A68E-34FC932ABA2C}"/>
                  </a:ext>
                </a:extLst>
              </p:cNvPr>
              <p:cNvSpPr/>
              <p:nvPr/>
            </p:nvSpPr>
            <p:spPr>
              <a:xfrm>
                <a:off x="983673" y="1219199"/>
                <a:ext cx="2286000" cy="2396837"/>
              </a:xfrm>
              <a:prstGeom prst="rtTriangl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A53A61-0A81-A748-B679-6E6E3BFFE036}"/>
                  </a:ext>
                </a:extLst>
              </p:cNvPr>
              <p:cNvSpPr/>
              <p:nvPr/>
            </p:nvSpPr>
            <p:spPr>
              <a:xfrm>
                <a:off x="983673" y="3366654"/>
                <a:ext cx="147572" cy="249382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B8C347B-550E-724B-88A5-222AE9ECFD02}"/>
                    </a:ext>
                  </a:extLst>
                </p:cNvPr>
                <p:cNvSpPr txBox="1"/>
                <p:nvPr/>
              </p:nvSpPr>
              <p:spPr>
                <a:xfrm>
                  <a:off x="6368297" y="3243902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BB8C347B-550E-724B-88A5-222AE9ECF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297" y="3243902"/>
                  <a:ext cx="623455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913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D9254F-EDE5-3F4D-8B2F-8510F4CE4245}"/>
                    </a:ext>
                  </a:extLst>
                </p:cNvPr>
                <p:cNvSpPr txBox="1"/>
                <p:nvPr/>
              </p:nvSpPr>
              <p:spPr>
                <a:xfrm>
                  <a:off x="6725045" y="1478761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en-AU" sz="2800" i="1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40D9254F-EDE5-3F4D-8B2F-8510F4CE4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5045" y="1478761"/>
                  <a:ext cx="623455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6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FCBE6AB-6BA3-B049-9A85-349DB33F1C48}"/>
                </a:ext>
              </a:extLst>
            </p:cNvPr>
            <p:cNvSpPr/>
            <p:nvPr/>
          </p:nvSpPr>
          <p:spPr>
            <a:xfrm rot="19163396" flipV="1">
              <a:off x="8339070" y="2936839"/>
              <a:ext cx="259038" cy="188048"/>
            </a:xfrm>
            <a:custGeom>
              <a:avLst/>
              <a:gdLst>
                <a:gd name="connsiteX0" fmla="*/ 0 w 485232"/>
                <a:gd name="connsiteY0" fmla="*/ 0 h 585306"/>
                <a:gd name="connsiteX1" fmla="*/ 138545 w 485232"/>
                <a:gd name="connsiteY1" fmla="*/ 540328 h 585306"/>
                <a:gd name="connsiteX2" fmla="*/ 429490 w 485232"/>
                <a:gd name="connsiteY2" fmla="*/ 554182 h 585306"/>
                <a:gd name="connsiteX3" fmla="*/ 484909 w 485232"/>
                <a:gd name="connsiteY3" fmla="*/ 540328 h 585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5232" h="585306">
                  <a:moveTo>
                    <a:pt x="0" y="0"/>
                  </a:moveTo>
                  <a:cubicBezTo>
                    <a:pt x="33481" y="223982"/>
                    <a:pt x="66963" y="447964"/>
                    <a:pt x="138545" y="540328"/>
                  </a:cubicBezTo>
                  <a:cubicBezTo>
                    <a:pt x="210127" y="632692"/>
                    <a:pt x="371763" y="554182"/>
                    <a:pt x="429490" y="554182"/>
                  </a:cubicBezTo>
                  <a:cubicBezTo>
                    <a:pt x="487217" y="554182"/>
                    <a:pt x="486063" y="547255"/>
                    <a:pt x="484909" y="540328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B04E13-49A6-734D-8B43-DA32D7A5EC1D}"/>
                    </a:ext>
                  </a:extLst>
                </p:cNvPr>
                <p:cNvSpPr txBox="1"/>
                <p:nvPr/>
              </p:nvSpPr>
              <p:spPr>
                <a:xfrm>
                  <a:off x="7685607" y="2705238"/>
                  <a:ext cx="62345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A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AU" sz="2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:a14="http://schemas.microsoft.com/office/drawing/2010/main" xmlns="" id="{02B04E13-49A6-734D-8B43-DA32D7A5EC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607" y="2705238"/>
                  <a:ext cx="623455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63CC16-69C3-15D5-916E-AA186584B287}"/>
              </a:ext>
            </a:extLst>
          </p:cNvPr>
          <p:cNvSpPr txBox="1"/>
          <p:nvPr/>
        </p:nvSpPr>
        <p:spPr>
          <a:xfrm>
            <a:off x="0" y="-28398"/>
            <a:ext cx="5738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Calculator Free - 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2DCA9-E03A-3401-53A4-3C779C6D9145}"/>
                  </a:ext>
                </a:extLst>
              </p:cNvPr>
              <p:cNvSpPr txBox="1"/>
              <p:nvPr/>
            </p:nvSpPr>
            <p:spPr>
              <a:xfrm>
                <a:off x="671891" y="1634837"/>
                <a:ext cx="1802352" cy="630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𝑜𝑠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(30°</m:t>
                          </m:r>
                        </m:e>
                      </m:func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92DCA9-E03A-3401-53A4-3C779C6D9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1" y="1634837"/>
                <a:ext cx="1802352" cy="630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908AAB-8825-DE76-1DE9-C3A2C09009C7}"/>
                  </a:ext>
                </a:extLst>
              </p:cNvPr>
              <p:cNvSpPr txBox="1"/>
              <p:nvPr/>
            </p:nvSpPr>
            <p:spPr>
              <a:xfrm>
                <a:off x="1613069" y="2441962"/>
                <a:ext cx="20076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(30°)</m:t>
                          </m:r>
                        </m:e>
                      </m:func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908AAB-8825-DE76-1DE9-C3A2C090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69" y="2441962"/>
                <a:ext cx="2007665" cy="369332"/>
              </a:xfrm>
              <a:prstGeom prst="rect">
                <a:avLst/>
              </a:prstGeom>
              <a:blipFill>
                <a:blip r:embed="rId6"/>
                <a:stretch>
                  <a:fillRect l="-1824" r="-5167" b="-35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263444-8448-7944-C241-459FB33FA133}"/>
                  </a:ext>
                </a:extLst>
              </p:cNvPr>
              <p:cNvSpPr txBox="1"/>
              <p:nvPr/>
            </p:nvSpPr>
            <p:spPr>
              <a:xfrm>
                <a:off x="1660774" y="2884019"/>
                <a:ext cx="1183849" cy="774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263444-8448-7944-C241-459FB33FA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774" y="2884019"/>
                <a:ext cx="1183849" cy="7746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56454-9665-FE3E-94FF-942F8043AF2F}"/>
                  </a:ext>
                </a:extLst>
              </p:cNvPr>
              <p:cNvSpPr txBox="1"/>
              <p:nvPr/>
            </p:nvSpPr>
            <p:spPr>
              <a:xfrm>
                <a:off x="1707229" y="3826723"/>
                <a:ext cx="1183850" cy="412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C56454-9665-FE3E-94FF-942F8043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229" y="3826723"/>
                <a:ext cx="1183850" cy="412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7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B7425-30CD-0840-9684-B550ABA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37" y="199404"/>
            <a:ext cx="11732808" cy="1325563"/>
          </a:xfrm>
        </p:spPr>
        <p:txBody>
          <a:bodyPr>
            <a:normAutofit/>
          </a:bodyPr>
          <a:lstStyle/>
          <a:p>
            <a:r>
              <a:rPr lang="en-US" sz="2400" b="1" dirty="0"/>
              <a:t>An equilateral triangle has altitudes of length 20 cm. Find the length of one side in exact form.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Ink 160"/>
              <p14:cNvContentPartPr/>
              <p14:nvPr/>
            </p14:nvContentPartPr>
            <p14:xfrm>
              <a:off x="3256336" y="5826247"/>
              <a:ext cx="7920" cy="0"/>
            </p14:xfrm>
          </p:contentPart>
        </mc:Choice>
        <mc:Fallback xmlns="">
          <p:pic>
            <p:nvPicPr>
              <p:cNvPr id="161" name="Ink 16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0" y="0"/>
                <a:ext cx="7920" cy="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07A72C2-4772-0A8C-66D1-55D8113D8F0C}"/>
              </a:ext>
            </a:extLst>
          </p:cNvPr>
          <p:cNvSpPr txBox="1"/>
          <p:nvPr/>
        </p:nvSpPr>
        <p:spPr>
          <a:xfrm>
            <a:off x="0" y="-28398"/>
            <a:ext cx="5738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Calculator Free - 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0B03D8-062C-E970-D8E9-1725F0691874}"/>
                  </a:ext>
                </a:extLst>
              </p:cNvPr>
              <p:cNvSpPr txBox="1"/>
              <p:nvPr/>
            </p:nvSpPr>
            <p:spPr>
              <a:xfrm>
                <a:off x="753629" y="1116761"/>
                <a:ext cx="4336527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b="0" dirty="0"/>
                  <a:t>Using Pythagoras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(20)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0B03D8-062C-E970-D8E9-1725F0691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29" y="1116761"/>
                <a:ext cx="4336527" cy="738664"/>
              </a:xfrm>
              <a:prstGeom prst="rect">
                <a:avLst/>
              </a:prstGeom>
              <a:blipFill>
                <a:blip r:embed="rId20"/>
                <a:stretch>
                  <a:fillRect l="-4360" t="-12397" b="-173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D6F2F4-51B7-764A-D766-7970D3819B0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384060" y="1407458"/>
            <a:ext cx="2806342" cy="245238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E0CF6-6156-AAE9-D9CA-4C8249E2CDDF}"/>
              </a:ext>
            </a:extLst>
          </p:cNvPr>
          <p:cNvCxnSpPr>
            <a:cxnSpLocks/>
          </p:cNvCxnSpPr>
          <p:nvPr/>
        </p:nvCxnSpPr>
        <p:spPr>
          <a:xfrm>
            <a:off x="7787231" y="1540073"/>
            <a:ext cx="0" cy="219301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E755B8-C70B-B251-D35C-FB964279E982}"/>
                  </a:ext>
                </a:extLst>
              </p:cNvPr>
              <p:cNvSpPr txBox="1"/>
              <p:nvPr/>
            </p:nvSpPr>
            <p:spPr>
              <a:xfrm>
                <a:off x="7787231" y="2808614"/>
                <a:ext cx="5622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E755B8-C70B-B251-D35C-FB964279E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231" y="2808614"/>
                <a:ext cx="562205" cy="307777"/>
              </a:xfrm>
              <a:prstGeom prst="rect">
                <a:avLst/>
              </a:prstGeom>
              <a:blipFill>
                <a:blip r:embed="rId22"/>
                <a:stretch>
                  <a:fillRect l="-9677" r="-8602" b="-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F1DA83-7ED7-DE91-FFFF-A17C2BE6EF50}"/>
              </a:ext>
            </a:extLst>
          </p:cNvPr>
          <p:cNvSpPr/>
          <p:nvPr/>
        </p:nvSpPr>
        <p:spPr>
          <a:xfrm>
            <a:off x="7787231" y="3615374"/>
            <a:ext cx="146907" cy="1469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995A81-E53C-A9AA-1771-F1E494349942}"/>
              </a:ext>
            </a:extLst>
          </p:cNvPr>
          <p:cNvGrpSpPr/>
          <p:nvPr/>
        </p:nvGrpSpPr>
        <p:grpSpPr>
          <a:xfrm>
            <a:off x="6968837" y="3705380"/>
            <a:ext cx="90055" cy="126759"/>
            <a:chOff x="8451273" y="6622474"/>
            <a:chExt cx="90055" cy="12675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990DD4A-892A-4A24-2DDA-8321BC594973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3" y="6622474"/>
              <a:ext cx="0" cy="126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72E115F-0F60-DF0C-FD14-9C34329ED2C0}"/>
                </a:ext>
              </a:extLst>
            </p:cNvPr>
            <p:cNvCxnSpPr>
              <a:cxnSpLocks/>
            </p:cNvCxnSpPr>
            <p:nvPr/>
          </p:nvCxnSpPr>
          <p:spPr>
            <a:xfrm>
              <a:off x="8541328" y="6622474"/>
              <a:ext cx="0" cy="126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33D2BF-7906-06B4-B8CD-F4E054487AD5}"/>
              </a:ext>
            </a:extLst>
          </p:cNvPr>
          <p:cNvGrpSpPr/>
          <p:nvPr/>
        </p:nvGrpSpPr>
        <p:grpSpPr>
          <a:xfrm>
            <a:off x="8372009" y="3705380"/>
            <a:ext cx="90055" cy="126759"/>
            <a:chOff x="8451273" y="6622474"/>
            <a:chExt cx="90055" cy="126759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F799B41-00E6-F77A-BA54-187F02B449F5}"/>
                </a:ext>
              </a:extLst>
            </p:cNvPr>
            <p:cNvCxnSpPr>
              <a:cxnSpLocks/>
            </p:cNvCxnSpPr>
            <p:nvPr/>
          </p:nvCxnSpPr>
          <p:spPr>
            <a:xfrm>
              <a:off x="8451273" y="6622474"/>
              <a:ext cx="0" cy="126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4E7EC4-44BE-C409-95C9-BD156E124A0D}"/>
                </a:ext>
              </a:extLst>
            </p:cNvPr>
            <p:cNvCxnSpPr>
              <a:cxnSpLocks/>
            </p:cNvCxnSpPr>
            <p:nvPr/>
          </p:nvCxnSpPr>
          <p:spPr>
            <a:xfrm>
              <a:off x="8541328" y="6622474"/>
              <a:ext cx="0" cy="1267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FD7408-A762-993F-46F6-543DB6FFD92C}"/>
                  </a:ext>
                </a:extLst>
              </p:cNvPr>
              <p:cNvSpPr txBox="1"/>
              <p:nvPr/>
            </p:nvSpPr>
            <p:spPr>
              <a:xfrm>
                <a:off x="6867976" y="3859847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FD7408-A762-993F-46F6-543DB6FFD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976" y="3859847"/>
                <a:ext cx="201722" cy="307777"/>
              </a:xfrm>
              <a:prstGeom prst="rect">
                <a:avLst/>
              </a:prstGeom>
              <a:blipFill>
                <a:blip r:embed="rId23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AE8ED2-0B5A-2ECE-87F9-679517D645C1}"/>
                  </a:ext>
                </a:extLst>
              </p:cNvPr>
              <p:cNvSpPr txBox="1"/>
              <p:nvPr/>
            </p:nvSpPr>
            <p:spPr>
              <a:xfrm>
                <a:off x="8327398" y="3859847"/>
                <a:ext cx="2017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AE8ED2-0B5A-2ECE-87F9-679517D64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398" y="3859847"/>
                <a:ext cx="201722" cy="307777"/>
              </a:xfrm>
              <a:prstGeom prst="rect">
                <a:avLst/>
              </a:prstGeom>
              <a:blipFill>
                <a:blip r:embed="rId24"/>
                <a:stretch>
                  <a:fillRect l="-15152" r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89AD-311C-1F56-A595-613598E03A11}"/>
                  </a:ext>
                </a:extLst>
              </p:cNvPr>
              <p:cNvSpPr txBox="1"/>
              <p:nvPr/>
            </p:nvSpPr>
            <p:spPr>
              <a:xfrm>
                <a:off x="6650067" y="2340736"/>
                <a:ext cx="344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FF89AD-311C-1F56-A595-613598E03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067" y="2340736"/>
                <a:ext cx="344390" cy="307777"/>
              </a:xfrm>
              <a:prstGeom prst="rect">
                <a:avLst/>
              </a:prstGeom>
              <a:blipFill>
                <a:blip r:embed="rId25"/>
                <a:stretch>
                  <a:fillRect l="-17857" r="-14286" b="-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F3A7A6-F178-B0F5-41C6-95601A2C3A78}"/>
                  </a:ext>
                </a:extLst>
              </p:cNvPr>
              <p:cNvSpPr txBox="1"/>
              <p:nvPr/>
            </p:nvSpPr>
            <p:spPr>
              <a:xfrm>
                <a:off x="8642700" y="2315817"/>
                <a:ext cx="3443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F3A7A6-F178-B0F5-41C6-95601A2C3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700" y="2315817"/>
                <a:ext cx="344390" cy="307777"/>
              </a:xfrm>
              <a:prstGeom prst="rect">
                <a:avLst/>
              </a:prstGeom>
              <a:blipFill>
                <a:blip r:embed="rId26"/>
                <a:stretch>
                  <a:fillRect l="-17857" r="-14286" b="-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30518E-32D8-4F37-2E25-FBE101C48654}"/>
                  </a:ext>
                </a:extLst>
              </p:cNvPr>
              <p:cNvSpPr txBox="1"/>
              <p:nvPr/>
            </p:nvSpPr>
            <p:spPr>
              <a:xfrm>
                <a:off x="742185" y="1988040"/>
                <a:ext cx="433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+400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30518E-32D8-4F37-2E25-FBE101C48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5" y="1988040"/>
                <a:ext cx="4336527" cy="369332"/>
              </a:xfrm>
              <a:prstGeom prst="rect">
                <a:avLst/>
              </a:prstGeom>
              <a:blipFill>
                <a:blip r:embed="rId2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BB872A-7C7A-FD08-57FE-DC3687BE8080}"/>
                  </a:ext>
                </a:extLst>
              </p:cNvPr>
              <p:cNvSpPr txBox="1"/>
              <p:nvPr/>
            </p:nvSpPr>
            <p:spPr>
              <a:xfrm>
                <a:off x="395811" y="2551951"/>
                <a:ext cx="43365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=400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BB872A-7C7A-FD08-57FE-DC3687BE8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11" y="2551951"/>
                <a:ext cx="4336527" cy="369332"/>
              </a:xfrm>
              <a:prstGeom prst="rect">
                <a:avLst/>
              </a:prstGeom>
              <a:blipFill>
                <a:blip r:embed="rId28"/>
                <a:stretch>
                  <a:fillRect t="-1667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0F1523-18DC-00BB-0AB6-140AFA14B99A}"/>
                  </a:ext>
                </a:extLst>
              </p:cNvPr>
              <p:cNvSpPr txBox="1"/>
              <p:nvPr/>
            </p:nvSpPr>
            <p:spPr>
              <a:xfrm>
                <a:off x="488685" y="3053898"/>
                <a:ext cx="4336527" cy="693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0F1523-18DC-00BB-0AB6-140AFA14B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85" y="3053898"/>
                <a:ext cx="4336527" cy="6938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DDC1F2-A307-36BF-2E29-DEFEADB0B684}"/>
                  </a:ext>
                </a:extLst>
              </p:cNvPr>
              <p:cNvSpPr txBox="1"/>
              <p:nvPr/>
            </p:nvSpPr>
            <p:spPr>
              <a:xfrm>
                <a:off x="442248" y="3859847"/>
                <a:ext cx="4336527" cy="1091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8DDC1F2-A307-36BF-2E29-DEFEADB0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8" y="3859847"/>
                <a:ext cx="4336527" cy="109119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19F6ED-38AE-248D-5C46-247E3A07AB81}"/>
                  </a:ext>
                </a:extLst>
              </p:cNvPr>
              <p:cNvSpPr txBox="1"/>
              <p:nvPr/>
            </p:nvSpPr>
            <p:spPr>
              <a:xfrm>
                <a:off x="130936" y="5043478"/>
                <a:ext cx="4336527" cy="8461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rad>
                            <m:radPr>
                              <m:degHide m:val="on"/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319F6ED-38AE-248D-5C46-247E3A07A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36" y="5043478"/>
                <a:ext cx="4336527" cy="84612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C44D9B-D09E-228F-1028-28ABC100EC81}"/>
                  </a:ext>
                </a:extLst>
              </p:cNvPr>
              <p:cNvSpPr txBox="1"/>
              <p:nvPr/>
            </p:nvSpPr>
            <p:spPr>
              <a:xfrm>
                <a:off x="1185255" y="6033485"/>
                <a:ext cx="2612965" cy="6110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Length: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ad>
                          <m:radPr>
                            <m:degHide m:val="on"/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C44D9B-D09E-228F-1028-28ABC100E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255" y="6033485"/>
                <a:ext cx="2612965" cy="611001"/>
              </a:xfrm>
              <a:prstGeom prst="rect">
                <a:avLst/>
              </a:prstGeom>
              <a:blipFill>
                <a:blip r:embed="rId32"/>
                <a:stretch>
                  <a:fillRect l="-6993" b="-13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8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5" grpId="0"/>
      <p:bldP spid="13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7160</TotalTime>
  <Words>589</Words>
  <Application>Microsoft Office PowerPoint</Application>
  <PresentationFormat>Widescreen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Trigonometric Ratios</vt:lpstr>
      <vt:lpstr>Table of Exact Value</vt:lpstr>
      <vt:lpstr>PowerPoint Presentation</vt:lpstr>
      <vt:lpstr>PowerPoint Presentation</vt:lpstr>
      <vt:lpstr>PowerPoint Presentation</vt:lpstr>
      <vt:lpstr>Calculate, to 2 decimal places, the value of the pronumeral shown in each diagram.</vt:lpstr>
      <vt:lpstr>A ladder of length 4 metres leans against a wall.  If the ladder is inclined at 30o to the ground, how far is exactly the foot of the ladder from the wall? Leave your answer in exact form.</vt:lpstr>
      <vt:lpstr>An equilateral triangle has altitudes of length 20 cm. Find the length of one side in exact form.</vt:lpstr>
      <vt:lpstr>A pendulum swings from the vertical through an angle of 15° on each side of the vertical. If the pendulum is 90 cm long, what is the distance, x cm, between its highest and lowest points?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362</cp:revision>
  <dcterms:created xsi:type="dcterms:W3CDTF">2020-02-17T13:56:23Z</dcterms:created>
  <dcterms:modified xsi:type="dcterms:W3CDTF">2022-05-27T05:00:55Z</dcterms:modified>
</cp:coreProperties>
</file>