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47" r:id="rId2"/>
    <p:sldId id="536" r:id="rId3"/>
    <p:sldId id="537" r:id="rId4"/>
    <p:sldId id="541" r:id="rId5"/>
    <p:sldId id="538" r:id="rId6"/>
    <p:sldId id="539" r:id="rId7"/>
    <p:sldId id="540" r:id="rId8"/>
    <p:sldId id="542" r:id="rId9"/>
    <p:sldId id="543" r:id="rId10"/>
    <p:sldId id="544" r:id="rId11"/>
    <p:sldId id="548" r:id="rId12"/>
    <p:sldId id="545" r:id="rId13"/>
    <p:sldId id="546" r:id="rId14"/>
    <p:sldId id="547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4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381"/>
    <a:srgbClr val="110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6-18T00:10:13.30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80D150D-121E-488A-934C-2DE33D452C10}" emma:medium="tactile" emma:mode="ink">
          <msink:context xmlns:msink="http://schemas.microsoft.com/ink/2010/main" type="writingRegion" rotatedBoundingBox="33342,10799 33544,10799 33544,11104 33342,11104"/>
        </emma:interpretation>
      </emma:emma>
    </inkml:annotationXML>
    <inkml:traceGroup>
      <inkml:annotationXML>
        <emma:emma xmlns:emma="http://www.w3.org/2003/04/emma" version="1.0">
          <emma:interpretation id="{49DA790D-FF39-48FE-9354-0DEFA0E1BE8D}" emma:medium="tactile" emma:mode="ink">
            <msink:context xmlns:msink="http://schemas.microsoft.com/ink/2010/main" type="paragraph" rotatedBoundingBox="33342,10799 33544,10799 33544,11104 33342,11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5C6FA0-E2D2-4766-82BC-DFF57BC3A40B}" emma:medium="tactile" emma:mode="ink">
              <msink:context xmlns:msink="http://schemas.microsoft.com/ink/2010/main" type="line" rotatedBoundingBox="33342,10799 33544,10799 33544,11104 33342,11104"/>
            </emma:interpretation>
          </emma:emma>
        </inkml:annotationXML>
        <inkml:traceGroup>
          <inkml:annotationXML>
            <emma:emma xmlns:emma="http://www.w3.org/2003/04/emma" version="1.0">
              <emma:interpretation id="{60606924-9514-4B3D-A0B5-6FADC59D57BD}" emma:medium="tactile" emma:mode="ink">
                <msink:context xmlns:msink="http://schemas.microsoft.com/ink/2010/main" type="inkWord" rotatedBoundingBox="33342,10799 33544,10799 33544,11104 33342,11104"/>
              </emma:interpretation>
              <emma:one-of disjunction-type="recognition" id="oneOf0">
                <emma:interpretation id="interp0" emma:lang="en-AU" emma:confidence="0">
                  <emma:literal>/</emma:literal>
                </emma:interpretation>
                <emma:interpretation id="interp1" emma:lang="en-AU" emma:confidence="0">
                  <emma:literal>|</emma:literal>
                </emma:interpretation>
                <emma:interpretation id="interp2" emma:lang="en-AU" emma:confidence="0">
                  <emma:literal>\</emma:literal>
                </emma:interpretation>
                <emma:interpretation id="interp3" emma:lang="en-AU" emma:confidence="0">
                  <emma:literal>'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202 0,'0'0,"-75"86,45-39,8-8,13-12,5-11,4-8,-9 0,-4 3,4 5,-4-8,8 7,-4-7,9 4,-4-8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18T00:10:17.79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AF39FA-45ED-48D1-8FE5-717D3B159D90}" emma:medium="tactile" emma:mode="ink">
          <msink:context xmlns:msink="http://schemas.microsoft.com/ink/2010/main" type="inkDrawing" rotatedBoundingBox="26239,8358 26687,8192 26703,8237 26255,8402" semanticType="callout" shapeName="Other">
            <msink:sourceLink direction="with" ref="{A7AE9477-3D6F-47D3-B3E9-005F25423D66}"/>
          </msink:context>
        </emma:interpretation>
      </emma:emma>
    </inkml:annotationXML>
    <inkml:trace contextRef="#ctx0" brushRef="#br0">0 142 864,'0'0'76,"0"0"-60,0 0-16,0 0 0,0 0 123,0 0 21,0 0 5,0 0 1,0 0-13,0 0-2,0 0-1,9 8 0,-5 0-44,-4-8-9,9 4-1,4-4-1,-4 0-23,4-4-5,0 4-1,-4-4 0,4 0-19,0 0-4,1 0-1,-1 0 0,0 0-8,0 1-2,0-5 0,5 4 0,-5 0-8,0 0-8,5 0 12,-1-4-12,-4 1 8,5-1-8,-1-4 0,5 4 0,-8 0 0,3 1-16,1-5 2,-1 4 0,-4 0-27,5 4-6,-5-3-1,0-1-658,0 4-132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18T00:10:17.42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AE9477-3D6F-47D3-B3E9-005F25423D66}" emma:medium="tactile" emma:mode="ink">
          <msink:context xmlns:msink="http://schemas.microsoft.com/ink/2010/main" type="inkDrawing" rotatedBoundingBox="24642,7774 27476,8927 26442,11467 23609,10314" hotPoints="26905,9655 25455,11105 24005,9655 25455,8206" semanticType="enclosure" shapeName="Circle">
            <msink:destinationLink direction="with" ref="{8AAF39FA-45ED-48D1-8FE5-717D3B159D90}"/>
          </msink:context>
        </emma:interpretation>
      </emma:emma>
    </inkml:annotationXML>
    <inkml:trace contextRef="#ctx0" brushRef="#br0">2446 1240 518,'0'-7'46,"0"-5"-37,0 4-9,0 4 0,0 0 123,-5 0 22,5 4 5,0-4 1,0 1-62,0-5-12,-4 4-2,4 4-1,0 0-10,0 0-1,0-4-1,0-4 0,0 4 0,0 0 0,-4-3 0,4-1 0,0 8-10,0 0-3,0 0 0,-5-4 0,5-4-13,-4 0-4,4-3 0,-5-1 0,1 0-11,0 0-2,-1-3-1,1 3 0,4 4-6,-4-3 0,-1-1-1,1 0 0,-5 4-1,5-3 0,-1 3 0,-4-4 0,5-3 2,0 3 1,-1 0 0,-4 1 0,5-5-1,-5 0-1,1 5 0,-1-5 0,0 4 2,-4 1 1,4-1 0,-4 0 0,4 1 2,-4 3 0,0-4 0,0 0 0,-1 1-4,6 3 0,-5-4 0,-5 4 0,9-3-3,-4 3-1,0 0 0,0 0 0,4 0 0,-4-3 0,8-1 0,-8 0 0,0 5-24,4-5-6,-4 0-1,4 0 0,-4 5 47,0-9 10,4 0 2,-4 1 0,0-1-23,4 5-4,-4-1-1,4 0 0,-4-3-8,4 3 12,1 0-12,-6 0 12,6 1 1,-1-1 1,-4-4 0,0 1 0,-1-1-14,1 1-8,4-1 8,-4 4-13,4-3 13,-4 3 0,5 0 0,-1 5 0,0-5 0,-4 0 0,4 0 0,-4 1 0,4-1 0,0 4 0,1 0 0,-6-3 0,1 3 0,0-4 0,0 4 0,0-3 0,-5-1 0,1 0 0,-1 1 0,1-1 0,-1 4 0,0-4 0,1 5 0,-1-1 0,-4 4 0,5-4 0,4 4 8,0 0-8,-5 1 0,5 3 0,-5-4 8,1 0-8,-1 4 0,-4-8 8,5 0-8,-1 4 0,-4-4 0,5 5 0,-1-5 0,5 4 0,-5 0 8,1-4 2,-5 8 0,4-4 0,1 4-2,-1-4-8,1 4 12,-1 4-4,1-4-8,-1 0 10,-4 4-10,5 0 10,-1-4-26,1 0-4,-5 0-2,0 4 0,4 0 38,-4 0 8,5 0 2,-1 0 0,-4-1-42,5 1-8,-1 0-1,0 4-1,-3 0 26,3 0 0,-4-1 0,4 1 0,1 4 0,4 0 0,-5-1 0,1 1 0,-1 0 0,1 3 0,-1-3 0,0 0 0,1-1 18,-1 5 9,1-4 1,4 3 1,-5-3-29,1 7 0,-1-3 0,0 4 0,1-5 0,-1 5 0,5-1 0,-4 1 0,-1-5 0,1 9 0,-1-5 0,0 5 0,1-5 0,-1 4 0,1-3 0,4 3 0,0-3 0,-1-1 0,1-3 0,0 3 0,0-3 0,4 0 0,-4 3 0,4-3 0,0-1 0,5-3 0,-9 4 0,4 3 0,5-7 0,-1 3 0,-4 1 0,9 0 0,0 3 0,-4-7 0,-5 3 0,5 1 0,4 0 0,-4 3 0,-1-3 0,-4-1 0,1 1 0,3 3 0,1-7-8,-1 4 8,1 3 0,4-3 0,-4 3 0,4 1 0,0-5-23,-5 1-1,5 7 0,0-3 0,5-4 39,-1 3 7,-4 1 2,4-1 0,1 1-24,-1-1 0,-4 1 0,5-1 0,-1-3 0,0 7 0,1-3 0,-1-1-8,5 1 8,-5-5 0,5 5 0,-5-1 0,5 1 0,0-1 0,-5 1 0,5-1 0,-4-3 0,3-5 0,1 5 0,0 0 0,0 3 0,4-3 0,-4 3 0,-1 1 0,1-1 0,4 1 0,-4-1 0,0 1 0,0-1 0,4 1 0,-4-1 0,8 9 0,-4-5 0,-4 0 0,4-3 0,5-1 0,-9 5 0,4-5 0,0-3 0,4 3 0,-3 1 0,-6-5 0,6 1 0,-1 0 0,0-5 0,0 1 0,0 0 0,-4-1 0,4 1 0,0 0 0,0-1 0,1 5 0,-1-4 0,0 3 0,4-7 0,1 4-8,-5 0 8,0 3 0,5-3 8,-1 0-8,1-5-13,4 9-7,-9-4-2,5 7 0,-5-3 31,4-1 7,-3-3 0,3 4 1,1-5-17,-1 5 0,5-4 0,0 3 0,-4 1 0,-5-4 0,9 3 0,-5-3 0,-4 0 0,5-5 0,0 5 0,-1 0 0,1-1 0,-5 1 0,9-4 0,-9 4 0,4-5 0,-3 5 0,-1 0 0,4-4 0,-4-1 0,1 5 0,-1-4 0,0 0 0,4 0 0,-3-1 0,-1 1 0,0 0 0,0-4 0,0 4 0,0-1 0,5 1 0,-9 0 0,8-4 0,1 4 0,-5-4 0,0 0 10,0-1-10,5 1 8,-1 0-8,-3 0 0,-1 0 0,0-4 0,0 4 0,0 0 0,5-4 0,-5 4 0,5-4 0,-1 0 0,-4 4 0,5-4 0,-5 0 0,4 0 0,1 0 0,-5 4 0,5-4 0,-5 0 0,4 0 0,-3 0 0,-1 0 0,0 3 0,-4 1 8,4-4-8,0 0 0,0 4 0,0-4 0,1 0 0,-6 0 0,5 0 0,1 0 0,-6 0 0,1 0 0,0 0 0,0-4 0,4 0 0,0 1 0,-4 3 0,4-4 0,-4 0 0,4 0 0,0 4 0,0 0 0,-4-4 0,4 0 0,0 4 8,1 0-8,-1-4 8,0 4-8,0 0 0,0 0 0,-4 0 0,0-4 0,-9 4-27,8-4 3,1 4 0,4-4 0,1 1 24,-6-1 0,1 0 0,0 0 0,-9 4 16,9-4 8,4-4 1,-4 4 1,-1 0-26,6 0 0,-6-3 0,5 3 0,-4 4 0,4-4 0,-8-4 8,8 0-8,-4 0 0,4 1 0,-4 3 0,4 0 0,-4 0 0,-1-4 0,1 4 0,0 0 0,0-3 0,-1 3 0,1-4 0,0 4 0,4 0 0,-8-4 0,3 4 0,-3 0 0,4-3 0,-5-1 0,5 4 0,-1-4 8,1 0-8,0 1 0,-5 3 0,5-4 0,0 0 0,-5 0 0,1 0 0,3 5 8,-3-5-8,4 0 0,-5-4 9,5 4-9,-5 1 0,5-1 0,0-4 0,-5 4 0,5 1 0,-5-1 8,5 0-8,-5 0 0,5 0 27,0 1 1,-5-1 0,1 0 0,4 0-44,-5 0-8,0 1-1,1-5-1,4 4 26,-5 4 0,5-4 0,-5 1 0,-4-1 16,4 4 8,5-4 1,-4 0 1,3 0-39,-3 5-8,-1-5-2,5 0 0,-5 4 37,5-4 7,0 0 2,0 5 0,-5-1-23,5-4 0,-5 0 0,5 0 0,-5 4-12,-4 4-8,9-7 0,-4-1-1,-1 4 33,-4 4 8,4-8 0,-4 8 1,5-8-21,-1-3 0,0 3 0,1 4 0,-1-4 0,5 4 0,-5-4 0,-4 8 0,0 0 0,5-7 0,-1-1 0,5 0 0,-5 0 0,5 0 0,-5-3 0,1 3 0,-1 0 0,1 4 0,-1 0 0,0-3 0,-4 7 0,5-8-16,-1 0 2,-4 8 1,0 0 13,0 0 0,5-12 0,-5 12 0,4-8 0,-4 8 0,4-7 0,-4 7 0,9-8 0,-9 8 0,0-8 0,5-4 0,-1 5 0,-4 7 0,4-8 0,1 0 0,-1 4 0,0-4 0,1 0 0,-1 1 0,-4 7 0,0-8 0,5 0 0,-1 0 0,-4 0 0,4 1 0,1-1 0,-5 0 0,4 0 0,1-3 0,-5 3 0,4 4 0,-4-4 0,4 0 0,-4 0 0,5 5 0,-5-5 0,4 0 0,-4 0 0,0 8 0,4-8 0,-4 1 0,5-1 0,-1 4 0,1-4 0,-5 0 0,4 4 0,0-3 0,-4 7 0,5-8 0,-5 0 0,4 4 0,1-4 0,-1 0 0,-4 5 0,4-5 0,-4 4 0,5 0 0,-1-4 0,-4 8 0,0-8 0,5 4 0,-5-3 0,0 3 0,0-4 0,0 8 0,4-4 0,-4-4 0,4 4 0,-4 4 0,5-4 0,-5 4 0,0-7 0,0 7 0,4-8 0,-4 4 0,0 0 0,4 0 0,-4-4 0,0 4 0,5-3 0,-5 3 0,0 4 8,0 0-8,0-8 0,0 0 0,0 0 0,0 4 0,0 4 0,0-7 0,0-1 0,0 8 0,0 0 0,0-8 0,0 0 0,0 0 0,0 8 0,0-3 0,0-5 0,0 0 0,0 8 0,0-4 0,0 4 0,0-8 0,0 0 0,0 1 0,0-1 0,0 0 0,-5 4 0,5 4 0,0-8 0,0-3 0,0 7 0,0 4 0,0-12 0,0 4 0,0 8 0,0-8 0,0 1 0,0-1 0,0 0 0,0 0 0,-4 0 0,4 1 0,0-1 0,0 0 0,-4-4 0,4 5 0,0-1 0,0 8 0,0-4 0,-5-4 0,5-4 0,0 5 0,0-5 0,0 4 0,0 0 0,0 0 0,0 1 0,-4-1 0,4 0 0,0 8 0,-4-12 0,4 5 0,0-5 0,0 0 0,-5 4 0,5 1 0,0 7 0,-4-8 0,-1 0 0,5-4 0,-4 4 0,4-3 0,-4-5 0,4 4 0,-5 5 0,1-1 0,4 0 0,-5-4 0,1 1 8,0 3-8,-1 0 0,5 0 0,-4-3 9,-1 3-9,1-4 0,0 0 9,4 5-9,-9-1 10,5-4-10,-1 4 10,1 0-10,-1-3 0,1 3 9,0 0-9,-1-4 0,-4 5 8,5-5-8,-5 4 0,5-4 0,0 5 0,-1-1 0,-4 0 0,9 0 14,-4 0-2,0 1 0,-1-1 0,1 0-12,-5 0 0,0 0 0,0 1 0,5 3 0,-5-4 0,1 0 0,-1 0 0,4-3 0,-3 3 0,3-4 0,1 4 0,-5 1 0,5 3 0,-5-4-10,5 0 10,-1 4 0,-4-4 14,5-3-2,-5-1 0,5 4-12,-5 0 0,5 1 0,-5-1 0,4-4 0,-3 4 0,3 4 0,-3-3 0,3-5 0,-4 0 0,5 4 0,0 1 0,-10-5 0,10 8 0,4 4 8,-9-8-8,1 0 0,-1 1 0,4-5 0,-3 4 0,3 0 0,-4-3 0,5-1 0,0 4 0,-5 0 8,4 0-8,1 5 0,-5-5 0,5 0 0,-5 0 0,5-4 0,-5 5 0,5-1 0,-5 0 0,0 0 0,0 0 0,5-3 0,-5 3 8,0 4-8,1-4 0,3 0 0,-4 5 0,1-5 8,-1 0-8,0 0 0,0 4 0,1-7 0,-1 3 0,0-4 0,0 4 0,0 4 0,1 0 0,-1 1 0,4-5 0,-3 0 0,3 4 0,-3 0 0,3 4 0,-4-4 0,1 0 0,-1 0 0,4 1 0,-3-1 0,-1 4 0,0-4 0,5 0 0,-5 4 0,0-4 0,5 0 0,-1 0 0,-3 4 0,3-4 0,5 4 0,-4-4 0,-5 0 0,0 1 0,9 3 0,0 0 0,-4 0 0,4 0 0,-9 0 0,0-4 0,5 4 0,4 0 0,0 0 0,-9 0 0,5 0 0,4 0 0,0 0 0,0 0 0,0 0 0,0 0 0,0 0-8,0 0 8,-9 0 0,9 0 0,0 0 0,0 0 0,0 0 0,0 0 0,0 0 0,0 0 0,0 0 0,0 0 0,0 0 0,0 0 0,0 0 0,0 0 0,-9 7 0,9-7 0,0 0 0,0 0 0,0 0 0,0 0 0,0 0 0,0 0 0,-4 4 0,4-4 0,-4 8 0,4-8 0,0 0 0,0 0 0,0 0 0,0 0 0,0 0 0,0 0 0,-5 8 0,5 4 0,5-1 0,-10 1 0,5-4 0,0-8 0,5 8 0,-5 3-8,4-3 8,0 4 0,-4 0 0,0-1 0,0 5-8,0-4 8,0-1 0,5 1 0,-5 0 0,0-1 0,0 1-12,4 0 4,-4-1 8,4-3-13,1 0-35,-5 4-8,0-4 0,0 3-1,0-11-31,0 0-7,0 0-1,0 0-658,0 0-132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f786dc059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f786dc059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1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f786dc059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f786dc059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BCA1D-2C2C-425F-8990-C04234F94A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8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27/06/2022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225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27/06/2022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88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3.png"/><Relationship Id="rId7" Type="http://schemas.openxmlformats.org/officeDocument/2006/relationships/image" Target="../media/image70.png"/><Relationship Id="rId12" Type="http://schemas.openxmlformats.org/officeDocument/2006/relationships/image" Target="../media/image7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96.png"/><Relationship Id="rId7" Type="http://schemas.openxmlformats.org/officeDocument/2006/relationships/image" Target="../media/image9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7.png"/><Relationship Id="rId5" Type="http://schemas.openxmlformats.org/officeDocument/2006/relationships/image" Target="../media/image83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2.png"/><Relationship Id="rId5" Type="http://schemas.openxmlformats.org/officeDocument/2006/relationships/image" Target="../media/image83.png"/><Relationship Id="rId10" Type="http://schemas.openxmlformats.org/officeDocument/2006/relationships/image" Target="../media/image94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09.emf"/><Relationship Id="rId3" Type="http://schemas.openxmlformats.org/officeDocument/2006/relationships/image" Target="../media/image63.png"/><Relationship Id="rId7" Type="http://schemas.openxmlformats.org/officeDocument/2006/relationships/image" Target="../media/image70.png"/><Relationship Id="rId12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9.png"/><Relationship Id="rId11" Type="http://schemas.openxmlformats.org/officeDocument/2006/relationships/image" Target="../media/image108.emf"/><Relationship Id="rId5" Type="http://schemas.openxmlformats.org/officeDocument/2006/relationships/image" Target="../media/image105.png"/><Relationship Id="rId15" Type="http://schemas.openxmlformats.org/officeDocument/2006/relationships/image" Target="../media/image110.emf"/><Relationship Id="rId10" Type="http://schemas.openxmlformats.org/officeDocument/2006/relationships/customXml" Target="../ink/ink1.xml"/><Relationship Id="rId4" Type="http://schemas.openxmlformats.org/officeDocument/2006/relationships/image" Target="../media/image66.png"/><Relationship Id="rId9" Type="http://schemas.openxmlformats.org/officeDocument/2006/relationships/image" Target="../media/image107.png"/><Relationship Id="rId1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7" Type="http://schemas.openxmlformats.org/officeDocument/2006/relationships/image" Target="../media/image8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580.png"/><Relationship Id="rId10" Type="http://schemas.openxmlformats.org/officeDocument/2006/relationships/image" Target="../media/image109.png"/><Relationship Id="rId4" Type="http://schemas.openxmlformats.org/officeDocument/2006/relationships/image" Target="../media/image83.png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convert degrees to radians vice versa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define radians as a unit of angle measurement</a:t>
            </a:r>
            <a:endParaRPr lang="en-A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A3D4E-EF50-46CD-B220-D7440F2576BB}"/>
              </a:ext>
            </a:extLst>
          </p:cNvPr>
          <p:cNvSpPr txBox="1"/>
          <p:nvPr/>
        </p:nvSpPr>
        <p:spPr>
          <a:xfrm>
            <a:off x="121618" y="1250273"/>
            <a:ext cx="6101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the quadrant in which each of the following angles is found.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546196-0381-48A6-A668-49A093ACB2B5}"/>
              </a:ext>
            </a:extLst>
          </p:cNvPr>
          <p:cNvSpPr txBox="1"/>
          <p:nvPr/>
        </p:nvSpPr>
        <p:spPr>
          <a:xfrm>
            <a:off x="3281401" y="2218400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1</a:t>
            </a:r>
            <a:endParaRPr lang="en-AU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283363" y="2293580"/>
                <a:ext cx="1697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°=35° </m:t>
                    </m:r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3" y="2293580"/>
                <a:ext cx="169732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37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E86814-C266-44AE-B6C0-069FA8A2DDF7}"/>
                  </a:ext>
                </a:extLst>
              </p:cNvPr>
              <p:cNvSpPr txBox="1"/>
              <p:nvPr/>
            </p:nvSpPr>
            <p:spPr>
              <a:xfrm>
                <a:off x="325816" y="3145724"/>
                <a:ext cx="186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°=265° </m:t>
                    </m:r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E86814-C266-44AE-B6C0-069FA8A2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6" y="3145724"/>
                <a:ext cx="18672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88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FD8C2D-E704-42A3-A1AF-D49F69748E72}"/>
                  </a:ext>
                </a:extLst>
              </p:cNvPr>
              <p:cNvSpPr txBox="1"/>
              <p:nvPr/>
            </p:nvSpPr>
            <p:spPr>
              <a:xfrm>
                <a:off x="325816" y="4014824"/>
                <a:ext cx="186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°=135° </m:t>
                    </m:r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FD8C2D-E704-42A3-A1AF-D49F6974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6" y="4014824"/>
                <a:ext cx="186724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88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0F4936-9BC6-4DB3-B5EA-369A13C4EED6}"/>
                  </a:ext>
                </a:extLst>
              </p:cNvPr>
              <p:cNvSpPr txBox="1"/>
              <p:nvPr/>
            </p:nvSpPr>
            <p:spPr>
              <a:xfrm>
                <a:off x="372639" y="4969253"/>
                <a:ext cx="186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°=342° </m:t>
                    </m:r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0F4936-9BC6-4DB3-B5EA-369A13C4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9" y="4969253"/>
                <a:ext cx="186724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90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1D4565B-FA66-4EE5-B1D1-50F64A176141}"/>
              </a:ext>
            </a:extLst>
          </p:cNvPr>
          <p:cNvSpPr txBox="1"/>
          <p:nvPr/>
        </p:nvSpPr>
        <p:spPr>
          <a:xfrm>
            <a:off x="3303267" y="3060062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3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8CD2E-F175-4B5B-8B50-EE2AD800855D}"/>
              </a:ext>
            </a:extLst>
          </p:cNvPr>
          <p:cNvSpPr txBox="1"/>
          <p:nvPr/>
        </p:nvSpPr>
        <p:spPr>
          <a:xfrm>
            <a:off x="3244559" y="4063245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2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932A55-1C72-4470-95CD-45EF1675F638}"/>
              </a:ext>
            </a:extLst>
          </p:cNvPr>
          <p:cNvSpPr txBox="1"/>
          <p:nvPr/>
        </p:nvSpPr>
        <p:spPr>
          <a:xfrm>
            <a:off x="3281401" y="4886362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4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A3D4E-EF50-46CD-B220-D7440F2576BB}"/>
              </a:ext>
            </a:extLst>
          </p:cNvPr>
          <p:cNvSpPr txBox="1"/>
          <p:nvPr/>
        </p:nvSpPr>
        <p:spPr>
          <a:xfrm>
            <a:off x="121618" y="1250273"/>
            <a:ext cx="6101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the quadrant in which each of the following angles is found.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546196-0381-48A6-A668-49A093ACB2B5}"/>
              </a:ext>
            </a:extLst>
          </p:cNvPr>
          <p:cNvSpPr txBox="1"/>
          <p:nvPr/>
        </p:nvSpPr>
        <p:spPr>
          <a:xfrm>
            <a:off x="3281401" y="2218400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1</a:t>
            </a:r>
            <a:endParaRPr lang="en-AU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283363" y="2293580"/>
                <a:ext cx="639919" cy="5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3" y="2293580"/>
                <a:ext cx="639919" cy="584134"/>
              </a:xfrm>
              <a:prstGeom prst="rect">
                <a:avLst/>
              </a:prstGeom>
              <a:blipFill rotWithShape="0">
                <a:blip r:embed="rId2"/>
                <a:stretch>
                  <a:fillRect l="-14286" t="-1042"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E86814-C266-44AE-B6C0-069FA8A2DDF7}"/>
                  </a:ext>
                </a:extLst>
              </p:cNvPr>
              <p:cNvSpPr txBox="1"/>
              <p:nvPr/>
            </p:nvSpPr>
            <p:spPr>
              <a:xfrm>
                <a:off x="325816" y="3145724"/>
                <a:ext cx="769763" cy="621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E86814-C266-44AE-B6C0-069FA8A2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6" y="3145724"/>
                <a:ext cx="769763" cy="621773"/>
              </a:xfrm>
              <a:prstGeom prst="rect">
                <a:avLst/>
              </a:prstGeom>
              <a:blipFill rotWithShape="0">
                <a:blip r:embed="rId5"/>
                <a:stretch>
                  <a:fillRect l="-1181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FD8C2D-E704-42A3-A1AF-D49F69748E72}"/>
                  </a:ext>
                </a:extLst>
              </p:cNvPr>
              <p:cNvSpPr txBox="1"/>
              <p:nvPr/>
            </p:nvSpPr>
            <p:spPr>
              <a:xfrm>
                <a:off x="325816" y="4014824"/>
                <a:ext cx="769763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FD8C2D-E704-42A3-A1AF-D49F6974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6" y="4014824"/>
                <a:ext cx="769763" cy="614655"/>
              </a:xfrm>
              <a:prstGeom prst="rect">
                <a:avLst/>
              </a:prstGeom>
              <a:blipFill rotWithShape="0">
                <a:blip r:embed="rId6"/>
                <a:stretch>
                  <a:fillRect l="-11811" b="-11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0F4936-9BC6-4DB3-B5EA-369A13C4EED6}"/>
                  </a:ext>
                </a:extLst>
              </p:cNvPr>
              <p:cNvSpPr txBox="1"/>
              <p:nvPr/>
            </p:nvSpPr>
            <p:spPr>
              <a:xfrm>
                <a:off x="372639" y="4969253"/>
                <a:ext cx="769763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0F4936-9BC6-4DB3-B5EA-369A13C4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9" y="4969253"/>
                <a:ext cx="769763" cy="616515"/>
              </a:xfrm>
              <a:prstGeom prst="rect">
                <a:avLst/>
              </a:prstGeom>
              <a:blipFill rotWithShape="0">
                <a:blip r:embed="rId7"/>
                <a:stretch>
                  <a:fillRect l="-11905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1D4565B-FA66-4EE5-B1D1-50F64A176141}"/>
              </a:ext>
            </a:extLst>
          </p:cNvPr>
          <p:cNvSpPr txBox="1"/>
          <p:nvPr/>
        </p:nvSpPr>
        <p:spPr>
          <a:xfrm>
            <a:off x="3303267" y="3060062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3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8CD2E-F175-4B5B-8B50-EE2AD800855D}"/>
              </a:ext>
            </a:extLst>
          </p:cNvPr>
          <p:cNvSpPr txBox="1"/>
          <p:nvPr/>
        </p:nvSpPr>
        <p:spPr>
          <a:xfrm>
            <a:off x="3244559" y="4063245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2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932A55-1C72-4470-95CD-45EF1675F638}"/>
              </a:ext>
            </a:extLst>
          </p:cNvPr>
          <p:cNvSpPr txBox="1"/>
          <p:nvPr/>
        </p:nvSpPr>
        <p:spPr>
          <a:xfrm>
            <a:off x="3281401" y="4886362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Quadrant 4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3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6450" y="611817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C45EB-163F-4130-B89A-53D4A9D3208C}"/>
              </a:ext>
            </a:extLst>
          </p:cNvPr>
          <p:cNvSpPr txBox="1"/>
          <p:nvPr/>
        </p:nvSpPr>
        <p:spPr>
          <a:xfrm>
            <a:off x="382872" y="1230310"/>
            <a:ext cx="639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3600" dirty="0"/>
              <a:t>Radius of circle =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786F98-6792-41B7-A575-ACEBB8F0DEBD}"/>
              </a:ext>
            </a:extLst>
          </p:cNvPr>
          <p:cNvGrpSpPr/>
          <p:nvPr/>
        </p:nvGrpSpPr>
        <p:grpSpPr>
          <a:xfrm>
            <a:off x="5948246" y="450348"/>
            <a:ext cx="5957304" cy="5957304"/>
            <a:chOff x="5948246" y="450348"/>
            <a:chExt cx="5957304" cy="595730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D76AB28-0047-4360-A734-0244C84D8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246" y="450348"/>
              <a:ext cx="5957304" cy="595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062A9A-154A-43DF-8E22-AD45BE2BD63C}"/>
                </a:ext>
              </a:extLst>
            </p:cNvPr>
            <p:cNvSpPr txBox="1"/>
            <p:nvPr/>
          </p:nvSpPr>
          <p:spPr>
            <a:xfrm>
              <a:off x="8559490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3C5C8C9-4012-4CB7-8E6E-317CF6EE7F4F}"/>
                </a:ext>
              </a:extLst>
            </p:cNvPr>
            <p:cNvCxnSpPr/>
            <p:nvPr/>
          </p:nvCxnSpPr>
          <p:spPr>
            <a:xfrm flipV="1">
              <a:off x="8926898" y="1772816"/>
              <a:ext cx="1224808" cy="1656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7618FC-F9F4-4F81-BAB7-E0EA0ADD6129}"/>
                </a:ext>
              </a:extLst>
            </p:cNvPr>
            <p:cNvSpPr txBox="1"/>
            <p:nvPr/>
          </p:nvSpPr>
          <p:spPr>
            <a:xfrm>
              <a:off x="9171894" y="22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1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9EA79729-76C5-4F58-B876-A5EACEE8F94F}"/>
              </a:ext>
            </a:extLst>
          </p:cNvPr>
          <p:cNvSpPr/>
          <p:nvPr/>
        </p:nvSpPr>
        <p:spPr>
          <a:xfrm>
            <a:off x="8743194" y="2971800"/>
            <a:ext cx="914400" cy="914400"/>
          </a:xfrm>
          <a:prstGeom prst="arc">
            <a:avLst>
              <a:gd name="adj1" fmla="val 16756357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2BB47F-1AFD-4AEE-B8D4-CC3D60EE2FD6}"/>
                  </a:ext>
                </a:extLst>
              </p:cNvPr>
              <p:cNvSpPr txBox="1"/>
              <p:nvPr/>
            </p:nvSpPr>
            <p:spPr>
              <a:xfrm>
                <a:off x="9441967" y="2648634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2BB47F-1AFD-4AEE-B8D4-CC3D60EE2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67" y="2648634"/>
                <a:ext cx="56207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F281B9-DC72-49CB-A2EC-F5D4DBB7EC48}"/>
                  </a:ext>
                </a:extLst>
              </p:cNvPr>
              <p:cNvSpPr txBox="1"/>
              <p:nvPr/>
            </p:nvSpPr>
            <p:spPr>
              <a:xfrm>
                <a:off x="373161" y="1856536"/>
                <a:ext cx="7147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36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AU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3600" dirty="0"/>
                  <a:t>, we can find: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F281B9-DC72-49CB-A2EC-F5D4DBB7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1" y="1856536"/>
                <a:ext cx="714738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302" t="-15094" b="-34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79A3D4E-EF50-46CD-B220-D7440F2576BB}"/>
              </a:ext>
            </a:extLst>
          </p:cNvPr>
          <p:cNvSpPr txBox="1"/>
          <p:nvPr/>
        </p:nvSpPr>
        <p:spPr>
          <a:xfrm>
            <a:off x="1485905" y="3094563"/>
            <a:ext cx="198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Sine</a:t>
            </a:r>
            <a:endParaRPr lang="en-AU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E3042-9700-44A4-975D-2ADB10398451}"/>
              </a:ext>
            </a:extLst>
          </p:cNvPr>
          <p:cNvSpPr txBox="1"/>
          <p:nvPr/>
        </p:nvSpPr>
        <p:spPr>
          <a:xfrm>
            <a:off x="1436188" y="2482762"/>
            <a:ext cx="224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Cosine</a:t>
            </a:r>
            <a:endParaRPr lang="en-A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676D4-BBD0-473A-A7FB-97705FF95031}"/>
                  </a:ext>
                </a:extLst>
              </p:cNvPr>
              <p:cNvSpPr txBox="1"/>
              <p:nvPr/>
            </p:nvSpPr>
            <p:spPr>
              <a:xfrm>
                <a:off x="526605" y="3909055"/>
                <a:ext cx="63937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3600" dirty="0"/>
                  <a:t>Note: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3600" dirty="0"/>
                  <a:t> is measured from the positive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3600" dirty="0"/>
                  <a:t> – axis to the line in an anti-clockwise direction.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2676D4-BBD0-473A-A7FB-97705FF9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5" y="3909055"/>
                <a:ext cx="6393757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574" t="-5208" b="-121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1D85C5-24AB-40AC-B504-C35B80FB9CF0}"/>
                  </a:ext>
                </a:extLst>
              </p:cNvPr>
              <p:cNvSpPr txBox="1"/>
              <p:nvPr/>
            </p:nvSpPr>
            <p:spPr>
              <a:xfrm>
                <a:off x="10004044" y="1174211"/>
                <a:ext cx="1370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41D85C5-24AB-40AC-B504-C35B80FB9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044" y="1174211"/>
                <a:ext cx="1370312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2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76AB28-0047-4360-A734-0244C84D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16" y="450348"/>
            <a:ext cx="5957304" cy="59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62A9A-154A-43DF-8E22-AD45BE2BD63C}"/>
              </a:ext>
            </a:extLst>
          </p:cNvPr>
          <p:cNvSpPr txBox="1"/>
          <p:nvPr/>
        </p:nvSpPr>
        <p:spPr>
          <a:xfrm>
            <a:off x="873366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C5C8C9-4012-4CB7-8E6E-317CF6EE7F4F}"/>
              </a:ext>
            </a:extLst>
          </p:cNvPr>
          <p:cNvCxnSpPr/>
          <p:nvPr/>
        </p:nvCxnSpPr>
        <p:spPr>
          <a:xfrm flipV="1">
            <a:off x="9101068" y="1772816"/>
            <a:ext cx="1224808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7618FC-F9F4-4F81-BAB7-E0EA0ADD6129}"/>
              </a:ext>
            </a:extLst>
          </p:cNvPr>
          <p:cNvSpPr txBox="1"/>
          <p:nvPr/>
        </p:nvSpPr>
        <p:spPr>
          <a:xfrm>
            <a:off x="9346064" y="22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</a:t>
            </a:r>
            <a:endParaRPr lang="en-AU" sz="2800" dirty="0">
              <a:solidFill>
                <a:srgbClr val="002060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EA79729-76C5-4F58-B876-A5EACEE8F94F}"/>
              </a:ext>
            </a:extLst>
          </p:cNvPr>
          <p:cNvSpPr/>
          <p:nvPr/>
        </p:nvSpPr>
        <p:spPr>
          <a:xfrm>
            <a:off x="8917364" y="2971800"/>
            <a:ext cx="914400" cy="914400"/>
          </a:xfrm>
          <a:prstGeom prst="arc">
            <a:avLst>
              <a:gd name="adj1" fmla="val 16756357"/>
              <a:gd name="adj2" fmla="val 0"/>
            </a:avLst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2BB47F-1AFD-4AEE-B8D4-CC3D60EE2FD6}"/>
                  </a:ext>
                </a:extLst>
              </p:cNvPr>
              <p:cNvSpPr txBox="1"/>
              <p:nvPr/>
            </p:nvSpPr>
            <p:spPr>
              <a:xfrm>
                <a:off x="9616137" y="2648634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2BB47F-1AFD-4AEE-B8D4-CC3D60EE2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37" y="2648634"/>
                <a:ext cx="56207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F281B9-DC72-49CB-A2EC-F5D4DBB7EC48}"/>
                  </a:ext>
                </a:extLst>
              </p:cNvPr>
              <p:cNvSpPr txBox="1"/>
              <p:nvPr/>
            </p:nvSpPr>
            <p:spPr>
              <a:xfrm>
                <a:off x="286066" y="2693241"/>
                <a:ext cx="5911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2. This line makes an 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400" dirty="0"/>
                  <a:t> from the positive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- axis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F281B9-DC72-49CB-A2EC-F5D4DBB7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6" y="2693241"/>
                <a:ext cx="591103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649" t="-5882" r="-2680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79A3D4E-EF50-46CD-B220-D7440F2576BB}"/>
              </a:ext>
            </a:extLst>
          </p:cNvPr>
          <p:cNvSpPr txBox="1"/>
          <p:nvPr/>
        </p:nvSpPr>
        <p:spPr>
          <a:xfrm>
            <a:off x="256470" y="1921628"/>
            <a:ext cx="560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Draw a line from the origin to the unit circle. The length of the line is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8E3042-9700-44A4-975D-2ADB10398451}"/>
                  </a:ext>
                </a:extLst>
              </p:cNvPr>
              <p:cNvSpPr txBox="1"/>
              <p:nvPr/>
            </p:nvSpPr>
            <p:spPr>
              <a:xfrm>
                <a:off x="256470" y="3429000"/>
                <a:ext cx="61973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Drop a line down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to meet the positive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– axis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58E3042-9700-44A4-975D-2ADB10398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0" y="3429000"/>
                <a:ext cx="6197373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475" t="-5882" b="-154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382EF2-F938-4A4B-8E4A-43486222887E}"/>
              </a:ext>
            </a:extLst>
          </p:cNvPr>
          <p:cNvCxnSpPr/>
          <p:nvPr/>
        </p:nvCxnSpPr>
        <p:spPr>
          <a:xfrm flipH="1">
            <a:off x="9106661" y="3425309"/>
            <a:ext cx="12457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D2ACE-66C9-48A7-B961-CF15761C19B8}"/>
                  </a:ext>
                </a:extLst>
              </p:cNvPr>
              <p:cNvSpPr txBox="1"/>
              <p:nvPr/>
            </p:nvSpPr>
            <p:spPr>
              <a:xfrm>
                <a:off x="10286482" y="1276314"/>
                <a:ext cx="1370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C6D2ACE-66C9-48A7-B961-CF15761C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482" y="1276314"/>
                <a:ext cx="1370312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67643" y="1340962"/>
                <a:ext cx="7279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a point on the unit circle,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" y="1340962"/>
                <a:ext cx="727958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8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4A00E-4158-4C9A-8F0C-F50154F964A9}"/>
              </a:ext>
            </a:extLst>
          </p:cNvPr>
          <p:cNvGrpSpPr/>
          <p:nvPr/>
        </p:nvGrpSpPr>
        <p:grpSpPr>
          <a:xfrm>
            <a:off x="10141960" y="1772816"/>
            <a:ext cx="183916" cy="1656184"/>
            <a:chOff x="10141960" y="1772816"/>
            <a:chExt cx="183916" cy="16561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A65DEC-F3B7-41EC-8A97-945C8AEE0D18}"/>
                </a:ext>
              </a:extLst>
            </p:cNvPr>
            <p:cNvGrpSpPr/>
            <p:nvPr/>
          </p:nvGrpSpPr>
          <p:grpSpPr>
            <a:xfrm>
              <a:off x="10141960" y="3172793"/>
              <a:ext cx="166324" cy="239177"/>
              <a:chOff x="10120158" y="3189823"/>
              <a:chExt cx="166324" cy="23917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2356475-1A98-4DB6-962B-F259BBAD4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0158" y="3189823"/>
                <a:ext cx="1663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E16B017-3C36-428A-888F-534989529C38}"/>
                  </a:ext>
                </a:extLst>
              </p:cNvPr>
              <p:cNvCxnSpPr/>
              <p:nvPr/>
            </p:nvCxnSpPr>
            <p:spPr>
              <a:xfrm>
                <a:off x="10120158" y="3193143"/>
                <a:ext cx="0" cy="235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FB5AC2-0F1E-448B-B3CE-EBE4A4489E7B}"/>
                </a:ext>
              </a:extLst>
            </p:cNvPr>
            <p:cNvCxnSpPr/>
            <p:nvPr/>
          </p:nvCxnSpPr>
          <p:spPr>
            <a:xfrm>
              <a:off x="10325876" y="1772816"/>
              <a:ext cx="0" cy="165618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1E614F-BF16-4513-94FF-963B116CECA6}"/>
                  </a:ext>
                </a:extLst>
              </p:cNvPr>
              <p:cNvSpPr txBox="1"/>
              <p:nvPr/>
            </p:nvSpPr>
            <p:spPr>
              <a:xfrm>
                <a:off x="143922" y="4455209"/>
                <a:ext cx="70987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right-angled triangle is formed. </a:t>
                </a:r>
              </a:p>
              <a:p>
                <a:r>
                  <a:rPr lang="en-US" sz="2400" b="1" dirty="0"/>
                  <a:t>We can now find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/>
                  <a:t> in terms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61E614F-BF16-4513-94FF-963B116C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2" y="4455209"/>
                <a:ext cx="7098707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375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BEB689-C11B-430C-9EB0-5B8C20207F52}"/>
                  </a:ext>
                </a:extLst>
              </p:cNvPr>
              <p:cNvSpPr txBox="1"/>
              <p:nvPr/>
            </p:nvSpPr>
            <p:spPr>
              <a:xfrm>
                <a:off x="9538400" y="3382833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BEB689-C11B-430C-9EB0-5B8C2020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400" y="3382833"/>
                <a:ext cx="43152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375E11-DFB7-46DE-AA1E-34036D69055C}"/>
              </a:ext>
            </a:extLst>
          </p:cNvPr>
          <p:cNvCxnSpPr/>
          <p:nvPr/>
        </p:nvCxnSpPr>
        <p:spPr>
          <a:xfrm>
            <a:off x="10325876" y="1769125"/>
            <a:ext cx="0" cy="16561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89E06C-790F-4559-BCD4-A35F09CC13B6}"/>
                  </a:ext>
                </a:extLst>
              </p:cNvPr>
              <p:cNvSpPr txBox="1"/>
              <p:nvPr/>
            </p:nvSpPr>
            <p:spPr>
              <a:xfrm>
                <a:off x="10331469" y="241780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89E06C-790F-4559-BCD4-A35F09CC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69" y="2417801"/>
                <a:ext cx="43794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4BF63C8-FD94-44DB-B2B8-097DE074473A}"/>
              </a:ext>
            </a:extLst>
          </p:cNvPr>
          <p:cNvSpPr/>
          <p:nvPr/>
        </p:nvSpPr>
        <p:spPr>
          <a:xfrm>
            <a:off x="10260562" y="1691253"/>
            <a:ext cx="130629" cy="1306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99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7" grpId="0"/>
      <p:bldP spid="22" grpId="0"/>
      <p:bldP spid="31" grpId="0"/>
      <p:bldP spid="33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76AB28-0047-4360-A734-0244C84D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16" y="450348"/>
            <a:ext cx="5957304" cy="59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62A9A-154A-43DF-8E22-AD45BE2BD63C}"/>
              </a:ext>
            </a:extLst>
          </p:cNvPr>
          <p:cNvSpPr txBox="1"/>
          <p:nvPr/>
        </p:nvSpPr>
        <p:spPr>
          <a:xfrm>
            <a:off x="873366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C5C8C9-4012-4CB7-8E6E-317CF6EE7F4F}"/>
              </a:ext>
            </a:extLst>
          </p:cNvPr>
          <p:cNvCxnSpPr/>
          <p:nvPr/>
        </p:nvCxnSpPr>
        <p:spPr>
          <a:xfrm flipV="1">
            <a:off x="9101068" y="1772816"/>
            <a:ext cx="1224808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7618FC-F9F4-4F81-BAB7-E0EA0ADD6129}"/>
              </a:ext>
            </a:extLst>
          </p:cNvPr>
          <p:cNvSpPr txBox="1"/>
          <p:nvPr/>
        </p:nvSpPr>
        <p:spPr>
          <a:xfrm>
            <a:off x="9346064" y="22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</a:t>
            </a:r>
            <a:endParaRPr lang="en-AU" sz="2800" dirty="0">
              <a:solidFill>
                <a:srgbClr val="002060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EA79729-76C5-4F58-B876-A5EACEE8F94F}"/>
              </a:ext>
            </a:extLst>
          </p:cNvPr>
          <p:cNvSpPr/>
          <p:nvPr/>
        </p:nvSpPr>
        <p:spPr>
          <a:xfrm>
            <a:off x="8917364" y="2971800"/>
            <a:ext cx="914400" cy="914400"/>
          </a:xfrm>
          <a:prstGeom prst="arc">
            <a:avLst>
              <a:gd name="adj1" fmla="val 16756357"/>
              <a:gd name="adj2" fmla="val 0"/>
            </a:avLst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2BB47F-1AFD-4AEE-B8D4-CC3D60EE2FD6}"/>
                  </a:ext>
                </a:extLst>
              </p:cNvPr>
              <p:cNvSpPr txBox="1"/>
              <p:nvPr/>
            </p:nvSpPr>
            <p:spPr>
              <a:xfrm>
                <a:off x="9616137" y="2648634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2BB47F-1AFD-4AEE-B8D4-CC3D60EE2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37" y="2648634"/>
                <a:ext cx="56207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382EF2-F938-4A4B-8E4A-43486222887E}"/>
              </a:ext>
            </a:extLst>
          </p:cNvPr>
          <p:cNvCxnSpPr/>
          <p:nvPr/>
        </p:nvCxnSpPr>
        <p:spPr>
          <a:xfrm flipH="1">
            <a:off x="9106661" y="3425309"/>
            <a:ext cx="12457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D2ACE-66C9-48A7-B961-CF15761C19B8}"/>
                  </a:ext>
                </a:extLst>
              </p:cNvPr>
              <p:cNvSpPr txBox="1"/>
              <p:nvPr/>
            </p:nvSpPr>
            <p:spPr>
              <a:xfrm>
                <a:off x="10286482" y="1276314"/>
                <a:ext cx="1370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C6D2ACE-66C9-48A7-B961-CF15761C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482" y="1276314"/>
                <a:ext cx="137031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67644" y="1340962"/>
                <a:ext cx="53461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 is a point on the unit circle, determine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" y="1340962"/>
                <a:ext cx="534618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281" t="-6410" r="-2737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4A00E-4158-4C9A-8F0C-F50154F964A9}"/>
              </a:ext>
            </a:extLst>
          </p:cNvPr>
          <p:cNvGrpSpPr/>
          <p:nvPr/>
        </p:nvGrpSpPr>
        <p:grpSpPr>
          <a:xfrm>
            <a:off x="10141960" y="1772816"/>
            <a:ext cx="183916" cy="1656184"/>
            <a:chOff x="10141960" y="1772816"/>
            <a:chExt cx="183916" cy="16561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A65DEC-F3B7-41EC-8A97-945C8AEE0D18}"/>
                </a:ext>
              </a:extLst>
            </p:cNvPr>
            <p:cNvGrpSpPr/>
            <p:nvPr/>
          </p:nvGrpSpPr>
          <p:grpSpPr>
            <a:xfrm>
              <a:off x="10141960" y="3172793"/>
              <a:ext cx="166324" cy="239177"/>
              <a:chOff x="10120158" y="3189823"/>
              <a:chExt cx="166324" cy="23917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2356475-1A98-4DB6-962B-F259BBAD4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0158" y="3189823"/>
                <a:ext cx="1663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E16B017-3C36-428A-888F-534989529C38}"/>
                  </a:ext>
                </a:extLst>
              </p:cNvPr>
              <p:cNvCxnSpPr/>
              <p:nvPr/>
            </p:nvCxnSpPr>
            <p:spPr>
              <a:xfrm>
                <a:off x="10120158" y="3193143"/>
                <a:ext cx="0" cy="235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FB5AC2-0F1E-448B-B3CE-EBE4A4489E7B}"/>
                </a:ext>
              </a:extLst>
            </p:cNvPr>
            <p:cNvCxnSpPr/>
            <p:nvPr/>
          </p:nvCxnSpPr>
          <p:spPr>
            <a:xfrm>
              <a:off x="10325876" y="1772816"/>
              <a:ext cx="0" cy="165618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BEB689-C11B-430C-9EB0-5B8C20207F52}"/>
                  </a:ext>
                </a:extLst>
              </p:cNvPr>
              <p:cNvSpPr txBox="1"/>
              <p:nvPr/>
            </p:nvSpPr>
            <p:spPr>
              <a:xfrm>
                <a:off x="9538400" y="3382833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BEB689-C11B-430C-9EB0-5B8C2020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400" y="3382833"/>
                <a:ext cx="4315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375E11-DFB7-46DE-AA1E-34036D69055C}"/>
              </a:ext>
            </a:extLst>
          </p:cNvPr>
          <p:cNvCxnSpPr/>
          <p:nvPr/>
        </p:nvCxnSpPr>
        <p:spPr>
          <a:xfrm>
            <a:off x="10325876" y="1769125"/>
            <a:ext cx="0" cy="16561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89E06C-790F-4559-BCD4-A35F09CC13B6}"/>
                  </a:ext>
                </a:extLst>
              </p:cNvPr>
              <p:cNvSpPr txBox="1"/>
              <p:nvPr/>
            </p:nvSpPr>
            <p:spPr>
              <a:xfrm>
                <a:off x="10331469" y="241780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89E06C-790F-4559-BCD4-A35F09CC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69" y="2417801"/>
                <a:ext cx="4379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F4A927-8FE7-468E-8B97-9398C1329E6E}"/>
                  </a:ext>
                </a:extLst>
              </p:cNvPr>
              <p:cNvSpPr txBox="1"/>
              <p:nvPr/>
            </p:nvSpPr>
            <p:spPr>
              <a:xfrm>
                <a:off x="3045578" y="2429152"/>
                <a:ext cx="2053191" cy="849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𝑂𝑝𝑝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F4A927-8FE7-468E-8B97-9398C132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78" y="2429152"/>
                <a:ext cx="2053191" cy="8493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3BD19E-5BB2-443F-B806-C37010A5FA54}"/>
                  </a:ext>
                </a:extLst>
              </p:cNvPr>
              <p:cNvSpPr txBox="1"/>
              <p:nvPr/>
            </p:nvSpPr>
            <p:spPr>
              <a:xfrm>
                <a:off x="397679" y="2496771"/>
                <a:ext cx="2061270" cy="856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𝑑𝑗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𝑦𝑝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33BD19E-5BB2-443F-B806-C37010A5F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79" y="2496771"/>
                <a:ext cx="2061270" cy="8567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9A27F1-892D-4008-933A-1120729B5659}"/>
                  </a:ext>
                </a:extLst>
              </p:cNvPr>
              <p:cNvSpPr txBox="1"/>
              <p:nvPr/>
            </p:nvSpPr>
            <p:spPr>
              <a:xfrm>
                <a:off x="460211" y="3549072"/>
                <a:ext cx="1698029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D9A27F1-892D-4008-933A-1120729B5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1" y="3549072"/>
                <a:ext cx="1698029" cy="7224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DE53C-56E5-4B79-9704-90CF326E893A}"/>
                  </a:ext>
                </a:extLst>
              </p:cNvPr>
              <p:cNvSpPr txBox="1"/>
              <p:nvPr/>
            </p:nvSpPr>
            <p:spPr>
              <a:xfrm>
                <a:off x="460211" y="4467103"/>
                <a:ext cx="1698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EDE53C-56E5-4B79-9704-90CF326E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1" y="4467103"/>
                <a:ext cx="1698029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AD8863-FCE7-402B-A473-6CBAE1DE1EF4}"/>
                  </a:ext>
                </a:extLst>
              </p:cNvPr>
              <p:cNvSpPr txBox="1"/>
              <p:nvPr/>
            </p:nvSpPr>
            <p:spPr>
              <a:xfrm>
                <a:off x="3112391" y="3548879"/>
                <a:ext cx="1658723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FAD8863-FCE7-402B-A473-6CBAE1DE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91" y="3548879"/>
                <a:ext cx="1658723" cy="7223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048942-5C86-45F5-817C-85E048978D75}"/>
                  </a:ext>
                </a:extLst>
              </p:cNvPr>
              <p:cNvSpPr txBox="1"/>
              <p:nvPr/>
            </p:nvSpPr>
            <p:spPr>
              <a:xfrm>
                <a:off x="3114135" y="4424432"/>
                <a:ext cx="1658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048942-5C86-45F5-817C-85E04897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135" y="4424432"/>
                <a:ext cx="16587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0073FB-C6C1-4C51-8633-14C5CD9F1273}"/>
                  </a:ext>
                </a:extLst>
              </p:cNvPr>
              <p:cNvSpPr txBox="1"/>
              <p:nvPr/>
            </p:nvSpPr>
            <p:spPr>
              <a:xfrm>
                <a:off x="752210" y="5155528"/>
                <a:ext cx="39522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b="1" dirty="0"/>
                  <a:t> coordinate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F0073FB-C6C1-4C51-8633-14C5CD9F1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10" y="5155528"/>
                <a:ext cx="3952236" cy="523220"/>
              </a:xfrm>
              <a:prstGeom prst="rect">
                <a:avLst/>
              </a:prstGeom>
              <a:blipFill rotWithShape="0">
                <a:blip r:embed="rId14"/>
                <a:stretch>
                  <a:fillRect t="-11628" r="-169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8D3F6E-2B9B-43FA-87C1-56AF27745A8A}"/>
                  </a:ext>
                </a:extLst>
              </p:cNvPr>
              <p:cNvSpPr txBox="1"/>
              <p:nvPr/>
            </p:nvSpPr>
            <p:spPr>
              <a:xfrm>
                <a:off x="764619" y="5747326"/>
                <a:ext cx="3896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b="1" dirty="0"/>
                  <a:t> coordinate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8D3F6E-2B9B-43FA-87C1-56AF27745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19" y="5747326"/>
                <a:ext cx="3896131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11628" r="-1719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4" grpId="0"/>
      <p:bldP spid="35" grpId="0"/>
      <p:bldP spid="36" grpId="0"/>
      <p:bldP spid="37" grpId="0"/>
      <p:bldP spid="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1" y="1251530"/>
                <a:ext cx="7106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" y="1251530"/>
                <a:ext cx="710679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8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322278" y="3406634"/>
                <a:ext cx="18828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78" y="3406634"/>
                <a:ext cx="188288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72249" y="1864607"/>
                <a:ext cx="4457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Coordinates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9" y="1864607"/>
                <a:ext cx="445756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32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10453333" y="2823280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333" y="2823280"/>
                <a:ext cx="110632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>
            <a:off x="8786516" y="3354758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75410" y="3454223"/>
                <a:ext cx="1932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0" y="3454223"/>
                <a:ext cx="193270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676066-DAF0-41AB-83D6-011556374C91}"/>
                  </a:ext>
                </a:extLst>
              </p:cNvPr>
              <p:cNvSpPr txBox="1"/>
              <p:nvPr/>
            </p:nvSpPr>
            <p:spPr>
              <a:xfrm>
                <a:off x="2568928" y="2524608"/>
                <a:ext cx="4043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676066-DAF0-41AB-83D6-01155637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28" y="2524608"/>
                <a:ext cx="404303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2" y="1251530"/>
                <a:ext cx="7248614" cy="58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2" y="1251530"/>
                <a:ext cx="7248614" cy="582275"/>
              </a:xfrm>
              <a:prstGeom prst="rect">
                <a:avLst/>
              </a:prstGeom>
              <a:blipFill>
                <a:blip r:embed="rId2"/>
                <a:stretch>
                  <a:fillRect l="-1262" t="-1042"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146586" y="3419898"/>
                <a:ext cx="2059858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86" y="3419898"/>
                <a:ext cx="2059858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72249" y="1864607"/>
                <a:ext cx="4457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Coordinates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9" y="1864607"/>
                <a:ext cx="445756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32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9056308" y="2547573"/>
                <a:ext cx="34687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08" y="2547573"/>
                <a:ext cx="346878" cy="719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8708828" y="1183534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828" y="1183534"/>
                <a:ext cx="11063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6200000">
            <a:off x="7793410" y="2423383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75410" y="3454223"/>
                <a:ext cx="207133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0" y="3454223"/>
                <a:ext cx="2071336" cy="8542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676066-DAF0-41AB-83D6-011556374C91}"/>
                  </a:ext>
                </a:extLst>
              </p:cNvPr>
              <p:cNvSpPr txBox="1"/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676066-DAF0-41AB-83D6-01155637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278874" y="3056463"/>
            <a:ext cx="914400" cy="914400"/>
          </a:xfrm>
          <a:prstGeom prst="arc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6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2" y="1251530"/>
                <a:ext cx="7248614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2" y="1251530"/>
                <a:ext cx="7248614" cy="614655"/>
              </a:xfrm>
              <a:prstGeom prst="rect">
                <a:avLst/>
              </a:prstGeom>
              <a:blipFill rotWithShape="0">
                <a:blip r:embed="rId2"/>
                <a:stretch>
                  <a:fillRect l="-1262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146586" y="3419898"/>
                <a:ext cx="264335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86" y="3419898"/>
                <a:ext cx="2643352" cy="1060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72249" y="1864607"/>
                <a:ext cx="4457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Coordinates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9" y="1864607"/>
                <a:ext cx="445756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32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7615567" y="3551216"/>
                <a:ext cx="346878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67" y="3551216"/>
                <a:ext cx="346878" cy="783804"/>
              </a:xfrm>
              <a:prstGeom prst="rect">
                <a:avLst/>
              </a:prstGeom>
              <a:blipFill rotWithShape="0">
                <a:blip r:embed="rId6"/>
                <a:stretch>
                  <a:fillRect r="-1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8708828" y="1183534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828" y="1183534"/>
                <a:ext cx="11063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6200000">
            <a:off x="7793410" y="2423383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75410" y="3454223"/>
                <a:ext cx="24811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0" y="3454223"/>
                <a:ext cx="2481127" cy="8989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676066-DAF0-41AB-83D6-011556374C91}"/>
                  </a:ext>
                </a:extLst>
              </p:cNvPr>
              <p:cNvSpPr txBox="1"/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676066-DAF0-41AB-83D6-01155637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 flipV="1">
            <a:off x="8278874" y="3056463"/>
            <a:ext cx="914400" cy="914400"/>
          </a:xfrm>
          <a:prstGeom prst="arc">
            <a:avLst>
              <a:gd name="adj1" fmla="val 5731994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6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1" y="1251530"/>
                <a:ext cx="7601467" cy="58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" y="1251530"/>
                <a:ext cx="7601467" cy="582275"/>
              </a:xfrm>
              <a:prstGeom prst="rect">
                <a:avLst/>
              </a:prstGeom>
              <a:blipFill rotWithShape="0">
                <a:blip r:embed="rId2"/>
                <a:stretch>
                  <a:fillRect l="-1203" t="-1042"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146586" y="3419898"/>
                <a:ext cx="265508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86" y="3419898"/>
                <a:ext cx="2655086" cy="854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72249" y="1864607"/>
                <a:ext cx="47850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Coordinates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(0,−1)</m:t>
                    </m:r>
                  </m:oMath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9" y="1864607"/>
                <a:ext cx="478509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548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8947292" y="3708122"/>
                <a:ext cx="34687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92" y="3708122"/>
                <a:ext cx="346878" cy="719941"/>
              </a:xfrm>
              <a:prstGeom prst="rect">
                <a:avLst/>
              </a:prstGeom>
              <a:blipFill rotWithShape="0">
                <a:blip r:embed="rId6"/>
                <a:stretch>
                  <a:fillRect r="-614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8729295" y="5261900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295" y="5261900"/>
                <a:ext cx="11063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5400000" flipV="1">
            <a:off x="7793410" y="4287713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75410" y="3454223"/>
                <a:ext cx="2398862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0" y="3454223"/>
                <a:ext cx="2398862" cy="8542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676066-DAF0-41AB-83D6-011556374C91}"/>
                  </a:ext>
                </a:extLst>
              </p:cNvPr>
              <p:cNvSpPr txBox="1"/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676066-DAF0-41AB-83D6-01155637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 flipV="1">
            <a:off x="8278874" y="3056463"/>
            <a:ext cx="914400" cy="914400"/>
          </a:xfrm>
          <a:prstGeom prst="arc">
            <a:avLst>
              <a:gd name="adj1" fmla="val 16191417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76AB28-0047-4360-A734-0244C84D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16" y="450348"/>
            <a:ext cx="5957304" cy="59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62A9A-154A-43DF-8E22-AD45BE2BD63C}"/>
              </a:ext>
            </a:extLst>
          </p:cNvPr>
          <p:cNvSpPr txBox="1"/>
          <p:nvPr/>
        </p:nvSpPr>
        <p:spPr>
          <a:xfrm>
            <a:off x="873366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C5C8C9-4012-4CB7-8E6E-317CF6EE7F4F}"/>
              </a:ext>
            </a:extLst>
          </p:cNvPr>
          <p:cNvCxnSpPr/>
          <p:nvPr/>
        </p:nvCxnSpPr>
        <p:spPr>
          <a:xfrm flipV="1">
            <a:off x="9101068" y="1772816"/>
            <a:ext cx="1224808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7618FC-F9F4-4F81-BAB7-E0EA0ADD6129}"/>
              </a:ext>
            </a:extLst>
          </p:cNvPr>
          <p:cNvSpPr txBox="1"/>
          <p:nvPr/>
        </p:nvSpPr>
        <p:spPr>
          <a:xfrm>
            <a:off x="9346064" y="22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</a:t>
            </a:r>
            <a:endParaRPr lang="en-AU" sz="2800" dirty="0">
              <a:solidFill>
                <a:srgbClr val="002060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EA79729-76C5-4F58-B876-A5EACEE8F94F}"/>
              </a:ext>
            </a:extLst>
          </p:cNvPr>
          <p:cNvSpPr/>
          <p:nvPr/>
        </p:nvSpPr>
        <p:spPr>
          <a:xfrm>
            <a:off x="8917364" y="2971800"/>
            <a:ext cx="914400" cy="914400"/>
          </a:xfrm>
          <a:prstGeom prst="arc">
            <a:avLst>
              <a:gd name="adj1" fmla="val 16756357"/>
              <a:gd name="adj2" fmla="val 0"/>
            </a:avLst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2BB47F-1AFD-4AEE-B8D4-CC3D60EE2FD6}"/>
                  </a:ext>
                </a:extLst>
              </p:cNvPr>
              <p:cNvSpPr txBox="1"/>
              <p:nvPr/>
            </p:nvSpPr>
            <p:spPr>
              <a:xfrm>
                <a:off x="9616137" y="2648634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2BB47F-1AFD-4AEE-B8D4-CC3D60EE2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137" y="2648634"/>
                <a:ext cx="56207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382EF2-F938-4A4B-8E4A-43486222887E}"/>
              </a:ext>
            </a:extLst>
          </p:cNvPr>
          <p:cNvCxnSpPr/>
          <p:nvPr/>
        </p:nvCxnSpPr>
        <p:spPr>
          <a:xfrm flipH="1">
            <a:off x="9106661" y="3425309"/>
            <a:ext cx="12457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D2ACE-66C9-48A7-B961-CF15761C19B8}"/>
                  </a:ext>
                </a:extLst>
              </p:cNvPr>
              <p:cNvSpPr txBox="1"/>
              <p:nvPr/>
            </p:nvSpPr>
            <p:spPr>
              <a:xfrm>
                <a:off x="10286482" y="1276314"/>
                <a:ext cx="1370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C6D2ACE-66C9-48A7-B961-CF15761C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482" y="1276314"/>
                <a:ext cx="137031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67644" y="1340962"/>
                <a:ext cx="53461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Adding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sz="2800" dirty="0"/>
                  <a:t> to the angle results in the same point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" y="1340962"/>
                <a:ext cx="534618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281"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4A00E-4158-4C9A-8F0C-F50154F964A9}"/>
              </a:ext>
            </a:extLst>
          </p:cNvPr>
          <p:cNvGrpSpPr/>
          <p:nvPr/>
        </p:nvGrpSpPr>
        <p:grpSpPr>
          <a:xfrm>
            <a:off x="10141960" y="1772816"/>
            <a:ext cx="183916" cy="1656184"/>
            <a:chOff x="10141960" y="1772816"/>
            <a:chExt cx="183916" cy="16561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A65DEC-F3B7-41EC-8A97-945C8AEE0D18}"/>
                </a:ext>
              </a:extLst>
            </p:cNvPr>
            <p:cNvGrpSpPr/>
            <p:nvPr/>
          </p:nvGrpSpPr>
          <p:grpSpPr>
            <a:xfrm>
              <a:off x="10141960" y="3172793"/>
              <a:ext cx="166324" cy="239177"/>
              <a:chOff x="10120158" y="3189823"/>
              <a:chExt cx="166324" cy="23917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2356475-1A98-4DB6-962B-F259BBAD4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0158" y="3189823"/>
                <a:ext cx="1663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E16B017-3C36-428A-888F-534989529C38}"/>
                  </a:ext>
                </a:extLst>
              </p:cNvPr>
              <p:cNvCxnSpPr/>
              <p:nvPr/>
            </p:nvCxnSpPr>
            <p:spPr>
              <a:xfrm>
                <a:off x="10120158" y="3193143"/>
                <a:ext cx="0" cy="235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FB5AC2-0F1E-448B-B3CE-EBE4A4489E7B}"/>
                </a:ext>
              </a:extLst>
            </p:cNvPr>
            <p:cNvCxnSpPr/>
            <p:nvPr/>
          </p:nvCxnSpPr>
          <p:spPr>
            <a:xfrm>
              <a:off x="10325876" y="1772816"/>
              <a:ext cx="0" cy="165618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BEB689-C11B-430C-9EB0-5B8C20207F52}"/>
                  </a:ext>
                </a:extLst>
              </p:cNvPr>
              <p:cNvSpPr txBox="1"/>
              <p:nvPr/>
            </p:nvSpPr>
            <p:spPr>
              <a:xfrm>
                <a:off x="9538400" y="3382833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BEB689-C11B-430C-9EB0-5B8C2020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400" y="3382833"/>
                <a:ext cx="4315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375E11-DFB7-46DE-AA1E-34036D69055C}"/>
              </a:ext>
            </a:extLst>
          </p:cNvPr>
          <p:cNvCxnSpPr/>
          <p:nvPr/>
        </p:nvCxnSpPr>
        <p:spPr>
          <a:xfrm>
            <a:off x="10325876" y="1769125"/>
            <a:ext cx="0" cy="16561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89E06C-790F-4559-BCD4-A35F09CC13B6}"/>
                  </a:ext>
                </a:extLst>
              </p:cNvPr>
              <p:cNvSpPr txBox="1"/>
              <p:nvPr/>
            </p:nvSpPr>
            <p:spPr>
              <a:xfrm>
                <a:off x="10331469" y="241780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89E06C-790F-4559-BCD4-A35F09CC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69" y="2417801"/>
                <a:ext cx="4379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DE53C-56E5-4B79-9704-90CF326E893A}"/>
                  </a:ext>
                </a:extLst>
              </p:cNvPr>
              <p:cNvSpPr txBox="1"/>
              <p:nvPr/>
            </p:nvSpPr>
            <p:spPr>
              <a:xfrm>
                <a:off x="532255" y="2366384"/>
                <a:ext cx="3693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EDE53C-56E5-4B79-9704-90CF326E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5" y="2366384"/>
                <a:ext cx="369396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048942-5C86-45F5-817C-85E048978D75}"/>
                  </a:ext>
                </a:extLst>
              </p:cNvPr>
              <p:cNvSpPr txBox="1"/>
              <p:nvPr/>
            </p:nvSpPr>
            <p:spPr>
              <a:xfrm>
                <a:off x="532255" y="2903018"/>
                <a:ext cx="357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048942-5C86-45F5-817C-85E04897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5" y="2903018"/>
                <a:ext cx="357719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12003240" y="3887673"/>
              <a:ext cx="73080" cy="11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88840" y="3873273"/>
                <a:ext cx="101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/>
              <p14:cNvContentPartPr/>
              <p14:nvPr/>
            </p14:nvContentPartPr>
            <p14:xfrm>
              <a:off x="9446160" y="2957793"/>
              <a:ext cx="164520" cy="583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2480" y="2944833"/>
                <a:ext cx="187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/>
              <p14:cNvContentPartPr/>
              <p14:nvPr/>
            </p14:nvContentPartPr>
            <p14:xfrm>
              <a:off x="8654160" y="2994873"/>
              <a:ext cx="1098720" cy="995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5080" y="2975433"/>
                <a:ext cx="1137960" cy="10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1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CFD0-BE12-C64E-BADE-2F8FD4AB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409460"/>
            <a:ext cx="4493029" cy="8429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Angle measurement: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229" y="1008785"/>
                <a:ext cx="4493029" cy="8429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Degrees -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°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9" y="1008785"/>
                <a:ext cx="4493029" cy="842991"/>
              </a:xfrm>
              <a:prstGeom prst="rect">
                <a:avLst/>
              </a:prstGeom>
              <a:blipFill rotWithShape="0">
                <a:blip r:embed="rId2"/>
                <a:stretch>
                  <a:fillRect l="-2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228" y="1765243"/>
                <a:ext cx="8901547" cy="8429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Radians – radian, rad,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8" y="1765243"/>
                <a:ext cx="8901547" cy="842991"/>
              </a:xfrm>
              <a:prstGeom prst="rect">
                <a:avLst/>
              </a:prstGeom>
              <a:blipFill rotWithShape="0">
                <a:blip r:embed="rId3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0563" y="2931795"/>
                <a:ext cx="2636522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=180 °</m:t>
                    </m:r>
                  </m:oMath>
                </a14:m>
                <a:r>
                  <a:rPr lang="en-AU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AU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180°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3" y="2931795"/>
                <a:ext cx="2636522" cy="12966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3258" y="3463636"/>
                <a:ext cx="5469773" cy="5607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(Exact form – leaving answers in terms of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58" y="3463636"/>
                <a:ext cx="5469773" cy="560704"/>
              </a:xfrm>
              <a:prstGeom prst="rect">
                <a:avLst/>
              </a:prstGeom>
              <a:blipFill rotWithShape="0">
                <a:blip r:embed="rId5"/>
                <a:stretch>
                  <a:fillRect l="-1115" b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0562" y="4111941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57.30°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(2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d.p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2" y="4111941"/>
                <a:ext cx="4504113" cy="12966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1" y="1251530"/>
                <a:ext cx="7601467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" y="1251530"/>
                <a:ext cx="7601467" cy="619913"/>
              </a:xfrm>
              <a:prstGeom prst="rect">
                <a:avLst/>
              </a:prstGeom>
              <a:blipFill rotWithShape="0">
                <a:blip r:embed="rId2"/>
                <a:stretch>
                  <a:fillRect l="-1203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9100671" y="2587538"/>
                <a:ext cx="34687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71" y="2587538"/>
                <a:ext cx="346878" cy="719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8752293" y="1238499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93" y="1238499"/>
                <a:ext cx="110632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6200000">
            <a:off x="7793410" y="2421035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94839" y="1871443"/>
                <a:ext cx="2997038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9" y="1871443"/>
                <a:ext cx="2997038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278874" y="3056463"/>
            <a:ext cx="914400" cy="914400"/>
          </a:xfrm>
          <a:prstGeom prst="arc">
            <a:avLst>
              <a:gd name="adj1" fmla="val 16191417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1792184" y="2738170"/>
                <a:ext cx="1798249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84" y="2738170"/>
                <a:ext cx="1798249" cy="6365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14483" y="3578928"/>
                <a:ext cx="294369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" y="3578928"/>
                <a:ext cx="2943691" cy="7838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1711828" y="4445655"/>
                <a:ext cx="1781770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28" y="4445655"/>
                <a:ext cx="1781770" cy="6365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1" y="1251530"/>
                <a:ext cx="7601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=27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" y="1251530"/>
                <a:ext cx="760146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0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8949713" y="2759931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13" y="2759931"/>
                <a:ext cx="346878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5891526" y="2821042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26" y="2821042"/>
                <a:ext cx="110632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0800000">
            <a:off x="6880524" y="3356920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94839" y="1871443"/>
                <a:ext cx="30747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9" y="1871443"/>
                <a:ext cx="307475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278874" y="3056463"/>
            <a:ext cx="914400" cy="914400"/>
          </a:xfrm>
          <a:prstGeom prst="arc">
            <a:avLst>
              <a:gd name="adj1" fmla="val 10978859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1792184" y="2738170"/>
                <a:ext cx="1907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84" y="2738170"/>
                <a:ext cx="190718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14483" y="3578928"/>
                <a:ext cx="3021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  <m:r>
                                <a:rPr lang="en-AU" sz="2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" y="3578928"/>
                <a:ext cx="302140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1611832" y="4137286"/>
                <a:ext cx="1698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32" y="4137286"/>
                <a:ext cx="169835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23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12A and 12B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349586" y="1746414"/>
            <a:ext cx="9144000" cy="1054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4000" dirty="0">
                <a:solidFill>
                  <a:srgbClr val="215381"/>
                </a:solidFill>
              </a:rPr>
              <a:t>Don’t forget to change your calculators between degree and radians depending on the question.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1" y="2887343"/>
            <a:ext cx="3277057" cy="84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1" y="4082709"/>
            <a:ext cx="3096057" cy="743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388" y="2801389"/>
            <a:ext cx="4016005" cy="1047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348" y="3978182"/>
            <a:ext cx="3902244" cy="11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7049" y="967133"/>
                <a:ext cx="2636522" cy="129661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=180 °</m:t>
                    </m:r>
                  </m:oMath>
                </a14:m>
                <a:r>
                  <a:rPr lang="en-AU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AU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180°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49" y="967133"/>
                <a:ext cx="2636522" cy="12966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780" y="3171217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radian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0" y="3171217"/>
                <a:ext cx="4504113" cy="12966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990" y="4193682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radian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" y="4193682"/>
                <a:ext cx="4504113" cy="12966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990" y="5322828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radian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" y="5322828"/>
                <a:ext cx="4504113" cy="12966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126" y="3171217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360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°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6" y="3171217"/>
                <a:ext cx="4504113" cy="12966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8336" y="4193682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90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°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36" y="4193682"/>
                <a:ext cx="4504113" cy="12966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126" y="5322828"/>
                <a:ext cx="4504113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180°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=210°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6" y="5322828"/>
                <a:ext cx="4504113" cy="12966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4C5CFD0-BE12-C64E-BADE-2F8FD4ABC358}"/>
              </a:ext>
            </a:extLst>
          </p:cNvPr>
          <p:cNvSpPr txBox="1">
            <a:spLocks/>
          </p:cNvSpPr>
          <p:nvPr/>
        </p:nvSpPr>
        <p:spPr>
          <a:xfrm>
            <a:off x="495991" y="2406821"/>
            <a:ext cx="8901547" cy="84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Convert Radian to Degree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5217" y="2484205"/>
                <a:ext cx="3470565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30°=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17" y="2484205"/>
                <a:ext cx="3470565" cy="12966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453" y="3911224"/>
                <a:ext cx="3470565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120°=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3" y="3911224"/>
                <a:ext cx="3470565" cy="12966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7049" y="967133"/>
                <a:ext cx="2636522" cy="129661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=180 °</m:t>
                    </m:r>
                  </m:oMath>
                </a14:m>
                <a:r>
                  <a:rPr lang="en-AU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AU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rad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180°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49" y="967133"/>
                <a:ext cx="2636522" cy="12966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5744" y="2484206"/>
                <a:ext cx="3470565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180</m:t>
                          </m:r>
                        </m:den>
                      </m:f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30=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rad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44" y="2484206"/>
                <a:ext cx="3470565" cy="12966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4C5CFD0-BE12-C64E-BADE-2F8FD4ABC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9489" y="3911224"/>
                <a:ext cx="3470565" cy="1296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180</m:t>
                          </m:r>
                        </m:den>
                      </m:f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120=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xmlns="" id="{34C5CFD0-BE12-C64E-BADE-2F8FD4AB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89" y="3911224"/>
                <a:ext cx="3470565" cy="12966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48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6" name="Google Shape;271;p37"/>
          <p:cNvSpPr txBox="1">
            <a:spLocks noGrp="1"/>
          </p:cNvSpPr>
          <p:nvPr>
            <p:ph type="title"/>
          </p:nvPr>
        </p:nvSpPr>
        <p:spPr>
          <a:xfrm>
            <a:off x="82750" y="726886"/>
            <a:ext cx="11854325" cy="97727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600" b="1" dirty="0"/>
              <a:t>EXAMPLE 1:</a:t>
            </a:r>
            <a:r>
              <a:rPr lang="en" sz="2600" dirty="0"/>
              <a:t> Complete the conversions table below for commonly used angles.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272;p37"/>
              <p:cNvGraphicFramePr/>
              <p:nvPr>
                <p:extLst>
                  <p:ext uri="{D42A27DB-BD31-4B8C-83A1-F6EECF244321}">
                    <p14:modId xmlns:p14="http://schemas.microsoft.com/office/powerpoint/2010/main" val="2928330284"/>
                  </p:ext>
                </p:extLst>
              </p:nvPr>
            </p:nvGraphicFramePr>
            <p:xfrm>
              <a:off x="1069195" y="1487018"/>
              <a:ext cx="9230650" cy="1400159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839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4094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/>
                            <a:t>𝜃 °</a:t>
                          </a:r>
                          <a:endParaRPr sz="2000" b="1" dirty="0"/>
                        </a:p>
                      </a:txBody>
                      <a:tcPr marL="99044" marR="99044" marT="99044" marB="99044" anchor="ctr"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270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7271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" sz="2000" b="1" dirty="0"/>
                            <a:t>𝜃 rad</a:t>
                          </a:r>
                          <a:endParaRPr sz="2000" b="1" baseline="30000" dirty="0"/>
                        </a:p>
                      </a:txBody>
                      <a:tcPr marL="99044" marR="99044" marT="99044" marB="99044" anchor="ctr"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/>
                            <a:t>𝝅</a:t>
                          </a: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/>
                            <a:t>2𝝅</a:t>
                          </a:r>
                          <a:endParaRPr sz="2000" dirty="0"/>
                        </a:p>
                      </a:txBody>
                      <a:tcPr marL="99044" marR="99044" marT="99044" marB="99044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272;p37"/>
              <p:cNvGraphicFramePr/>
              <p:nvPr>
                <p:extLst>
                  <p:ext uri="{D42A27DB-BD31-4B8C-83A1-F6EECF244321}">
                    <p14:modId xmlns:p14="http://schemas.microsoft.com/office/powerpoint/2010/main" val="2928330284"/>
                  </p:ext>
                </p:extLst>
              </p:nvPr>
            </p:nvGraphicFramePr>
            <p:xfrm>
              <a:off x="1069195" y="1487018"/>
              <a:ext cx="9230650" cy="1400159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8391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</a:tblGrid>
                  <a:tr h="50288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b="1" dirty="0"/>
                            <a:t>𝜃 °</a:t>
                          </a:r>
                          <a:endParaRPr sz="2000" b="1" dirty="0"/>
                        </a:p>
                      </a:txBody>
                      <a:tcPr marL="99044" marR="99044" marT="99044" marB="99044" anchor="ctr"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101460" t="-1205" r="-906569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200000" t="-1205" r="-800000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300000" t="-1205" r="-700000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400000" t="-1205" r="-600000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503650" t="-1205" r="-504380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599275" t="-1205" r="-400725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699275" t="-1205" r="-300725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799275" t="-1205" r="-200725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905839" t="-1205" r="-102190" b="-1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>
                        <a:blipFill rotWithShape="0">
                          <a:blip r:embed="rId2"/>
                          <a:stretch>
                            <a:fillRect l="-998551" t="-1205" r="-1449" b="-180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897271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" sz="2000" b="1" dirty="0" smtClean="0"/>
                            <a:t>𝜃 rad</a:t>
                          </a:r>
                          <a:endParaRPr sz="2000" b="1" baseline="30000" dirty="0"/>
                        </a:p>
                      </a:txBody>
                      <a:tcPr marL="99044" marR="99044" marT="99044" marB="99044" anchor="ctr"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44" marR="99044" marT="99044" marB="99044" anchor="ctr">
                        <a:blipFill rotWithShape="0">
                          <a:blip r:embed="rId2"/>
                          <a:stretch>
                            <a:fillRect l="-101460" t="-56757" r="-90656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/>
                            <a:t>𝝅</a:t>
                          </a: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000" dirty="0"/>
                        </a:p>
                      </a:txBody>
                      <a:tcPr marL="99044" marR="99044" marT="99044" marB="99044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 dirty="0"/>
                            <a:t>2𝝅</a:t>
                          </a:r>
                          <a:endParaRPr sz="2000" dirty="0"/>
                        </a:p>
                      </a:txBody>
                      <a:tcPr marL="99044" marR="99044" marT="99044" marB="99044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5863" y="2128059"/>
                <a:ext cx="494046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3" y="2128059"/>
                <a:ext cx="494046" cy="5629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6408" y="2128059"/>
                <a:ext cx="37875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08" y="2128059"/>
                <a:ext cx="378757" cy="5647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6172" y="2126264"/>
                <a:ext cx="37875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72" y="2126264"/>
                <a:ext cx="378757" cy="5647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01428" y="2126264"/>
                <a:ext cx="37875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428" y="2126264"/>
                <a:ext cx="378757" cy="564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1192" y="2126264"/>
                <a:ext cx="37875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92" y="2126264"/>
                <a:ext cx="378757" cy="5647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9208" y="2126264"/>
                <a:ext cx="50699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08" y="2126264"/>
                <a:ext cx="506998" cy="6109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34881" y="2126264"/>
                <a:ext cx="50699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81" y="2126264"/>
                <a:ext cx="506998" cy="6109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3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1480675" y="845683"/>
            <a:ext cx="9230650" cy="100555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600" b="1" dirty="0"/>
              <a:t>EXAMPLE 2: </a:t>
            </a:r>
            <a:r>
              <a:rPr lang="en" sz="2600" dirty="0"/>
              <a:t>Convert the following angles from </a:t>
            </a:r>
            <a:r>
              <a:rPr lang="en" sz="2600" b="1" dirty="0"/>
              <a:t>degrees to radians. </a:t>
            </a:r>
            <a:r>
              <a:rPr lang="en" sz="2600" dirty="0"/>
              <a:t>Answer </a:t>
            </a:r>
            <a:r>
              <a:rPr lang="en" sz="2600" b="1" dirty="0"/>
              <a:t>exactly </a:t>
            </a:r>
            <a:r>
              <a:rPr lang="en" sz="2600" dirty="0"/>
              <a:t>and to </a:t>
            </a:r>
            <a:r>
              <a:rPr lang="en" sz="2600" b="1" dirty="0"/>
              <a:t>2 decimal places</a:t>
            </a:r>
            <a:r>
              <a:rPr lang="en" sz="2600" dirty="0"/>
              <a:t>.</a:t>
            </a:r>
            <a:endParaRPr sz="2600" dirty="0"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1480676" y="1975410"/>
            <a:ext cx="4333225" cy="182325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151337" indent="0">
              <a:buNone/>
            </a:pPr>
            <a:r>
              <a:rPr lang="en" sz="2400" dirty="0"/>
              <a:t>a) 20</a:t>
            </a: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endParaRPr sz="2400" dirty="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2"/>
          </p:nvPr>
        </p:nvSpPr>
        <p:spPr>
          <a:xfrm>
            <a:off x="6378101" y="1975410"/>
            <a:ext cx="4333225" cy="182325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400" dirty="0"/>
              <a:t>b) 110</a:t>
            </a: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endParaRPr sz="2400" dirty="0"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1480676" y="4045281"/>
            <a:ext cx="4333225" cy="182325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400" dirty="0"/>
              <a:t>c) 135</a:t>
            </a: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endParaRPr sz="2400" dirty="0"/>
          </a:p>
        </p:txBody>
      </p:sp>
      <p:sp>
        <p:nvSpPr>
          <p:cNvPr id="281" name="Google Shape;281;p38"/>
          <p:cNvSpPr txBox="1">
            <a:spLocks noGrp="1"/>
          </p:cNvSpPr>
          <p:nvPr>
            <p:ph type="body" idx="2"/>
          </p:nvPr>
        </p:nvSpPr>
        <p:spPr>
          <a:xfrm>
            <a:off x="6378101" y="4045281"/>
            <a:ext cx="4333225" cy="182325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400" dirty="0"/>
              <a:t>d) 330</a:t>
            </a: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35863" y="2128059"/>
                <a:ext cx="1743682" cy="1362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20°=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20°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0.35 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63" y="2128059"/>
                <a:ext cx="1743682" cy="13621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59026" y="2097854"/>
                <a:ext cx="2235164" cy="1362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10°=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0°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1.92 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026" y="2097854"/>
                <a:ext cx="2235164" cy="13621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53892" y="4206515"/>
                <a:ext cx="2106922" cy="13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35°=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35°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.36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92" y="4206515"/>
                <a:ext cx="2106922" cy="13677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61123" y="4099433"/>
                <a:ext cx="2235164" cy="1362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0°=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0°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.76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23" y="4099433"/>
                <a:ext cx="2235164" cy="13621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1480676" y="810096"/>
            <a:ext cx="9230650" cy="10413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600" b="1" dirty="0"/>
              <a:t>EXAMPLE 3: </a:t>
            </a:r>
            <a:r>
              <a:rPr lang="en" sz="2600" dirty="0"/>
              <a:t>Convert the following angles from </a:t>
            </a:r>
            <a:r>
              <a:rPr lang="en" sz="2600" b="1" dirty="0"/>
              <a:t>radians to degrees. </a:t>
            </a:r>
            <a:r>
              <a:rPr lang="en" sz="2600" dirty="0"/>
              <a:t>Answer to </a:t>
            </a:r>
            <a:r>
              <a:rPr lang="en" sz="2600" b="1" dirty="0"/>
              <a:t>2 decimal places</a:t>
            </a:r>
            <a:r>
              <a:rPr lang="en" sz="2600" dirty="0"/>
              <a:t>, where appropriate.</a:t>
            </a:r>
            <a:endParaRPr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Google Shape;287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80676" y="1975410"/>
                <a:ext cx="4333225" cy="1823250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51337" indent="0"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287" name="Google Shape;287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80676" y="1975410"/>
                <a:ext cx="4333225" cy="18232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39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378101" y="1975410"/>
                <a:ext cx="4333225" cy="1823250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:r>
                  <a:rPr lang="en" sz="240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288" name="Google Shape;288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378101" y="1975410"/>
                <a:ext cx="4333225" cy="1823250"/>
              </a:xfrm>
              <a:prstGeom prst="rect">
                <a:avLst/>
              </a:prstGeom>
              <a:blipFill rotWithShape="0">
                <a:blip r:embed="rId4"/>
                <a:stretch>
                  <a:fillRect l="-1534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1480676" y="4045281"/>
            <a:ext cx="4333225" cy="182325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400" dirty="0"/>
              <a:t>c) 3 rad</a:t>
            </a:r>
            <a:endParaRPr sz="2400" baseline="30000" dirty="0"/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2"/>
          </p:nvPr>
        </p:nvSpPr>
        <p:spPr>
          <a:xfrm>
            <a:off x="6378101" y="4045281"/>
            <a:ext cx="4333225" cy="182325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400" dirty="0"/>
              <a:t>d) 1.52 rad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3710" y="2381676"/>
                <a:ext cx="2572884" cy="11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180°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br>
                  <a:rPr lang="en-AU" b="0" dirty="0"/>
                </a:br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0" y="2381676"/>
                <a:ext cx="2572884" cy="11333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23871" y="2320373"/>
                <a:ext cx="2959208" cy="1138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180°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=150°</m:t>
                      </m:r>
                    </m:oMath>
                  </m:oMathPara>
                </a14:m>
                <a:br>
                  <a:rPr lang="en-AU" b="0" dirty="0"/>
                </a:br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71" y="2320373"/>
                <a:ext cx="2959208" cy="1138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83710" y="4387455"/>
                <a:ext cx="2992742" cy="11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180°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171.90°</m:t>
                      </m:r>
                    </m:oMath>
                  </m:oMathPara>
                </a14:m>
                <a:br>
                  <a:rPr lang="en-AU" b="0" dirty="0"/>
                </a:br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0" y="4387455"/>
                <a:ext cx="2992742" cy="11333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06108" y="4345255"/>
                <a:ext cx="3436005" cy="11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180°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1.52 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×1.52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87.09°</m:t>
                      </m:r>
                    </m:oMath>
                  </m:oMathPara>
                </a14:m>
                <a:br>
                  <a:rPr lang="en-AU" b="0" dirty="0"/>
                </a:br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08" y="4345255"/>
                <a:ext cx="3436005" cy="11333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6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627" y="877163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618270" y="1905835"/>
                <a:ext cx="63937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circle drawn on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800" dirty="0"/>
                  <a:t> axis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It has a radius 1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Angle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 is measured from positive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in an anti-clockwise direction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0" y="1905835"/>
                <a:ext cx="6393757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716" t="-2278" b="-56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E585D4-8303-4D66-82D0-0A8CBC21CBA3}"/>
              </a:ext>
            </a:extLst>
          </p:cNvPr>
          <p:cNvCxnSpPr>
            <a:cxnSpLocks/>
          </p:cNvCxnSpPr>
          <p:nvPr/>
        </p:nvCxnSpPr>
        <p:spPr>
          <a:xfrm flipV="1">
            <a:off x="9270077" y="2120111"/>
            <a:ext cx="1026434" cy="13879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9D239C-2D34-46FC-B825-B119C0050F1A}"/>
              </a:ext>
            </a:extLst>
          </p:cNvPr>
          <p:cNvSpPr txBox="1"/>
          <p:nvPr/>
        </p:nvSpPr>
        <p:spPr>
          <a:xfrm>
            <a:off x="9565413" y="22877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80ED6A-F087-4809-A4D4-68B525A12E41}"/>
              </a:ext>
            </a:extLst>
          </p:cNvPr>
          <p:cNvSpPr txBox="1"/>
          <p:nvPr/>
        </p:nvSpPr>
        <p:spPr>
          <a:xfrm>
            <a:off x="11010502" y="33985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8E951D-8778-4079-8E3A-26D721648821}"/>
              </a:ext>
            </a:extLst>
          </p:cNvPr>
          <p:cNvSpPr txBox="1"/>
          <p:nvPr/>
        </p:nvSpPr>
        <p:spPr>
          <a:xfrm>
            <a:off x="8961923" y="1352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94A7D2-D19D-4593-8FA0-472279113B2D}"/>
              </a:ext>
            </a:extLst>
          </p:cNvPr>
          <p:cNvSpPr txBox="1"/>
          <p:nvPr/>
        </p:nvSpPr>
        <p:spPr>
          <a:xfrm>
            <a:off x="7269301" y="34346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CFF97-6810-453F-858D-6C27CBE1221B}"/>
              </a:ext>
            </a:extLst>
          </p:cNvPr>
          <p:cNvSpPr txBox="1"/>
          <p:nvPr/>
        </p:nvSpPr>
        <p:spPr>
          <a:xfrm>
            <a:off x="9283156" y="5178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49C07-2F00-444E-98D7-F88C8C1B190F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062A9A-154A-43DF-8E22-AD45BE2BD63C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1B8486-1551-42D2-8291-056070C24CD7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275D94C-3B13-4BF3-A150-3661C560005A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10EDEEA-86D3-49CB-B16F-D61DBD008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F3B84F-33C5-4268-A807-800533F1F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80FC7DC-6A58-4C6B-ABFF-126E7F966F57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9206A4A-8A3A-47C8-AE76-89BF3B9B2852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206A4A-8A3A-47C8-AE76-89BF3B9B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7585FD2-5FB7-462E-A2A5-A02EDE402DD0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7585FD2-5FB7-462E-A2A5-A02EDE402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Arc 45">
            <a:extLst>
              <a:ext uri="{FF2B5EF4-FFF2-40B4-BE49-F238E27FC236}">
                <a16:creationId xmlns:a16="http://schemas.microsoft.com/office/drawing/2014/main" id="{207EEFAD-B891-4D66-A548-6CB9D370D2F4}"/>
              </a:ext>
            </a:extLst>
          </p:cNvPr>
          <p:cNvSpPr/>
          <p:nvPr/>
        </p:nvSpPr>
        <p:spPr>
          <a:xfrm>
            <a:off x="9079703" y="3031179"/>
            <a:ext cx="914400" cy="914400"/>
          </a:xfrm>
          <a:prstGeom prst="arc">
            <a:avLst>
              <a:gd name="adj1" fmla="val 16756357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4112AB-D2BE-4B36-B3A5-9B2882EDBE66}"/>
                  </a:ext>
                </a:extLst>
              </p:cNvPr>
              <p:cNvSpPr txBox="1"/>
              <p:nvPr/>
            </p:nvSpPr>
            <p:spPr>
              <a:xfrm>
                <a:off x="9778476" y="2708013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4112AB-D2BE-4B36-B3A5-9B2882ED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476" y="2708013"/>
                <a:ext cx="562077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56" y="592546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76517" y="1204681"/>
                <a:ext cx="6393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the first quadrant,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0°≤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≤90°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" y="1204681"/>
                <a:ext cx="639375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718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E585D4-8303-4D66-82D0-0A8CBC21CBA3}"/>
              </a:ext>
            </a:extLst>
          </p:cNvPr>
          <p:cNvCxnSpPr>
            <a:cxnSpLocks/>
          </p:cNvCxnSpPr>
          <p:nvPr/>
        </p:nvCxnSpPr>
        <p:spPr>
          <a:xfrm flipV="1">
            <a:off x="9270077" y="2120111"/>
            <a:ext cx="1026434" cy="13879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9D239C-2D34-46FC-B825-B119C0050F1A}"/>
              </a:ext>
            </a:extLst>
          </p:cNvPr>
          <p:cNvSpPr txBox="1"/>
          <p:nvPr/>
        </p:nvSpPr>
        <p:spPr>
          <a:xfrm>
            <a:off x="9565413" y="22877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80ED6A-F087-4809-A4D4-68B525A12E41}"/>
              </a:ext>
            </a:extLst>
          </p:cNvPr>
          <p:cNvSpPr txBox="1"/>
          <p:nvPr/>
        </p:nvSpPr>
        <p:spPr>
          <a:xfrm>
            <a:off x="11010502" y="33985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8E951D-8778-4079-8E3A-26D721648821}"/>
              </a:ext>
            </a:extLst>
          </p:cNvPr>
          <p:cNvSpPr txBox="1"/>
          <p:nvPr/>
        </p:nvSpPr>
        <p:spPr>
          <a:xfrm>
            <a:off x="8961923" y="1352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94A7D2-D19D-4593-8FA0-472279113B2D}"/>
              </a:ext>
            </a:extLst>
          </p:cNvPr>
          <p:cNvSpPr txBox="1"/>
          <p:nvPr/>
        </p:nvSpPr>
        <p:spPr>
          <a:xfrm>
            <a:off x="7269301" y="34346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CFF97-6810-453F-858D-6C27CBE1221B}"/>
              </a:ext>
            </a:extLst>
          </p:cNvPr>
          <p:cNvSpPr txBox="1"/>
          <p:nvPr/>
        </p:nvSpPr>
        <p:spPr>
          <a:xfrm>
            <a:off x="9283156" y="5178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62A9A-154A-43DF-8E22-AD45BE2BD63C}"/>
              </a:ext>
            </a:extLst>
          </p:cNvPr>
          <p:cNvSpPr txBox="1"/>
          <p:nvPr/>
        </p:nvSpPr>
        <p:spPr>
          <a:xfrm>
            <a:off x="8916841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1B8486-1551-42D2-8291-056070C24CD7}"/>
              </a:ext>
            </a:extLst>
          </p:cNvPr>
          <p:cNvGrpSpPr/>
          <p:nvPr/>
        </p:nvGrpSpPr>
        <p:grpSpPr>
          <a:xfrm>
            <a:off x="6754780" y="998367"/>
            <a:ext cx="5030593" cy="5030593"/>
            <a:chOff x="1345568" y="2144440"/>
            <a:chExt cx="3985436" cy="39854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275D94C-3B13-4BF3-A150-3661C560005A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10EDEEA-86D3-49CB-B16F-D61DBD008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F3B84F-33C5-4268-A807-800533F1F5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0FC7DC-6A58-4C6B-ABFF-126E7F966F57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06A4A-8A3A-47C8-AE76-89BF3B9B2852}"/>
                  </a:ext>
                </a:extLst>
              </p:cNvPr>
              <p:cNvSpPr txBox="1"/>
              <p:nvPr/>
            </p:nvSpPr>
            <p:spPr>
              <a:xfrm>
                <a:off x="11573730" y="346010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206A4A-8A3A-47C8-AE76-89BF3B9B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730" y="3460106"/>
                <a:ext cx="38638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585FD2-5FB7-462E-A2A5-A02EDE402DD0}"/>
                  </a:ext>
                </a:extLst>
              </p:cNvPr>
              <p:cNvSpPr txBox="1"/>
              <p:nvPr/>
            </p:nvSpPr>
            <p:spPr>
              <a:xfrm>
                <a:off x="8943767" y="72986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585FD2-5FB7-462E-A2A5-A02EDE402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67" y="729867"/>
                <a:ext cx="3910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CC8C330-DFFC-43B2-B7A9-F54E0C54FDD3}"/>
              </a:ext>
            </a:extLst>
          </p:cNvPr>
          <p:cNvSpPr txBox="1"/>
          <p:nvPr/>
        </p:nvSpPr>
        <p:spPr>
          <a:xfrm>
            <a:off x="9783294" y="1181286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1</a:t>
            </a:r>
            <a:endParaRPr lang="en-AU" sz="2400" i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333890-50B0-40CF-871B-55ECDD9CED1E}"/>
              </a:ext>
            </a:extLst>
          </p:cNvPr>
          <p:cNvSpPr txBox="1"/>
          <p:nvPr/>
        </p:nvSpPr>
        <p:spPr>
          <a:xfrm>
            <a:off x="6880577" y="1171006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2</a:t>
            </a:r>
            <a:endParaRPr lang="en-AU" sz="2400" i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05CBF3-9A97-4F53-87F2-96B8B0C79F4D}"/>
              </a:ext>
            </a:extLst>
          </p:cNvPr>
          <p:cNvSpPr txBox="1"/>
          <p:nvPr/>
        </p:nvSpPr>
        <p:spPr>
          <a:xfrm>
            <a:off x="6971602" y="5109328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3</a:t>
            </a:r>
            <a:endParaRPr lang="en-AU" sz="2400" i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CEDD7B-CF28-43C1-9313-C4F10613B5BE}"/>
              </a:ext>
            </a:extLst>
          </p:cNvPr>
          <p:cNvSpPr txBox="1"/>
          <p:nvPr/>
        </p:nvSpPr>
        <p:spPr>
          <a:xfrm>
            <a:off x="10062218" y="5178750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4</a:t>
            </a:r>
            <a:endParaRPr lang="en-AU" sz="2400" i="1" dirty="0">
              <a:solidFill>
                <a:srgbClr val="FF0000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07EEFAD-B891-4D66-A548-6CB9D370D2F4}"/>
              </a:ext>
            </a:extLst>
          </p:cNvPr>
          <p:cNvSpPr/>
          <p:nvPr/>
        </p:nvSpPr>
        <p:spPr>
          <a:xfrm>
            <a:off x="9079703" y="3031179"/>
            <a:ext cx="914400" cy="914400"/>
          </a:xfrm>
          <a:prstGeom prst="arc">
            <a:avLst>
              <a:gd name="adj1" fmla="val 16756357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4112AB-D2BE-4B36-B3A5-9B2882EDBE66}"/>
                  </a:ext>
                </a:extLst>
              </p:cNvPr>
              <p:cNvSpPr txBox="1"/>
              <p:nvPr/>
            </p:nvSpPr>
            <p:spPr>
              <a:xfrm>
                <a:off x="9778476" y="2708013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4112AB-D2BE-4B36-B3A5-9B2882ED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476" y="2708013"/>
                <a:ext cx="562077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269EC5-4C01-4C11-A248-F1564601D77C}"/>
                  </a:ext>
                </a:extLst>
              </p:cNvPr>
              <p:cNvSpPr txBox="1"/>
              <p:nvPr/>
            </p:nvSpPr>
            <p:spPr>
              <a:xfrm>
                <a:off x="66377" y="2275144"/>
                <a:ext cx="673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the second quadrant,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0°≤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≤180°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69EC5-4C01-4C11-A248-F1564601D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" y="2275144"/>
                <a:ext cx="673222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630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143487B-C9C6-46CD-ACA9-60B1C5D3CA12}"/>
                  </a:ext>
                </a:extLst>
              </p:cNvPr>
              <p:cNvSpPr txBox="1"/>
              <p:nvPr/>
            </p:nvSpPr>
            <p:spPr>
              <a:xfrm>
                <a:off x="154763" y="3422359"/>
                <a:ext cx="673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the third quadrant,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180°≤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≤270°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143487B-C9C6-46CD-ACA9-60B1C5D3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" y="3422359"/>
                <a:ext cx="673222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29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392EA4-D430-4254-B367-17794885948B}"/>
                  </a:ext>
                </a:extLst>
              </p:cNvPr>
              <p:cNvSpPr txBox="1"/>
              <p:nvPr/>
            </p:nvSpPr>
            <p:spPr>
              <a:xfrm>
                <a:off x="174680" y="4705057"/>
                <a:ext cx="673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the forth quadrant,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0°≤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0392EA4-D430-4254-B367-17794885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0" y="4705057"/>
                <a:ext cx="673222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630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2975172" y="1690124"/>
                <a:ext cx="3191282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215381"/>
                    </a:solidFill>
                  </a:rPr>
                  <a:t>Or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>
                    <a:solidFill>
                      <a:srgbClr val="215381"/>
                    </a:solidFill>
                  </a:rPr>
                  <a:t> rad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72" y="1690124"/>
                <a:ext cx="3191282" cy="663836"/>
              </a:xfrm>
              <a:prstGeom prst="rect">
                <a:avLst/>
              </a:prstGeom>
              <a:blipFill rotWithShape="0">
                <a:blip r:embed="rId9"/>
                <a:stretch>
                  <a:fillRect l="-3817" b="-12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3555777" y="2774753"/>
                <a:ext cx="3191282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215381"/>
                    </a:solidFill>
                  </a:rPr>
                  <a:t>Or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sz="2800" dirty="0">
                    <a:solidFill>
                      <a:srgbClr val="215381"/>
                    </a:solidFill>
                  </a:rPr>
                  <a:t> rad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77" y="2774753"/>
                <a:ext cx="3191282" cy="663836"/>
              </a:xfrm>
              <a:prstGeom prst="rect">
                <a:avLst/>
              </a:prstGeom>
              <a:blipFill rotWithShape="0">
                <a:blip r:embed="rId10"/>
                <a:stretch>
                  <a:fillRect l="-3817" b="-12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3548964" y="3924216"/>
                <a:ext cx="3191282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215381"/>
                    </a:solidFill>
                  </a:rPr>
                  <a:t>Or 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>
                    <a:solidFill>
                      <a:srgbClr val="215381"/>
                    </a:solidFill>
                  </a:rPr>
                  <a:t> rad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64" y="3924216"/>
                <a:ext cx="3191282" cy="701602"/>
              </a:xfrm>
              <a:prstGeom prst="rect">
                <a:avLst/>
              </a:prstGeom>
              <a:blipFill rotWithShape="0">
                <a:blip r:embed="rId11"/>
                <a:stretch>
                  <a:fillRect l="-3817" b="-1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BC45EB-163F-4130-B89A-53D4A9D3208C}"/>
                  </a:ext>
                </a:extLst>
              </p:cNvPr>
              <p:cNvSpPr txBox="1"/>
              <p:nvPr/>
            </p:nvSpPr>
            <p:spPr>
              <a:xfrm>
                <a:off x="3317589" y="5230969"/>
                <a:ext cx="3736987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215381"/>
                    </a:solidFill>
                  </a:rPr>
                  <a:t>Or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AU" sz="28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sz="2800" dirty="0">
                    <a:solidFill>
                      <a:srgbClr val="215381"/>
                    </a:solidFill>
                  </a:rPr>
                  <a:t> rad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BC45EB-163F-4130-B89A-53D4A9D3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89" y="5230969"/>
                <a:ext cx="3736987" cy="701602"/>
              </a:xfrm>
              <a:prstGeom prst="rect">
                <a:avLst/>
              </a:prstGeom>
              <a:blipFill rotWithShape="0">
                <a:blip r:embed="rId12"/>
                <a:stretch>
                  <a:fillRect l="-3263" b="-1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21965</TotalTime>
  <Words>1172</Words>
  <Application>Microsoft Office PowerPoint</Application>
  <PresentationFormat>Widescreen</PresentationFormat>
  <Paragraphs>272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Harrisdale</vt:lpstr>
      <vt:lpstr>PowerPoint Presentation</vt:lpstr>
      <vt:lpstr>Angle measurement:</vt:lpstr>
      <vt:lpstr>PowerPoint Presentation</vt:lpstr>
      <vt:lpstr>PowerPoint Presentation</vt:lpstr>
      <vt:lpstr>EXAMPLE 1: Complete the conversions table below for commonly used angles.</vt:lpstr>
      <vt:lpstr>EXAMPLE 2: Convert the following angles from degrees to radians. Answer exactly and to 2 decimal places.</vt:lpstr>
      <vt:lpstr>EXAMPLE 3: Convert the following angles from radians to degrees. Answer to 2 decimal places, where appropriate.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TAN Mei Yi [Harrisdale Senior High School]</cp:lastModifiedBy>
  <cp:revision>565</cp:revision>
  <dcterms:created xsi:type="dcterms:W3CDTF">2018-12-02T08:34:01Z</dcterms:created>
  <dcterms:modified xsi:type="dcterms:W3CDTF">2022-06-26T23:20:47Z</dcterms:modified>
</cp:coreProperties>
</file>