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36" r:id="rId2"/>
    <p:sldId id="347" r:id="rId3"/>
    <p:sldId id="256" r:id="rId4"/>
    <p:sldId id="263" r:id="rId5"/>
    <p:sldId id="258" r:id="rId6"/>
    <p:sldId id="291" r:id="rId7"/>
    <p:sldId id="348" r:id="rId8"/>
    <p:sldId id="349" r:id="rId9"/>
    <p:sldId id="350" r:id="rId10"/>
    <p:sldId id="351" r:id="rId11"/>
    <p:sldId id="352" r:id="rId12"/>
    <p:sldId id="353" r:id="rId13"/>
    <p:sldId id="354" r:id="rId14"/>
    <p:sldId id="355" r:id="rId15"/>
    <p:sldId id="356" r:id="rId16"/>
    <p:sldId id="357" r:id="rId17"/>
    <p:sldId id="358" r:id="rId18"/>
    <p:sldId id="360" r:id="rId19"/>
    <p:sldId id="361" r:id="rId20"/>
    <p:sldId id="260" r:id="rId21"/>
    <p:sldId id="261" r:id="rId22"/>
    <p:sldId id="26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59" autoAdjust="0"/>
    <p:restoredTop sz="93468" autoAdjust="0"/>
  </p:normalViewPr>
  <p:slideViewPr>
    <p:cSldViewPr snapToGrid="0">
      <p:cViewPr>
        <p:scale>
          <a:sx n="80" d="100"/>
          <a:sy n="80" d="100"/>
        </p:scale>
        <p:origin x="594" y="1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95A372-E219-4A47-9B57-DAB16DC91C8E}" type="datetimeFigureOut">
              <a:rPr lang="en-AU" smtClean="0"/>
              <a:t>5/07/2019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9ABA3-72B8-441F-AA9B-D3737D2CB9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2865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65705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Encourage student</a:t>
            </a:r>
            <a:r>
              <a:rPr lang="en-AU" baseline="0" dirty="0" smtClean="0"/>
              <a:t>s to list objects underneath the characteristic to help them keep track of what they are doing</a:t>
            </a:r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58439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/>
              <a:t>Give time to write on whiteboards</a:t>
            </a:r>
            <a:r>
              <a:rPr lang="en-AU" baseline="0" dirty="0" smtClean="0"/>
              <a:t> before putting up list of characteristics</a:t>
            </a:r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17691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Encourage student</a:t>
            </a:r>
            <a:r>
              <a:rPr lang="en-AU" baseline="0" dirty="0" smtClean="0"/>
              <a:t>s to list objects underneath the characteristic to help them keep track of what they are doing</a:t>
            </a:r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92112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Encourage student</a:t>
            </a:r>
            <a:r>
              <a:rPr lang="en-AU" baseline="0" dirty="0" smtClean="0"/>
              <a:t>s to list objects underneath the characteristic to help them keep track of what they are doing</a:t>
            </a:r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67950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Encourage student</a:t>
            </a:r>
            <a:r>
              <a:rPr lang="en-AU" baseline="0" dirty="0" smtClean="0"/>
              <a:t>s to list objects underneath the characteristic to help them keep track of what they are doing</a:t>
            </a:r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43929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Encourage student</a:t>
            </a:r>
            <a:r>
              <a:rPr lang="en-AU" baseline="0" dirty="0" smtClean="0"/>
              <a:t>s to list objects underneath the characteristic to help them keep track of what they are doing</a:t>
            </a:r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42976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Encourage student</a:t>
            </a:r>
            <a:r>
              <a:rPr lang="en-AU" baseline="0" dirty="0" smtClean="0"/>
              <a:t>s to list objects underneath the characteristic to help them keep track of what they are doing</a:t>
            </a:r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21967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1925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5433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1600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/>
              <a:t>Give time to write on whiteboards</a:t>
            </a:r>
            <a:r>
              <a:rPr lang="en-AU" baseline="0" dirty="0" smtClean="0"/>
              <a:t> before putting up list of characteristics</a:t>
            </a:r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8910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Encourage student</a:t>
            </a:r>
            <a:r>
              <a:rPr lang="en-AU" baseline="0" dirty="0" smtClean="0"/>
              <a:t>s to list objects underneath the characteristic to help them keep track of what they are doing</a:t>
            </a:r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7650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Encourage student</a:t>
            </a:r>
            <a:r>
              <a:rPr lang="en-AU" baseline="0" dirty="0" smtClean="0"/>
              <a:t>s to list objects underneath the characteristic to help them keep track of what they are doing</a:t>
            </a:r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788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Encourage student</a:t>
            </a:r>
            <a:r>
              <a:rPr lang="en-AU" baseline="0" dirty="0" smtClean="0"/>
              <a:t>s to list objects underneath the characteristic to help them keep track of what they are doing</a:t>
            </a:r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5282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Encourage student</a:t>
            </a:r>
            <a:r>
              <a:rPr lang="en-AU" baseline="0" dirty="0" smtClean="0"/>
              <a:t>s to list objects underneath the characteristic to help them keep track of what they are doing</a:t>
            </a:r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64388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Encourage student</a:t>
            </a:r>
            <a:r>
              <a:rPr lang="en-AU" baseline="0" dirty="0" smtClean="0"/>
              <a:t>s to list objects underneath the characteristic to help them keep track of what they are doing</a:t>
            </a:r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101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5/07/2019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862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5/07/2019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633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5/07/2019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30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5/07/2019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074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5/07/2019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163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5/07/2019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428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5/07/2019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453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5/07/2019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128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5/07/2019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323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5/07/2019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16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5/07/2019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446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26FA-289A-47A4-9DB2-36250D803CC9}" type="datetimeFigureOut">
              <a:rPr lang="en-AU" smtClean="0"/>
              <a:t>5/07/2019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629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5393" t="40730" r="6024" b="30817"/>
          <a:stretch/>
        </p:blipFill>
        <p:spPr>
          <a:xfrm>
            <a:off x="3270602" y="148208"/>
            <a:ext cx="8666806" cy="301572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618331" y="4330557"/>
            <a:ext cx="84247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latin typeface="+mj-lt"/>
              </a:rPr>
              <a:t>Use the branched key to identify the </a:t>
            </a:r>
            <a:r>
              <a:rPr lang="en-AU" sz="2800" b="1" dirty="0" smtClean="0">
                <a:latin typeface="+mj-lt"/>
              </a:rPr>
              <a:t>yellow</a:t>
            </a:r>
            <a:r>
              <a:rPr lang="en-AU" sz="2800" dirty="0" smtClean="0">
                <a:latin typeface="+mj-lt"/>
              </a:rPr>
              <a:t> flower and the </a:t>
            </a:r>
            <a:r>
              <a:rPr lang="en-AU" sz="2800" b="1" dirty="0" smtClean="0">
                <a:latin typeface="+mj-lt"/>
              </a:rPr>
              <a:t>orange</a:t>
            </a:r>
            <a:r>
              <a:rPr lang="en-AU" sz="2800" dirty="0" smtClean="0">
                <a:latin typeface="+mj-lt"/>
              </a:rPr>
              <a:t> flower.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36775" t="10250" r="44473" b="67293"/>
          <a:stretch/>
        </p:blipFill>
        <p:spPr>
          <a:xfrm>
            <a:off x="11035145" y="3022900"/>
            <a:ext cx="1007919" cy="13076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72217" t="4089" r="9224" b="67293"/>
          <a:stretch/>
        </p:blipFill>
        <p:spPr>
          <a:xfrm>
            <a:off x="5053055" y="2473797"/>
            <a:ext cx="997528" cy="1666381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04378" y="922307"/>
            <a:ext cx="3190354" cy="46840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400" b="1" dirty="0" smtClean="0">
                <a:latin typeface="+mn-lt"/>
              </a:rPr>
              <a:t>Using Branched Dichotomous Keys</a:t>
            </a:r>
          </a:p>
          <a:p>
            <a:pPr marL="514350" indent="-514350">
              <a:lnSpc>
                <a:spcPct val="10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AU" sz="2000" dirty="0" smtClean="0">
                <a:latin typeface="+mn-lt"/>
              </a:rPr>
              <a:t>Look at the first choice</a:t>
            </a:r>
          </a:p>
          <a:p>
            <a:pPr marL="514350" indent="-514350">
              <a:lnSpc>
                <a:spcPct val="10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AU" sz="2000" dirty="0" smtClean="0">
                <a:latin typeface="+mn-lt"/>
              </a:rPr>
              <a:t>Decide which option is true and follow the arrow</a:t>
            </a:r>
          </a:p>
          <a:p>
            <a:pPr marL="514350" indent="-514350">
              <a:lnSpc>
                <a:spcPct val="10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AU" sz="2000" dirty="0" smtClean="0">
                <a:latin typeface="+mn-lt"/>
              </a:rPr>
              <a:t>Look at the new choice</a:t>
            </a:r>
          </a:p>
          <a:p>
            <a:pPr marL="514350" indent="-514350">
              <a:lnSpc>
                <a:spcPct val="10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AU" sz="2000" dirty="0"/>
              <a:t>Decide which option is true and follow the </a:t>
            </a:r>
            <a:r>
              <a:rPr lang="en-AU" sz="2000" dirty="0" smtClean="0"/>
              <a:t>arrow</a:t>
            </a:r>
            <a:endParaRPr lang="en-AU" sz="2000" dirty="0"/>
          </a:p>
          <a:p>
            <a:pPr marL="514350" indent="-514350">
              <a:lnSpc>
                <a:spcPct val="10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AU" sz="2000" dirty="0" smtClean="0">
                <a:latin typeface="+mn-lt"/>
              </a:rPr>
              <a:t>Keep going until you reach the </a:t>
            </a:r>
            <a:r>
              <a:rPr lang="en-AU" sz="2000" dirty="0" smtClean="0">
                <a:latin typeface="+mn-lt"/>
              </a:rPr>
              <a:t>object’s name</a:t>
            </a:r>
            <a:endParaRPr lang="en-AU" sz="20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485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Development/Guided Practice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4377" y="922307"/>
            <a:ext cx="11772432" cy="18624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200" b="1" dirty="0" smtClean="0">
                <a:latin typeface="+mn-lt"/>
              </a:rPr>
              <a:t>Drawing Branched Dichotomous Keys</a:t>
            </a:r>
            <a:r>
              <a:rPr lang="en-AU" sz="3200" b="1" dirty="0"/>
              <a:t> – Example 1</a:t>
            </a:r>
            <a:endParaRPr lang="en-AU" sz="3200" b="1" dirty="0" smtClean="0">
              <a:latin typeface="+mn-lt"/>
            </a:endParaRPr>
          </a:p>
          <a:p>
            <a:r>
              <a:rPr lang="en-AU" sz="2800" b="1" dirty="0"/>
              <a:t>Draw a branched dichotomous key for a:  bird, cat, dog, rabbit, mouse and fish</a:t>
            </a:r>
          </a:p>
          <a:p>
            <a:endParaRPr lang="en-AU" sz="3200" b="1" dirty="0" smtClean="0">
              <a:latin typeface="+mn-lt"/>
            </a:endParaRP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AU" sz="2800" dirty="0"/>
              <a:t>Step 4:  Repeat step 3 until all objects are individually identified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04377" y="2974088"/>
            <a:ext cx="4031347" cy="22823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 smtClean="0">
                <a:latin typeface="+mn-lt"/>
              </a:rPr>
              <a:t>Look at the 4 legs group.  How can we split them into two groups?</a:t>
            </a:r>
          </a:p>
          <a:p>
            <a:pPr>
              <a:spcAft>
                <a:spcPts val="1200"/>
              </a:spcAft>
            </a:pPr>
            <a:endParaRPr lang="en-AU" sz="2800" dirty="0">
              <a:latin typeface="+mn-lt"/>
            </a:endParaRPr>
          </a:p>
        </p:txBody>
      </p:sp>
      <p:cxnSp>
        <p:nvCxnSpPr>
          <p:cNvPr id="13" name="Straight Arrow Connector 12"/>
          <p:cNvCxnSpPr>
            <a:stCxn id="15" idx="2"/>
            <a:endCxn id="16" idx="0"/>
          </p:cNvCxnSpPr>
          <p:nvPr/>
        </p:nvCxnSpPr>
        <p:spPr>
          <a:xfrm flipH="1">
            <a:off x="5591370" y="3664249"/>
            <a:ext cx="1286388" cy="265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5" idx="2"/>
            <a:endCxn id="17" idx="0"/>
          </p:cNvCxnSpPr>
          <p:nvPr/>
        </p:nvCxnSpPr>
        <p:spPr>
          <a:xfrm>
            <a:off x="6877758" y="3664249"/>
            <a:ext cx="1228679" cy="265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529889" y="3079474"/>
            <a:ext cx="269573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AU" dirty="0" smtClean="0"/>
              <a:t>Common Pets</a:t>
            </a:r>
            <a:endParaRPr lang="en-AU" dirty="0"/>
          </a:p>
          <a:p>
            <a:pPr algn="ctr"/>
            <a:r>
              <a:rPr lang="en-AU" sz="1400" dirty="0"/>
              <a:t>(bird, cat, dog, rabbit, mouse, fish)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65663" y="3929484"/>
            <a:ext cx="165141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AU" dirty="0"/>
              <a:t>Less than 4 legs</a:t>
            </a:r>
          </a:p>
          <a:p>
            <a:pPr algn="ctr"/>
            <a:r>
              <a:rPr lang="en-AU" sz="1400" dirty="0"/>
              <a:t>(bird, fish)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19628" y="3929483"/>
            <a:ext cx="1973617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AU" dirty="0"/>
              <a:t>4 legs</a:t>
            </a:r>
          </a:p>
          <a:p>
            <a:pPr algn="ctr"/>
            <a:r>
              <a:rPr lang="en-AU" sz="1400" dirty="0"/>
              <a:t>(cat, dog, rabbit, mouse)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36429" y="4898839"/>
            <a:ext cx="6014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 smtClean="0"/>
              <a:t>Flies</a:t>
            </a:r>
            <a:endParaRPr lang="en-AU" dirty="0"/>
          </a:p>
        </p:txBody>
      </p:sp>
      <p:sp>
        <p:nvSpPr>
          <p:cNvPr id="19" name="TextBox 18"/>
          <p:cNvSpPr txBox="1"/>
          <p:nvPr/>
        </p:nvSpPr>
        <p:spPr>
          <a:xfrm>
            <a:off x="5747694" y="4898839"/>
            <a:ext cx="7806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 smtClean="0"/>
              <a:t>Swims</a:t>
            </a:r>
            <a:endParaRPr lang="en-AU" dirty="0"/>
          </a:p>
        </p:txBody>
      </p:sp>
      <p:sp>
        <p:nvSpPr>
          <p:cNvPr id="20" name="TextBox 19"/>
          <p:cNvSpPr txBox="1"/>
          <p:nvPr/>
        </p:nvSpPr>
        <p:spPr>
          <a:xfrm>
            <a:off x="4656434" y="5521346"/>
            <a:ext cx="5614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 smtClean="0"/>
              <a:t>Bird</a:t>
            </a:r>
            <a:endParaRPr lang="en-AU" dirty="0"/>
          </a:p>
        </p:txBody>
      </p:sp>
      <p:sp>
        <p:nvSpPr>
          <p:cNvPr id="21" name="TextBox 20"/>
          <p:cNvSpPr txBox="1"/>
          <p:nvPr/>
        </p:nvSpPr>
        <p:spPr>
          <a:xfrm>
            <a:off x="5860545" y="5521346"/>
            <a:ext cx="5549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 smtClean="0"/>
              <a:t>Fish</a:t>
            </a:r>
            <a:endParaRPr lang="en-AU" dirty="0"/>
          </a:p>
        </p:txBody>
      </p:sp>
      <p:cxnSp>
        <p:nvCxnSpPr>
          <p:cNvPr id="22" name="Straight Arrow Connector 21"/>
          <p:cNvCxnSpPr>
            <a:stCxn id="16" idx="2"/>
            <a:endCxn id="18" idx="0"/>
          </p:cNvCxnSpPr>
          <p:nvPr/>
        </p:nvCxnSpPr>
        <p:spPr>
          <a:xfrm flipH="1">
            <a:off x="4937153" y="4514259"/>
            <a:ext cx="654217" cy="384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2"/>
            <a:endCxn id="19" idx="0"/>
          </p:cNvCxnSpPr>
          <p:nvPr/>
        </p:nvCxnSpPr>
        <p:spPr>
          <a:xfrm>
            <a:off x="5591370" y="4514259"/>
            <a:ext cx="546656" cy="384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2"/>
            <a:endCxn id="20" idx="0"/>
          </p:cNvCxnSpPr>
          <p:nvPr/>
        </p:nvCxnSpPr>
        <p:spPr>
          <a:xfrm flipH="1">
            <a:off x="4937152" y="5268171"/>
            <a:ext cx="1" cy="25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2"/>
            <a:endCxn id="21" idx="0"/>
          </p:cNvCxnSpPr>
          <p:nvPr/>
        </p:nvCxnSpPr>
        <p:spPr>
          <a:xfrm flipH="1">
            <a:off x="6138025" y="5268171"/>
            <a:ext cx="1" cy="25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7147788" y="4514258"/>
            <a:ext cx="4015045" cy="969356"/>
            <a:chOff x="7147788" y="4514258"/>
            <a:chExt cx="4015045" cy="969356"/>
          </a:xfrm>
        </p:grpSpPr>
        <p:sp>
          <p:nvSpPr>
            <p:cNvPr id="27" name="TextBox 26"/>
            <p:cNvSpPr txBox="1"/>
            <p:nvPr/>
          </p:nvSpPr>
          <p:spPr>
            <a:xfrm>
              <a:off x="7147788" y="4898839"/>
              <a:ext cx="1351973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/>
                <a:t>Lives in cage</a:t>
              </a:r>
            </a:p>
            <a:p>
              <a:pPr algn="ctr"/>
              <a:r>
                <a:rPr lang="en-AU" sz="1400" dirty="0" smtClean="0"/>
                <a:t>(rabbit, mouse)</a:t>
              </a:r>
              <a:endParaRPr lang="en-AU" sz="14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166453" y="4898839"/>
              <a:ext cx="1996380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/>
                <a:t>Doesn’t live in cage</a:t>
              </a:r>
            </a:p>
            <a:p>
              <a:pPr algn="ctr"/>
              <a:r>
                <a:rPr lang="en-AU" sz="1400" dirty="0" smtClean="0"/>
                <a:t>(cat, dog)</a:t>
              </a:r>
              <a:endParaRPr lang="en-AU" sz="1400" dirty="0"/>
            </a:p>
          </p:txBody>
        </p:sp>
        <p:cxnSp>
          <p:nvCxnSpPr>
            <p:cNvPr id="29" name="Straight Arrow Connector 28"/>
            <p:cNvCxnSpPr>
              <a:stCxn id="17" idx="2"/>
              <a:endCxn id="27" idx="0"/>
            </p:cNvCxnSpPr>
            <p:nvPr/>
          </p:nvCxnSpPr>
          <p:spPr>
            <a:xfrm flipH="1">
              <a:off x="7823775" y="4514258"/>
              <a:ext cx="282662" cy="3845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7" idx="2"/>
              <a:endCxn id="28" idx="0"/>
            </p:cNvCxnSpPr>
            <p:nvPr/>
          </p:nvCxnSpPr>
          <p:spPr>
            <a:xfrm>
              <a:off x="8106437" y="4514258"/>
              <a:ext cx="2058206" cy="3845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6572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E599"/>
                                      </p:to>
                                    </p:animClr>
                                    <p:set>
                                      <p:cBhvr>
                                        <p:cTn id="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Development/Guided Practice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4377" y="922307"/>
            <a:ext cx="11772432" cy="18624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200" b="1" dirty="0" smtClean="0">
                <a:latin typeface="+mn-lt"/>
              </a:rPr>
              <a:t>Drawing Branched Dichotomous Keys</a:t>
            </a:r>
            <a:r>
              <a:rPr lang="en-AU" sz="3200" b="1" dirty="0"/>
              <a:t> – Example 1</a:t>
            </a:r>
            <a:endParaRPr lang="en-AU" sz="3200" b="1" dirty="0" smtClean="0">
              <a:latin typeface="+mn-lt"/>
            </a:endParaRPr>
          </a:p>
          <a:p>
            <a:r>
              <a:rPr lang="en-AU" sz="2800" b="1" dirty="0"/>
              <a:t>Draw a branched dichotomous key for a:  bird, cat, dog, rabbit, mouse and fish</a:t>
            </a:r>
          </a:p>
          <a:p>
            <a:endParaRPr lang="en-AU" sz="3200" b="1" dirty="0" smtClean="0">
              <a:latin typeface="+mn-lt"/>
            </a:endParaRP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AU" sz="2800" dirty="0"/>
              <a:t>Step 4:  Repeat step 3 until all objects are individually identified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04377" y="2974088"/>
            <a:ext cx="4031347" cy="22823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 smtClean="0">
                <a:latin typeface="+mn-lt"/>
              </a:rPr>
              <a:t>Look at the lives in cage group.  How can we split them into two groups?</a:t>
            </a:r>
          </a:p>
          <a:p>
            <a:pPr>
              <a:spcAft>
                <a:spcPts val="1200"/>
              </a:spcAft>
            </a:pPr>
            <a:endParaRPr lang="en-AU" sz="2800" dirty="0">
              <a:latin typeface="+mn-lt"/>
            </a:endParaRPr>
          </a:p>
        </p:txBody>
      </p:sp>
      <p:cxnSp>
        <p:nvCxnSpPr>
          <p:cNvPr id="31" name="Straight Arrow Connector 30"/>
          <p:cNvCxnSpPr>
            <a:stCxn id="34" idx="2"/>
            <a:endCxn id="35" idx="0"/>
          </p:cNvCxnSpPr>
          <p:nvPr/>
        </p:nvCxnSpPr>
        <p:spPr>
          <a:xfrm flipH="1">
            <a:off x="5591370" y="3664249"/>
            <a:ext cx="1286388" cy="265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4" idx="2"/>
            <a:endCxn id="36" idx="0"/>
          </p:cNvCxnSpPr>
          <p:nvPr/>
        </p:nvCxnSpPr>
        <p:spPr>
          <a:xfrm>
            <a:off x="6877758" y="3664249"/>
            <a:ext cx="1228679" cy="265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4636429" y="3079474"/>
            <a:ext cx="4456816" cy="2811204"/>
            <a:chOff x="4076870" y="3570794"/>
            <a:chExt cx="4456816" cy="2811204"/>
          </a:xfrm>
        </p:grpSpPr>
        <p:sp>
          <p:nvSpPr>
            <p:cNvPr id="34" name="TextBox 33"/>
            <p:cNvSpPr txBox="1"/>
            <p:nvPr/>
          </p:nvSpPr>
          <p:spPr>
            <a:xfrm>
              <a:off x="4970330" y="3570794"/>
              <a:ext cx="2695738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/>
                <a:t>Common Pets</a:t>
              </a:r>
              <a:endParaRPr lang="en-AU" dirty="0"/>
            </a:p>
            <a:p>
              <a:pPr algn="ctr"/>
              <a:r>
                <a:rPr lang="en-AU" sz="1400" dirty="0"/>
                <a:t>(bird, cat, dog, rabbit, mouse, fish)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206104" y="4420804"/>
              <a:ext cx="1651414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/>
                <a:t>Less than 4 legs</a:t>
              </a:r>
            </a:p>
            <a:p>
              <a:pPr algn="ctr"/>
              <a:r>
                <a:rPr lang="en-AU" sz="1400" dirty="0"/>
                <a:t>(bird, fish)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560069" y="4420803"/>
              <a:ext cx="1973617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/>
                <a:t>4 legs</a:t>
              </a:r>
            </a:p>
            <a:p>
              <a:pPr algn="ctr"/>
              <a:r>
                <a:rPr lang="en-AU" sz="1400" dirty="0"/>
                <a:t>(cat, dog, rabbit, mouse)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076870" y="5390159"/>
              <a:ext cx="6014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Flies</a:t>
              </a:r>
              <a:endParaRPr lang="en-AU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188135" y="5390159"/>
              <a:ext cx="7806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Swims</a:t>
              </a:r>
              <a:endParaRPr lang="en-AU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096875" y="6012666"/>
              <a:ext cx="56143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Bird</a:t>
              </a:r>
              <a:endParaRPr lang="en-AU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300986" y="6012666"/>
              <a:ext cx="5549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Fish</a:t>
              </a:r>
              <a:endParaRPr lang="en-AU" dirty="0"/>
            </a:p>
          </p:txBody>
        </p:sp>
      </p:grpSp>
      <p:cxnSp>
        <p:nvCxnSpPr>
          <p:cNvPr id="41" name="Straight Arrow Connector 40"/>
          <p:cNvCxnSpPr>
            <a:stCxn id="35" idx="2"/>
            <a:endCxn id="37" idx="0"/>
          </p:cNvCxnSpPr>
          <p:nvPr/>
        </p:nvCxnSpPr>
        <p:spPr>
          <a:xfrm flipH="1">
            <a:off x="4937153" y="4514259"/>
            <a:ext cx="654217" cy="384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5" idx="2"/>
            <a:endCxn id="38" idx="0"/>
          </p:cNvCxnSpPr>
          <p:nvPr/>
        </p:nvCxnSpPr>
        <p:spPr>
          <a:xfrm>
            <a:off x="5591370" y="4514259"/>
            <a:ext cx="546656" cy="384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7" idx="2"/>
            <a:endCxn id="39" idx="0"/>
          </p:cNvCxnSpPr>
          <p:nvPr/>
        </p:nvCxnSpPr>
        <p:spPr>
          <a:xfrm flipH="1">
            <a:off x="4937152" y="5268171"/>
            <a:ext cx="1" cy="25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2"/>
            <a:endCxn id="40" idx="0"/>
          </p:cNvCxnSpPr>
          <p:nvPr/>
        </p:nvCxnSpPr>
        <p:spPr>
          <a:xfrm flipH="1">
            <a:off x="6138025" y="5268171"/>
            <a:ext cx="1" cy="25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147788" y="4898839"/>
            <a:ext cx="135197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AU" dirty="0" smtClean="0"/>
              <a:t>Lives in cage</a:t>
            </a:r>
          </a:p>
          <a:p>
            <a:pPr algn="ctr"/>
            <a:r>
              <a:rPr lang="en-AU" sz="1400" dirty="0" smtClean="0"/>
              <a:t>(rabbit, mouse)</a:t>
            </a:r>
            <a:endParaRPr lang="en-AU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166453" y="4898839"/>
            <a:ext cx="199638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AU" dirty="0" smtClean="0"/>
              <a:t>Doesn’t live in cage</a:t>
            </a:r>
          </a:p>
          <a:p>
            <a:pPr algn="ctr"/>
            <a:r>
              <a:rPr lang="en-AU" sz="1400" dirty="0" smtClean="0"/>
              <a:t>(cat, dog)</a:t>
            </a:r>
            <a:endParaRPr lang="en-AU" sz="1400" dirty="0"/>
          </a:p>
        </p:txBody>
      </p:sp>
      <p:cxnSp>
        <p:nvCxnSpPr>
          <p:cNvPr id="47" name="Straight Arrow Connector 46"/>
          <p:cNvCxnSpPr>
            <a:stCxn id="36" idx="2"/>
            <a:endCxn id="45" idx="0"/>
          </p:cNvCxnSpPr>
          <p:nvPr/>
        </p:nvCxnSpPr>
        <p:spPr>
          <a:xfrm flipH="1">
            <a:off x="7823775" y="4514258"/>
            <a:ext cx="282662" cy="384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6" idx="2"/>
            <a:endCxn id="46" idx="0"/>
          </p:cNvCxnSpPr>
          <p:nvPr/>
        </p:nvCxnSpPr>
        <p:spPr>
          <a:xfrm>
            <a:off x="8106437" y="4514258"/>
            <a:ext cx="2058206" cy="384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6805925" y="6144527"/>
            <a:ext cx="2159851" cy="614759"/>
            <a:chOff x="6805925" y="6144527"/>
            <a:chExt cx="2159851" cy="614759"/>
          </a:xfrm>
        </p:grpSpPr>
        <p:sp>
          <p:nvSpPr>
            <p:cNvPr id="50" name="TextBox 49"/>
            <p:cNvSpPr txBox="1"/>
            <p:nvPr/>
          </p:nvSpPr>
          <p:spPr>
            <a:xfrm>
              <a:off x="6805925" y="6389954"/>
              <a:ext cx="7938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Rabbit</a:t>
              </a:r>
              <a:endParaRPr lang="en-AU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135099" y="6389098"/>
              <a:ext cx="83067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Mouse</a:t>
              </a:r>
              <a:endParaRPr lang="en-AU" dirty="0"/>
            </a:p>
          </p:txBody>
        </p:sp>
        <p:cxnSp>
          <p:nvCxnSpPr>
            <p:cNvPr id="52" name="Straight Arrow Connector 51"/>
            <p:cNvCxnSpPr>
              <a:stCxn id="55" idx="2"/>
              <a:endCxn id="50" idx="0"/>
            </p:cNvCxnSpPr>
            <p:nvPr/>
          </p:nvCxnSpPr>
          <p:spPr>
            <a:xfrm flipH="1">
              <a:off x="7202829" y="6144527"/>
              <a:ext cx="1" cy="2454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56" idx="2"/>
              <a:endCxn id="51" idx="0"/>
            </p:cNvCxnSpPr>
            <p:nvPr/>
          </p:nvCxnSpPr>
          <p:spPr>
            <a:xfrm flipH="1">
              <a:off x="8550438" y="6144527"/>
              <a:ext cx="1" cy="2445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6526277" y="5483614"/>
            <a:ext cx="2640176" cy="660913"/>
            <a:chOff x="6526277" y="5483614"/>
            <a:chExt cx="2640176" cy="660913"/>
          </a:xfrm>
        </p:grpSpPr>
        <p:sp>
          <p:nvSpPr>
            <p:cNvPr id="55" name="TextBox 54"/>
            <p:cNvSpPr txBox="1"/>
            <p:nvPr/>
          </p:nvSpPr>
          <p:spPr>
            <a:xfrm>
              <a:off x="6526277" y="5775195"/>
              <a:ext cx="1353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dirty="0" smtClean="0"/>
                <a:t>Straight ears</a:t>
              </a:r>
              <a:endParaRPr lang="en-AU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934424" y="5775195"/>
              <a:ext cx="123202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dirty="0" smtClean="0"/>
                <a:t>Round ears</a:t>
              </a:r>
              <a:endParaRPr lang="en-AU" dirty="0"/>
            </a:p>
          </p:txBody>
        </p:sp>
        <p:cxnSp>
          <p:nvCxnSpPr>
            <p:cNvPr id="57" name="Straight Arrow Connector 56"/>
            <p:cNvCxnSpPr>
              <a:stCxn id="45" idx="2"/>
              <a:endCxn id="55" idx="0"/>
            </p:cNvCxnSpPr>
            <p:nvPr/>
          </p:nvCxnSpPr>
          <p:spPr>
            <a:xfrm flipH="1">
              <a:off x="7202830" y="5483614"/>
              <a:ext cx="620945" cy="2915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45" idx="2"/>
              <a:endCxn id="56" idx="0"/>
            </p:cNvCxnSpPr>
            <p:nvPr/>
          </p:nvCxnSpPr>
          <p:spPr>
            <a:xfrm>
              <a:off x="7823775" y="5483614"/>
              <a:ext cx="726664" cy="2915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995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E599"/>
                                      </p:to>
                                    </p:animClr>
                                    <p:set>
                                      <p:cBhvr>
                                        <p:cTn id="9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Development/Guided Practice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4377" y="922307"/>
            <a:ext cx="11772432" cy="18624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200" b="1" dirty="0" smtClean="0">
                <a:latin typeface="+mn-lt"/>
              </a:rPr>
              <a:t>Drawing Branched Dichotomous Keys</a:t>
            </a:r>
            <a:r>
              <a:rPr lang="en-AU" sz="3200" b="1" dirty="0"/>
              <a:t> – Example 1</a:t>
            </a:r>
            <a:endParaRPr lang="en-AU" sz="3200" b="1" dirty="0" smtClean="0">
              <a:latin typeface="+mn-lt"/>
            </a:endParaRPr>
          </a:p>
          <a:p>
            <a:r>
              <a:rPr lang="en-AU" sz="2800" b="1" dirty="0"/>
              <a:t>Draw a branched dichotomous key for a:  bird, cat, dog, rabbit, mouse and fish</a:t>
            </a:r>
          </a:p>
          <a:p>
            <a:endParaRPr lang="en-AU" sz="3200" b="1" dirty="0" smtClean="0">
              <a:latin typeface="+mn-lt"/>
            </a:endParaRP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AU" sz="2800" dirty="0"/>
              <a:t>Step 4:  Repeat step 3 until all objects are individually identified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04377" y="2974088"/>
            <a:ext cx="4213345" cy="22823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 smtClean="0">
                <a:latin typeface="+mn-lt"/>
              </a:rPr>
              <a:t>Look at the doesn’t live in cage group.  How can we split them into two groups?</a:t>
            </a:r>
          </a:p>
          <a:p>
            <a:pPr>
              <a:spcAft>
                <a:spcPts val="1200"/>
              </a:spcAft>
            </a:pPr>
            <a:endParaRPr lang="en-AU" sz="2800" dirty="0">
              <a:latin typeface="+mn-lt"/>
            </a:endParaRPr>
          </a:p>
        </p:txBody>
      </p:sp>
      <p:cxnSp>
        <p:nvCxnSpPr>
          <p:cNvPr id="59" name="Straight Arrow Connector 58"/>
          <p:cNvCxnSpPr>
            <a:stCxn id="62" idx="2"/>
            <a:endCxn id="63" idx="0"/>
          </p:cNvCxnSpPr>
          <p:nvPr/>
        </p:nvCxnSpPr>
        <p:spPr>
          <a:xfrm flipH="1">
            <a:off x="5591370" y="3664249"/>
            <a:ext cx="1286388" cy="265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62" idx="2"/>
            <a:endCxn id="64" idx="0"/>
          </p:cNvCxnSpPr>
          <p:nvPr/>
        </p:nvCxnSpPr>
        <p:spPr>
          <a:xfrm>
            <a:off x="6877758" y="3664249"/>
            <a:ext cx="1228679" cy="265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4636429" y="3079474"/>
            <a:ext cx="4456816" cy="2811204"/>
            <a:chOff x="4076870" y="3570794"/>
            <a:chExt cx="4456816" cy="2811204"/>
          </a:xfrm>
        </p:grpSpPr>
        <p:sp>
          <p:nvSpPr>
            <p:cNvPr id="62" name="TextBox 61"/>
            <p:cNvSpPr txBox="1"/>
            <p:nvPr/>
          </p:nvSpPr>
          <p:spPr>
            <a:xfrm>
              <a:off x="4970330" y="3570794"/>
              <a:ext cx="2695738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/>
                <a:t>Common Pets</a:t>
              </a:r>
              <a:endParaRPr lang="en-AU" dirty="0"/>
            </a:p>
            <a:p>
              <a:pPr algn="ctr"/>
              <a:r>
                <a:rPr lang="en-AU" sz="1400" dirty="0"/>
                <a:t>(bird, cat, dog, rabbit, mouse, fish)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206104" y="4420804"/>
              <a:ext cx="1651414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/>
                <a:t>Less than 4 legs</a:t>
              </a:r>
            </a:p>
            <a:p>
              <a:pPr algn="ctr"/>
              <a:r>
                <a:rPr lang="en-AU" sz="1400" dirty="0"/>
                <a:t>(bird, fish)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560069" y="4420803"/>
              <a:ext cx="1973617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/>
                <a:t>4 legs</a:t>
              </a:r>
            </a:p>
            <a:p>
              <a:pPr algn="ctr"/>
              <a:r>
                <a:rPr lang="en-AU" sz="1400" dirty="0"/>
                <a:t>(cat, dog, rabbit, mouse)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076870" y="5390159"/>
              <a:ext cx="6014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Flies</a:t>
              </a:r>
              <a:endParaRPr lang="en-AU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188135" y="5390159"/>
              <a:ext cx="7806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Swims</a:t>
              </a:r>
              <a:endParaRPr lang="en-AU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096875" y="6012666"/>
              <a:ext cx="56143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Bird</a:t>
              </a:r>
              <a:endParaRPr lang="en-AU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300986" y="6012666"/>
              <a:ext cx="5549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Fish</a:t>
              </a:r>
              <a:endParaRPr lang="en-AU" dirty="0"/>
            </a:p>
          </p:txBody>
        </p:sp>
      </p:grpSp>
      <p:cxnSp>
        <p:nvCxnSpPr>
          <p:cNvPr id="69" name="Straight Arrow Connector 68"/>
          <p:cNvCxnSpPr>
            <a:stCxn id="63" idx="2"/>
            <a:endCxn id="65" idx="0"/>
          </p:cNvCxnSpPr>
          <p:nvPr/>
        </p:nvCxnSpPr>
        <p:spPr>
          <a:xfrm flipH="1">
            <a:off x="4937153" y="4514259"/>
            <a:ext cx="654217" cy="384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3" idx="2"/>
            <a:endCxn id="66" idx="0"/>
          </p:cNvCxnSpPr>
          <p:nvPr/>
        </p:nvCxnSpPr>
        <p:spPr>
          <a:xfrm>
            <a:off x="5591370" y="4514259"/>
            <a:ext cx="546656" cy="384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5" idx="2"/>
            <a:endCxn id="67" idx="0"/>
          </p:cNvCxnSpPr>
          <p:nvPr/>
        </p:nvCxnSpPr>
        <p:spPr>
          <a:xfrm flipH="1">
            <a:off x="4937152" y="5268171"/>
            <a:ext cx="1" cy="25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6" idx="2"/>
            <a:endCxn id="68" idx="0"/>
          </p:cNvCxnSpPr>
          <p:nvPr/>
        </p:nvCxnSpPr>
        <p:spPr>
          <a:xfrm flipH="1">
            <a:off x="6138025" y="5268171"/>
            <a:ext cx="1" cy="25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147788" y="4898839"/>
            <a:ext cx="135197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AU" dirty="0" smtClean="0"/>
              <a:t>Lives in cage</a:t>
            </a:r>
          </a:p>
          <a:p>
            <a:pPr algn="ctr"/>
            <a:r>
              <a:rPr lang="en-AU" sz="1400" dirty="0" smtClean="0"/>
              <a:t>(rabbit, mouse)</a:t>
            </a:r>
            <a:endParaRPr lang="en-AU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9166453" y="4898839"/>
            <a:ext cx="199638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AU" dirty="0" smtClean="0"/>
              <a:t>Doesn’t live in cage</a:t>
            </a:r>
          </a:p>
          <a:p>
            <a:pPr algn="ctr"/>
            <a:r>
              <a:rPr lang="en-AU" sz="1400" dirty="0" smtClean="0"/>
              <a:t>(cat, dog)</a:t>
            </a:r>
            <a:endParaRPr lang="en-AU" sz="1400" dirty="0"/>
          </a:p>
        </p:txBody>
      </p:sp>
      <p:cxnSp>
        <p:nvCxnSpPr>
          <p:cNvPr id="75" name="Straight Arrow Connector 74"/>
          <p:cNvCxnSpPr>
            <a:stCxn id="64" idx="2"/>
            <a:endCxn id="73" idx="0"/>
          </p:cNvCxnSpPr>
          <p:nvPr/>
        </p:nvCxnSpPr>
        <p:spPr>
          <a:xfrm flipH="1">
            <a:off x="7823775" y="4514258"/>
            <a:ext cx="282662" cy="384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4" idx="2"/>
            <a:endCxn id="74" idx="0"/>
          </p:cNvCxnSpPr>
          <p:nvPr/>
        </p:nvCxnSpPr>
        <p:spPr>
          <a:xfrm>
            <a:off x="8106437" y="4514258"/>
            <a:ext cx="2058206" cy="384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6491736" y="5767447"/>
            <a:ext cx="13568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 smtClean="0"/>
              <a:t>Straight ears</a:t>
            </a:r>
            <a:endParaRPr lang="en-AU" dirty="0"/>
          </a:p>
        </p:txBody>
      </p:sp>
      <p:sp>
        <p:nvSpPr>
          <p:cNvPr id="78" name="TextBox 77"/>
          <p:cNvSpPr txBox="1"/>
          <p:nvPr/>
        </p:nvSpPr>
        <p:spPr>
          <a:xfrm>
            <a:off x="7924813" y="5766854"/>
            <a:ext cx="12371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 smtClean="0"/>
              <a:t>Round ears</a:t>
            </a:r>
            <a:endParaRPr lang="en-AU" dirty="0"/>
          </a:p>
        </p:txBody>
      </p:sp>
      <p:sp>
        <p:nvSpPr>
          <p:cNvPr id="79" name="TextBox 78"/>
          <p:cNvSpPr txBox="1"/>
          <p:nvPr/>
        </p:nvSpPr>
        <p:spPr>
          <a:xfrm>
            <a:off x="6773255" y="6398411"/>
            <a:ext cx="79380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 smtClean="0"/>
              <a:t>Rabbit</a:t>
            </a:r>
            <a:endParaRPr lang="en-AU" dirty="0"/>
          </a:p>
        </p:txBody>
      </p:sp>
      <p:sp>
        <p:nvSpPr>
          <p:cNvPr id="80" name="TextBox 79"/>
          <p:cNvSpPr txBox="1"/>
          <p:nvPr/>
        </p:nvSpPr>
        <p:spPr>
          <a:xfrm>
            <a:off x="8123969" y="6389954"/>
            <a:ext cx="8306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 smtClean="0"/>
              <a:t>Mouse</a:t>
            </a:r>
            <a:endParaRPr lang="en-AU" dirty="0"/>
          </a:p>
        </p:txBody>
      </p:sp>
      <p:cxnSp>
        <p:nvCxnSpPr>
          <p:cNvPr id="81" name="Straight Arrow Connector 80"/>
          <p:cNvCxnSpPr>
            <a:stCxn id="77" idx="2"/>
            <a:endCxn id="79" idx="0"/>
          </p:cNvCxnSpPr>
          <p:nvPr/>
        </p:nvCxnSpPr>
        <p:spPr>
          <a:xfrm>
            <a:off x="7170159" y="6136779"/>
            <a:ext cx="0" cy="261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8" idx="2"/>
            <a:endCxn id="80" idx="0"/>
          </p:cNvCxnSpPr>
          <p:nvPr/>
        </p:nvCxnSpPr>
        <p:spPr>
          <a:xfrm flipH="1">
            <a:off x="8539308" y="6136186"/>
            <a:ext cx="4072" cy="253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3" idx="2"/>
            <a:endCxn id="77" idx="0"/>
          </p:cNvCxnSpPr>
          <p:nvPr/>
        </p:nvCxnSpPr>
        <p:spPr>
          <a:xfrm flipH="1">
            <a:off x="7170159" y="5483614"/>
            <a:ext cx="653616" cy="283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3" idx="2"/>
            <a:endCxn id="78" idx="0"/>
          </p:cNvCxnSpPr>
          <p:nvPr/>
        </p:nvCxnSpPr>
        <p:spPr>
          <a:xfrm>
            <a:off x="7823775" y="5483614"/>
            <a:ext cx="719605" cy="283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5" name="Group 84"/>
          <p:cNvGrpSpPr/>
          <p:nvPr/>
        </p:nvGrpSpPr>
        <p:grpSpPr>
          <a:xfrm>
            <a:off x="9453750" y="6136779"/>
            <a:ext cx="1553266" cy="622507"/>
            <a:chOff x="9453750" y="6136779"/>
            <a:chExt cx="1553266" cy="622507"/>
          </a:xfrm>
        </p:grpSpPr>
        <p:sp>
          <p:nvSpPr>
            <p:cNvPr id="86" name="TextBox 85"/>
            <p:cNvSpPr txBox="1"/>
            <p:nvPr/>
          </p:nvSpPr>
          <p:spPr>
            <a:xfrm>
              <a:off x="9453750" y="6389954"/>
              <a:ext cx="4935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Cat</a:t>
              </a:r>
              <a:endParaRPr lang="en-AU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448850" y="6389954"/>
              <a:ext cx="55816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Dog</a:t>
              </a:r>
              <a:endParaRPr lang="en-AU" dirty="0"/>
            </a:p>
          </p:txBody>
        </p:sp>
        <p:cxnSp>
          <p:nvCxnSpPr>
            <p:cNvPr id="88" name="Straight Arrow Connector 87"/>
            <p:cNvCxnSpPr>
              <a:stCxn id="91" idx="2"/>
              <a:endCxn id="86" idx="0"/>
            </p:cNvCxnSpPr>
            <p:nvPr/>
          </p:nvCxnSpPr>
          <p:spPr>
            <a:xfrm flipH="1">
              <a:off x="9700517" y="6136779"/>
              <a:ext cx="5503" cy="2531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92" idx="2"/>
              <a:endCxn id="87" idx="0"/>
            </p:cNvCxnSpPr>
            <p:nvPr/>
          </p:nvCxnSpPr>
          <p:spPr>
            <a:xfrm flipH="1">
              <a:off x="10727933" y="6136779"/>
              <a:ext cx="1" cy="2531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0" name="Group 89"/>
          <p:cNvGrpSpPr/>
          <p:nvPr/>
        </p:nvGrpSpPr>
        <p:grpSpPr>
          <a:xfrm>
            <a:off x="9270516" y="5483614"/>
            <a:ext cx="1803570" cy="653165"/>
            <a:chOff x="9270516" y="5483614"/>
            <a:chExt cx="1803570" cy="653165"/>
          </a:xfrm>
        </p:grpSpPr>
        <p:sp>
          <p:nvSpPr>
            <p:cNvPr id="91" name="TextBox 90"/>
            <p:cNvSpPr txBox="1"/>
            <p:nvPr/>
          </p:nvSpPr>
          <p:spPr>
            <a:xfrm>
              <a:off x="9270516" y="5767447"/>
              <a:ext cx="87100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Meows</a:t>
              </a:r>
              <a:endParaRPr lang="en-AU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0381781" y="5767447"/>
              <a:ext cx="6923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Barks</a:t>
              </a:r>
              <a:endParaRPr lang="en-AU" dirty="0"/>
            </a:p>
          </p:txBody>
        </p:sp>
        <p:cxnSp>
          <p:nvCxnSpPr>
            <p:cNvPr id="93" name="Straight Arrow Connector 92"/>
            <p:cNvCxnSpPr>
              <a:stCxn id="74" idx="2"/>
              <a:endCxn id="91" idx="0"/>
            </p:cNvCxnSpPr>
            <p:nvPr/>
          </p:nvCxnSpPr>
          <p:spPr>
            <a:xfrm flipH="1">
              <a:off x="9706020" y="5483614"/>
              <a:ext cx="458623" cy="2838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74" idx="2"/>
              <a:endCxn id="92" idx="0"/>
            </p:cNvCxnSpPr>
            <p:nvPr/>
          </p:nvCxnSpPr>
          <p:spPr>
            <a:xfrm>
              <a:off x="10164643" y="5483614"/>
              <a:ext cx="563291" cy="2838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347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E599"/>
                                      </p:to>
                                    </p:animClr>
                                    <p:set>
                                      <p:cBhvr>
                                        <p:cTn id="9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Development/Guided Practice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4377" y="922307"/>
            <a:ext cx="11772432" cy="9045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200" b="1" dirty="0" smtClean="0">
                <a:latin typeface="+mn-lt"/>
              </a:rPr>
              <a:t>Drawing Branched Dichotomous Keys</a:t>
            </a:r>
            <a:r>
              <a:rPr lang="en-AU" sz="3200" b="1" dirty="0"/>
              <a:t> – Example 1</a:t>
            </a:r>
            <a:endParaRPr lang="en-AU" sz="3200" b="1" dirty="0" smtClean="0">
              <a:latin typeface="+mn-lt"/>
            </a:endParaRPr>
          </a:p>
          <a:p>
            <a:r>
              <a:rPr lang="en-AU" sz="2800" b="1" dirty="0"/>
              <a:t>Draw a branched dichotomous key for a:  bird, cat, dog, rabbit, mouse and fish</a:t>
            </a:r>
          </a:p>
          <a:p>
            <a:endParaRPr lang="en-AU" sz="3200" b="1" dirty="0" smtClean="0">
              <a:latin typeface="+mn-lt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2823220" y="2119789"/>
            <a:ext cx="6526404" cy="3685278"/>
            <a:chOff x="4636429" y="3079474"/>
            <a:chExt cx="6526404" cy="3685278"/>
          </a:xfrm>
        </p:grpSpPr>
        <p:cxnSp>
          <p:nvCxnSpPr>
            <p:cNvPr id="42" name="Straight Arrow Connector 41"/>
            <p:cNvCxnSpPr>
              <a:stCxn id="107" idx="2"/>
              <a:endCxn id="108" idx="0"/>
            </p:cNvCxnSpPr>
            <p:nvPr/>
          </p:nvCxnSpPr>
          <p:spPr>
            <a:xfrm flipH="1">
              <a:off x="5591370" y="3664249"/>
              <a:ext cx="1286388" cy="2652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107" idx="2"/>
              <a:endCxn id="109" idx="0"/>
            </p:cNvCxnSpPr>
            <p:nvPr/>
          </p:nvCxnSpPr>
          <p:spPr>
            <a:xfrm>
              <a:off x="6877758" y="3664249"/>
              <a:ext cx="1228679" cy="2652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4" name="Group 43"/>
            <p:cNvGrpSpPr/>
            <p:nvPr/>
          </p:nvGrpSpPr>
          <p:grpSpPr>
            <a:xfrm>
              <a:off x="4636429" y="3079474"/>
              <a:ext cx="4456816" cy="2811204"/>
              <a:chOff x="4076870" y="3570794"/>
              <a:chExt cx="4456816" cy="2811204"/>
            </a:xfrm>
          </p:grpSpPr>
          <p:sp>
            <p:nvSpPr>
              <p:cNvPr id="107" name="TextBox 106"/>
              <p:cNvSpPr txBox="1"/>
              <p:nvPr/>
            </p:nvSpPr>
            <p:spPr>
              <a:xfrm>
                <a:off x="4970330" y="3570794"/>
                <a:ext cx="2695738" cy="5847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dirty="0" smtClean="0"/>
                  <a:t>Common Pets</a:t>
                </a:r>
                <a:endParaRPr lang="en-AU" dirty="0"/>
              </a:p>
              <a:p>
                <a:pPr algn="ctr"/>
                <a:r>
                  <a:rPr lang="en-AU" sz="1400" dirty="0"/>
                  <a:t>(bird, cat, dog, rabbit, mouse, fish)</a:t>
                </a: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4206104" y="4420804"/>
                <a:ext cx="1651414" cy="5847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dirty="0"/>
                  <a:t>Less than 4 legs</a:t>
                </a:r>
              </a:p>
              <a:p>
                <a:pPr algn="ctr"/>
                <a:r>
                  <a:rPr lang="en-AU" sz="1400" dirty="0"/>
                  <a:t>(bird, fish)</a:t>
                </a: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6560069" y="4420803"/>
                <a:ext cx="1973617" cy="5847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dirty="0"/>
                  <a:t>4 legs</a:t>
                </a:r>
              </a:p>
              <a:p>
                <a:pPr algn="ctr"/>
                <a:r>
                  <a:rPr lang="en-AU" sz="1400" dirty="0"/>
                  <a:t>(cat, dog, rabbit, mouse)</a:t>
                </a: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4076870" y="5390159"/>
                <a:ext cx="60144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/>
                  <a:t>Flies</a:t>
                </a:r>
                <a:endParaRPr lang="en-AU" dirty="0"/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5188135" y="5390159"/>
                <a:ext cx="78066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/>
                  <a:t>Swims</a:t>
                </a:r>
                <a:endParaRPr lang="en-AU" dirty="0"/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4096875" y="6012666"/>
                <a:ext cx="56143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/>
                  <a:t>Bird</a:t>
                </a:r>
                <a:endParaRPr lang="en-AU" dirty="0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5300986" y="6012666"/>
                <a:ext cx="55496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/>
                  <a:t>Fish</a:t>
                </a:r>
                <a:endParaRPr lang="en-AU" dirty="0"/>
              </a:p>
            </p:txBody>
          </p:sp>
        </p:grpSp>
        <p:cxnSp>
          <p:nvCxnSpPr>
            <p:cNvPr id="45" name="Straight Arrow Connector 44"/>
            <p:cNvCxnSpPr>
              <a:stCxn id="108" idx="2"/>
              <a:endCxn id="110" idx="0"/>
            </p:cNvCxnSpPr>
            <p:nvPr/>
          </p:nvCxnSpPr>
          <p:spPr>
            <a:xfrm flipH="1">
              <a:off x="4937153" y="4514259"/>
              <a:ext cx="654217" cy="3845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108" idx="2"/>
              <a:endCxn id="111" idx="0"/>
            </p:cNvCxnSpPr>
            <p:nvPr/>
          </p:nvCxnSpPr>
          <p:spPr>
            <a:xfrm>
              <a:off x="5591370" y="4514259"/>
              <a:ext cx="546656" cy="3845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10" idx="2"/>
              <a:endCxn id="112" idx="0"/>
            </p:cNvCxnSpPr>
            <p:nvPr/>
          </p:nvCxnSpPr>
          <p:spPr>
            <a:xfrm flipH="1">
              <a:off x="4937152" y="5268171"/>
              <a:ext cx="1" cy="2531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111" idx="2"/>
              <a:endCxn id="113" idx="0"/>
            </p:cNvCxnSpPr>
            <p:nvPr/>
          </p:nvCxnSpPr>
          <p:spPr>
            <a:xfrm flipH="1">
              <a:off x="6138025" y="5268171"/>
              <a:ext cx="1" cy="2531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7147788" y="4898839"/>
              <a:ext cx="1351973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/>
                <a:t>Lives in cage</a:t>
              </a:r>
            </a:p>
            <a:p>
              <a:pPr algn="ctr"/>
              <a:r>
                <a:rPr lang="en-AU" sz="1400" dirty="0" smtClean="0"/>
                <a:t>(rabbit, mouse)</a:t>
              </a:r>
              <a:endParaRPr lang="en-AU" sz="14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9166453" y="4898839"/>
              <a:ext cx="1996380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/>
                <a:t>Doesn’t live in cage</a:t>
              </a:r>
            </a:p>
            <a:p>
              <a:pPr algn="ctr"/>
              <a:r>
                <a:rPr lang="en-AU" sz="1400" dirty="0" smtClean="0"/>
                <a:t>(cat, dog)</a:t>
              </a:r>
              <a:endParaRPr lang="en-AU" sz="1400" dirty="0"/>
            </a:p>
          </p:txBody>
        </p:sp>
        <p:cxnSp>
          <p:nvCxnSpPr>
            <p:cNvPr id="51" name="Straight Arrow Connector 50"/>
            <p:cNvCxnSpPr>
              <a:stCxn id="109" idx="2"/>
              <a:endCxn id="49" idx="0"/>
            </p:cNvCxnSpPr>
            <p:nvPr/>
          </p:nvCxnSpPr>
          <p:spPr>
            <a:xfrm flipH="1">
              <a:off x="7823775" y="4514258"/>
              <a:ext cx="282662" cy="3845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109" idx="2"/>
              <a:endCxn id="50" idx="0"/>
            </p:cNvCxnSpPr>
            <p:nvPr/>
          </p:nvCxnSpPr>
          <p:spPr>
            <a:xfrm>
              <a:off x="8106437" y="4514258"/>
              <a:ext cx="2058206" cy="3845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6580537" y="5766854"/>
              <a:ext cx="107997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Long ears</a:t>
              </a:r>
              <a:endParaRPr lang="en-AU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719098" y="5766854"/>
              <a:ext cx="113608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Short ears</a:t>
              </a:r>
              <a:endParaRPr lang="en-AU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723588" y="6395420"/>
              <a:ext cx="7938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Rabbit</a:t>
              </a:r>
              <a:endParaRPr lang="en-AU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871799" y="6389954"/>
              <a:ext cx="83067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Mouse</a:t>
              </a:r>
              <a:endParaRPr lang="en-AU" dirty="0"/>
            </a:p>
          </p:txBody>
        </p:sp>
        <p:cxnSp>
          <p:nvCxnSpPr>
            <p:cNvPr id="57" name="Straight Arrow Connector 56"/>
            <p:cNvCxnSpPr>
              <a:stCxn id="53" idx="2"/>
              <a:endCxn id="55" idx="0"/>
            </p:cNvCxnSpPr>
            <p:nvPr/>
          </p:nvCxnSpPr>
          <p:spPr>
            <a:xfrm flipH="1">
              <a:off x="7120492" y="6136186"/>
              <a:ext cx="33" cy="2592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54" idx="2"/>
              <a:endCxn id="56" idx="0"/>
            </p:cNvCxnSpPr>
            <p:nvPr/>
          </p:nvCxnSpPr>
          <p:spPr>
            <a:xfrm>
              <a:off x="8287138" y="6136186"/>
              <a:ext cx="0" cy="2537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49" idx="2"/>
              <a:endCxn id="53" idx="0"/>
            </p:cNvCxnSpPr>
            <p:nvPr/>
          </p:nvCxnSpPr>
          <p:spPr>
            <a:xfrm flipH="1">
              <a:off x="7120525" y="5483614"/>
              <a:ext cx="703250" cy="2832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49" idx="2"/>
              <a:endCxn id="54" idx="0"/>
            </p:cNvCxnSpPr>
            <p:nvPr/>
          </p:nvCxnSpPr>
          <p:spPr>
            <a:xfrm>
              <a:off x="7823775" y="5483614"/>
              <a:ext cx="463363" cy="2832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7" name="Group 96"/>
            <p:cNvGrpSpPr/>
            <p:nvPr/>
          </p:nvGrpSpPr>
          <p:grpSpPr>
            <a:xfrm>
              <a:off x="9453750" y="6136779"/>
              <a:ext cx="1553266" cy="622507"/>
              <a:chOff x="9453750" y="6136779"/>
              <a:chExt cx="1553266" cy="622507"/>
            </a:xfrm>
          </p:grpSpPr>
          <p:sp>
            <p:nvSpPr>
              <p:cNvPr id="103" name="TextBox 102"/>
              <p:cNvSpPr txBox="1"/>
              <p:nvPr/>
            </p:nvSpPr>
            <p:spPr>
              <a:xfrm>
                <a:off x="9453750" y="6389954"/>
                <a:ext cx="49353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/>
                  <a:t>Cat</a:t>
                </a:r>
                <a:endParaRPr lang="en-AU" dirty="0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0448850" y="6389954"/>
                <a:ext cx="55816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/>
                  <a:t>Dog</a:t>
                </a:r>
                <a:endParaRPr lang="en-AU" dirty="0"/>
              </a:p>
            </p:txBody>
          </p:sp>
          <p:cxnSp>
            <p:nvCxnSpPr>
              <p:cNvPr id="105" name="Straight Arrow Connector 104"/>
              <p:cNvCxnSpPr>
                <a:stCxn id="99" idx="2"/>
                <a:endCxn id="103" idx="0"/>
              </p:cNvCxnSpPr>
              <p:nvPr/>
            </p:nvCxnSpPr>
            <p:spPr>
              <a:xfrm flipH="1">
                <a:off x="9700517" y="6136779"/>
                <a:ext cx="5503" cy="2531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/>
              <p:cNvCxnSpPr>
                <a:stCxn id="100" idx="2"/>
                <a:endCxn id="104" idx="0"/>
              </p:cNvCxnSpPr>
              <p:nvPr/>
            </p:nvCxnSpPr>
            <p:spPr>
              <a:xfrm flipH="1">
                <a:off x="10727933" y="6136779"/>
                <a:ext cx="1" cy="2531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Group 97"/>
            <p:cNvGrpSpPr/>
            <p:nvPr/>
          </p:nvGrpSpPr>
          <p:grpSpPr>
            <a:xfrm>
              <a:off x="9270516" y="5483614"/>
              <a:ext cx="1803570" cy="653165"/>
              <a:chOff x="9270516" y="5483614"/>
              <a:chExt cx="1803570" cy="653165"/>
            </a:xfrm>
          </p:grpSpPr>
          <p:sp>
            <p:nvSpPr>
              <p:cNvPr id="99" name="TextBox 98"/>
              <p:cNvSpPr txBox="1"/>
              <p:nvPr/>
            </p:nvSpPr>
            <p:spPr>
              <a:xfrm>
                <a:off x="9270516" y="5767447"/>
                <a:ext cx="87100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/>
                  <a:t>Meows</a:t>
                </a:r>
                <a:endParaRPr lang="en-AU" dirty="0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10381781" y="5767447"/>
                <a:ext cx="69230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/>
                  <a:t>Barks</a:t>
                </a:r>
                <a:endParaRPr lang="en-AU" dirty="0"/>
              </a:p>
            </p:txBody>
          </p:sp>
          <p:cxnSp>
            <p:nvCxnSpPr>
              <p:cNvPr id="101" name="Straight Arrow Connector 100"/>
              <p:cNvCxnSpPr>
                <a:stCxn id="50" idx="2"/>
                <a:endCxn id="99" idx="0"/>
              </p:cNvCxnSpPr>
              <p:nvPr/>
            </p:nvCxnSpPr>
            <p:spPr>
              <a:xfrm flipH="1">
                <a:off x="9706020" y="5483614"/>
                <a:ext cx="458623" cy="28383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>
                <a:stCxn id="50" idx="2"/>
                <a:endCxn id="100" idx="0"/>
              </p:cNvCxnSpPr>
              <p:nvPr/>
            </p:nvCxnSpPr>
            <p:spPr>
              <a:xfrm>
                <a:off x="10164643" y="5483614"/>
                <a:ext cx="563291" cy="28383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0652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Development/Guided Practice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4377" y="922307"/>
            <a:ext cx="11772432" cy="18624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200" b="1" dirty="0" smtClean="0">
                <a:latin typeface="+mn-lt"/>
              </a:rPr>
              <a:t>Drawing Branched Dichotomous Keys</a:t>
            </a:r>
            <a:r>
              <a:rPr lang="en-AU" sz="3200" b="1" dirty="0"/>
              <a:t> – Example </a:t>
            </a:r>
            <a:r>
              <a:rPr lang="en-AU" sz="3200" b="1" dirty="0" smtClean="0"/>
              <a:t>2</a:t>
            </a:r>
            <a:endParaRPr lang="en-AU" sz="3200" b="1" dirty="0" smtClean="0">
              <a:latin typeface="+mn-lt"/>
            </a:endParaRPr>
          </a:p>
          <a:p>
            <a:r>
              <a:rPr lang="en-AU" sz="2800" b="1" dirty="0"/>
              <a:t>Draw a branched dichotomous key for a:  </a:t>
            </a:r>
            <a:r>
              <a:rPr lang="en-AU" sz="2800" b="1" dirty="0" smtClean="0"/>
              <a:t>banana, orange, apple, pear, lemon</a:t>
            </a:r>
            <a:endParaRPr lang="en-AU" sz="2800" b="1" dirty="0"/>
          </a:p>
          <a:p>
            <a:endParaRPr lang="en-AU" sz="3200" b="1" dirty="0" smtClean="0">
              <a:latin typeface="+mn-lt"/>
            </a:endParaRP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AU" sz="2800" dirty="0" smtClean="0">
                <a:latin typeface="+mn-lt"/>
              </a:rPr>
              <a:t>Step 1:  List characteristics that could be used to separate the objects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04022" y="3006597"/>
            <a:ext cx="5078377" cy="3199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 smtClean="0">
                <a:latin typeface="+mn-lt"/>
              </a:rPr>
              <a:t>Think, pair, whiteboard, share:  </a:t>
            </a:r>
          </a:p>
          <a:p>
            <a:pPr>
              <a:spcAft>
                <a:spcPts val="1200"/>
              </a:spcAft>
            </a:pPr>
            <a:r>
              <a:rPr lang="en-AU" sz="2800" dirty="0" smtClean="0">
                <a:latin typeface="+mn-lt"/>
              </a:rPr>
              <a:t>List as many characteristics as you can think of that could be used in a key to separate these fruit.</a:t>
            </a:r>
          </a:p>
          <a:p>
            <a:pPr>
              <a:spcAft>
                <a:spcPts val="1200"/>
              </a:spcAft>
            </a:pPr>
            <a:endParaRPr lang="en-AU" sz="2800" dirty="0"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86422" y="3006597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1200"/>
              </a:spcAft>
            </a:pPr>
            <a:r>
              <a:rPr lang="en-AU" sz="2800" dirty="0"/>
              <a:t>Some characteristics could include: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2800" dirty="0" smtClean="0"/>
              <a:t>Colour </a:t>
            </a:r>
            <a:endParaRPr lang="en-AU" sz="2800" dirty="0"/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2800" dirty="0" smtClean="0"/>
              <a:t>Shape</a:t>
            </a:r>
            <a:endParaRPr lang="en-AU" sz="2800" dirty="0"/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2800" dirty="0" smtClean="0"/>
              <a:t>Type of skin (edible or inedible)</a:t>
            </a:r>
            <a:endParaRPr lang="en-AU" sz="2800" dirty="0"/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2800" dirty="0" smtClean="0"/>
              <a:t>Type of seeds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94671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P spid="5" grpId="0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Development/Guided Practice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4377" y="922307"/>
            <a:ext cx="11772432" cy="18624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200" b="1" dirty="0" smtClean="0">
                <a:latin typeface="+mn-lt"/>
              </a:rPr>
              <a:t>Drawing Branched Dichotomous Keys</a:t>
            </a:r>
            <a:r>
              <a:rPr lang="en-AU" sz="3200" b="1" dirty="0"/>
              <a:t> – Example 2</a:t>
            </a:r>
            <a:endParaRPr lang="en-AU" sz="3200" b="1" dirty="0" smtClean="0">
              <a:latin typeface="+mn-lt"/>
            </a:endParaRPr>
          </a:p>
          <a:p>
            <a:r>
              <a:rPr lang="en-AU" sz="2800" b="1" dirty="0"/>
              <a:t>Draw a branched dichotomous key for a:  banana, orange, apple, pear, </a:t>
            </a:r>
            <a:r>
              <a:rPr lang="en-AU" sz="2800" b="1" dirty="0" smtClean="0"/>
              <a:t>lemon</a:t>
            </a:r>
            <a:endParaRPr lang="en-AU" sz="2800" b="1" dirty="0"/>
          </a:p>
          <a:p>
            <a:endParaRPr lang="en-AU" sz="3200" b="1" dirty="0" smtClean="0">
              <a:latin typeface="+mn-lt"/>
            </a:endParaRP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AU" sz="2800" dirty="0"/>
              <a:t>Step 2:  Pick one characteristic to divide the objects into two groups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4377" y="2986336"/>
            <a:ext cx="4732996" cy="12328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 smtClean="0">
                <a:latin typeface="+mn-lt"/>
              </a:rPr>
              <a:t>Start with an obvious characteristic – shape</a:t>
            </a:r>
          </a:p>
          <a:p>
            <a:pPr>
              <a:spcAft>
                <a:spcPts val="1200"/>
              </a:spcAft>
            </a:pPr>
            <a:endParaRPr lang="en-AU" sz="28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81628" y="3570794"/>
            <a:ext cx="287315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AU" dirty="0" smtClean="0"/>
              <a:t>Fruit</a:t>
            </a:r>
          </a:p>
          <a:p>
            <a:pPr algn="ctr"/>
            <a:r>
              <a:rPr lang="en-AU" sz="1400" dirty="0" smtClean="0"/>
              <a:t>(banana, orange, apple, pear, lemon)</a:t>
            </a:r>
            <a:endParaRPr lang="en-AU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385002" y="4420804"/>
            <a:ext cx="129362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AU" dirty="0" smtClean="0"/>
              <a:t>Spherical</a:t>
            </a:r>
          </a:p>
          <a:p>
            <a:pPr algn="ctr"/>
            <a:r>
              <a:rPr lang="en-AU" sz="1400" dirty="0" smtClean="0"/>
              <a:t>(orange, apple)</a:t>
            </a:r>
            <a:endParaRPr lang="en-AU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652762" y="4420803"/>
            <a:ext cx="178824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AU" dirty="0" smtClean="0"/>
              <a:t>Not spherical</a:t>
            </a:r>
          </a:p>
          <a:p>
            <a:pPr algn="ctr"/>
            <a:r>
              <a:rPr lang="en-AU" sz="1400" dirty="0" smtClean="0"/>
              <a:t>(banana, pear, lemon)</a:t>
            </a:r>
            <a:endParaRPr lang="en-AU" sz="1400" dirty="0"/>
          </a:p>
        </p:txBody>
      </p:sp>
      <p:cxnSp>
        <p:nvCxnSpPr>
          <p:cNvPr id="10" name="Straight Arrow Connector 9"/>
          <p:cNvCxnSpPr>
            <a:stCxn id="6" idx="2"/>
            <a:endCxn id="8" idx="0"/>
          </p:cNvCxnSpPr>
          <p:nvPr/>
        </p:nvCxnSpPr>
        <p:spPr>
          <a:xfrm flipH="1">
            <a:off x="5031814" y="4155569"/>
            <a:ext cx="1286394" cy="265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2"/>
            <a:endCxn id="9" idx="0"/>
          </p:cNvCxnSpPr>
          <p:nvPr/>
        </p:nvCxnSpPr>
        <p:spPr>
          <a:xfrm>
            <a:off x="6318208" y="4155569"/>
            <a:ext cx="1228677" cy="265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55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Development/Guided Practice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4377" y="922307"/>
            <a:ext cx="11772432" cy="2236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200" b="1" dirty="0" smtClean="0">
                <a:latin typeface="+mn-lt"/>
              </a:rPr>
              <a:t>Drawing Branched Dichotomous Keys</a:t>
            </a:r>
            <a:r>
              <a:rPr lang="en-AU" sz="3200" b="1" dirty="0"/>
              <a:t> – Example 2</a:t>
            </a:r>
            <a:endParaRPr lang="en-AU" sz="3200" b="1" dirty="0" smtClean="0">
              <a:latin typeface="+mn-lt"/>
            </a:endParaRPr>
          </a:p>
          <a:p>
            <a:r>
              <a:rPr lang="en-AU" sz="2800" b="1" dirty="0"/>
              <a:t>Draw a branched dichotomous key for a:  banana, orange, apple, pear, lemon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endParaRPr lang="en-AU" sz="2800" dirty="0" smtClean="0"/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AU" sz="2800" dirty="0" smtClean="0"/>
              <a:t>Step </a:t>
            </a:r>
            <a:r>
              <a:rPr lang="en-AU" sz="2800" dirty="0"/>
              <a:t>3:  Look at the objects in each new group and choose a different characteristic to split the group further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4377" y="3279615"/>
            <a:ext cx="4031347" cy="22823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 smtClean="0">
                <a:latin typeface="+mn-lt"/>
              </a:rPr>
              <a:t>Look at the spherical group.  How can we separate an apple and an orange?</a:t>
            </a:r>
          </a:p>
          <a:p>
            <a:pPr>
              <a:spcAft>
                <a:spcPts val="1200"/>
              </a:spcAft>
            </a:pPr>
            <a:endParaRPr lang="en-AU" sz="2800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81620" y="3570794"/>
            <a:ext cx="287315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AU" dirty="0"/>
              <a:t>Fruit</a:t>
            </a:r>
          </a:p>
          <a:p>
            <a:pPr algn="ctr"/>
            <a:r>
              <a:rPr lang="en-AU" sz="1400" dirty="0"/>
              <a:t>(banana, orange, apple, pear, lemon)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84999" y="4420804"/>
            <a:ext cx="129362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AU" dirty="0" smtClean="0"/>
              <a:t>Spherical</a:t>
            </a:r>
          </a:p>
          <a:p>
            <a:pPr algn="ctr"/>
            <a:r>
              <a:rPr lang="en-AU" sz="1400" dirty="0" smtClean="0"/>
              <a:t>(orange, </a:t>
            </a:r>
            <a:r>
              <a:rPr lang="en-AU" sz="1400" dirty="0" smtClean="0"/>
              <a:t>apple)</a:t>
            </a:r>
            <a:endParaRPr lang="en-AU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6652755" y="4420803"/>
            <a:ext cx="17882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AU" dirty="0"/>
              <a:t>Not spherical</a:t>
            </a:r>
          </a:p>
          <a:p>
            <a:pPr algn="ctr"/>
            <a:r>
              <a:rPr lang="en-AU" sz="1400" dirty="0"/>
              <a:t>(banana, pear, lemon)</a:t>
            </a:r>
          </a:p>
        </p:txBody>
      </p:sp>
      <p:cxnSp>
        <p:nvCxnSpPr>
          <p:cNvPr id="15" name="Straight Arrow Connector 14"/>
          <p:cNvCxnSpPr>
            <a:stCxn id="12" idx="2"/>
            <a:endCxn id="13" idx="0"/>
          </p:cNvCxnSpPr>
          <p:nvPr/>
        </p:nvCxnSpPr>
        <p:spPr>
          <a:xfrm flipH="1">
            <a:off x="5031811" y="4155569"/>
            <a:ext cx="1286388" cy="265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2"/>
            <a:endCxn id="14" idx="0"/>
          </p:cNvCxnSpPr>
          <p:nvPr/>
        </p:nvCxnSpPr>
        <p:spPr>
          <a:xfrm>
            <a:off x="6318199" y="4155569"/>
            <a:ext cx="1228679" cy="265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3216282" y="5005579"/>
            <a:ext cx="2680990" cy="748702"/>
            <a:chOff x="3216282" y="5005579"/>
            <a:chExt cx="2680990" cy="748702"/>
          </a:xfrm>
        </p:grpSpPr>
        <p:sp>
          <p:nvSpPr>
            <p:cNvPr id="18" name="TextBox 17"/>
            <p:cNvSpPr txBox="1"/>
            <p:nvPr/>
          </p:nvSpPr>
          <p:spPr>
            <a:xfrm>
              <a:off x="3216282" y="5384949"/>
              <a:ext cx="119596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Edible Skin</a:t>
              </a:r>
              <a:endParaRPr lang="en-AU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531192" y="5384949"/>
              <a:ext cx="136608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Inedible skin</a:t>
              </a:r>
              <a:endParaRPr lang="en-AU" dirty="0"/>
            </a:p>
          </p:txBody>
        </p:sp>
        <p:cxnSp>
          <p:nvCxnSpPr>
            <p:cNvPr id="20" name="Straight Arrow Connector 19"/>
            <p:cNvCxnSpPr>
              <a:stCxn id="13" idx="2"/>
              <a:endCxn id="18" idx="0"/>
            </p:cNvCxnSpPr>
            <p:nvPr/>
          </p:nvCxnSpPr>
          <p:spPr>
            <a:xfrm flipH="1">
              <a:off x="3814266" y="5005579"/>
              <a:ext cx="1217545" cy="3793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3" idx="2"/>
              <a:endCxn id="19" idx="0"/>
            </p:cNvCxnSpPr>
            <p:nvPr/>
          </p:nvCxnSpPr>
          <p:spPr>
            <a:xfrm>
              <a:off x="5031811" y="5005579"/>
              <a:ext cx="182421" cy="3793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449422" y="5754281"/>
            <a:ext cx="2201950" cy="630583"/>
            <a:chOff x="3449422" y="5754281"/>
            <a:chExt cx="2201950" cy="630583"/>
          </a:xfrm>
        </p:grpSpPr>
        <p:sp>
          <p:nvSpPr>
            <p:cNvPr id="23" name="TextBox 22"/>
            <p:cNvSpPr txBox="1"/>
            <p:nvPr/>
          </p:nvSpPr>
          <p:spPr>
            <a:xfrm>
              <a:off x="3449422" y="6015532"/>
              <a:ext cx="72968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Apple</a:t>
              </a:r>
              <a:endParaRPr lang="en-AU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84083" y="6015532"/>
              <a:ext cx="86728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Orange</a:t>
              </a:r>
              <a:endParaRPr lang="en-AU" dirty="0"/>
            </a:p>
          </p:txBody>
        </p:sp>
        <p:cxnSp>
          <p:nvCxnSpPr>
            <p:cNvPr id="25" name="Straight Arrow Connector 24"/>
            <p:cNvCxnSpPr>
              <a:stCxn id="18" idx="2"/>
              <a:endCxn id="23" idx="0"/>
            </p:cNvCxnSpPr>
            <p:nvPr/>
          </p:nvCxnSpPr>
          <p:spPr>
            <a:xfrm>
              <a:off x="3814266" y="5754281"/>
              <a:ext cx="0" cy="2612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9" idx="2"/>
              <a:endCxn id="24" idx="0"/>
            </p:cNvCxnSpPr>
            <p:nvPr/>
          </p:nvCxnSpPr>
          <p:spPr>
            <a:xfrm>
              <a:off x="5214232" y="5754281"/>
              <a:ext cx="3496" cy="2612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8987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E599"/>
                                      </p:to>
                                    </p:animClr>
                                    <p:set>
                                      <p:cBhvr>
                                        <p:cTn id="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Development/Guided Practice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4377" y="922307"/>
            <a:ext cx="11772432" cy="18624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200" b="1" dirty="0" smtClean="0">
                <a:latin typeface="+mn-lt"/>
              </a:rPr>
              <a:t>Drawing Branched Dichotomous Keys</a:t>
            </a:r>
            <a:r>
              <a:rPr lang="en-AU" sz="3200" b="1" dirty="0"/>
              <a:t> – Example 2</a:t>
            </a:r>
            <a:endParaRPr lang="en-AU" sz="3200" b="1" dirty="0" smtClean="0">
              <a:latin typeface="+mn-lt"/>
            </a:endParaRPr>
          </a:p>
          <a:p>
            <a:r>
              <a:rPr lang="en-AU" sz="2800" b="1" dirty="0"/>
              <a:t>Draw a branched dichotomous key for a:  banana, orange, apple, pear, </a:t>
            </a:r>
            <a:r>
              <a:rPr lang="en-AU" sz="2800" b="1" dirty="0" smtClean="0"/>
              <a:t>lemon</a:t>
            </a:r>
            <a:endParaRPr lang="en-AU" sz="2800" b="1" dirty="0"/>
          </a:p>
          <a:p>
            <a:endParaRPr lang="en-AU" sz="3200" b="1" dirty="0" smtClean="0">
              <a:latin typeface="+mn-lt"/>
            </a:endParaRP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AU" sz="2800" dirty="0"/>
              <a:t>Step 4:  Repeat step 3 until all objects are individually identified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04377" y="2974087"/>
            <a:ext cx="3780165" cy="37845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 smtClean="0">
                <a:latin typeface="+mn-lt"/>
              </a:rPr>
              <a:t>Look at the not spherical group.  How can we split them into two groups?</a:t>
            </a:r>
          </a:p>
          <a:p>
            <a:pPr>
              <a:spcAft>
                <a:spcPts val="1200"/>
              </a:spcAft>
            </a:pPr>
            <a:endParaRPr lang="en-AU" sz="2800" dirty="0">
              <a:latin typeface="+mn-lt"/>
            </a:endParaRPr>
          </a:p>
          <a:p>
            <a:pPr>
              <a:spcAft>
                <a:spcPts val="1200"/>
              </a:spcAft>
            </a:pPr>
            <a:r>
              <a:rPr lang="en-AU" sz="2800" dirty="0" smtClean="0">
                <a:latin typeface="+mn-lt"/>
              </a:rPr>
              <a:t>The same characteristic can be used, as long as it is in different branches of the key</a:t>
            </a:r>
          </a:p>
          <a:p>
            <a:pPr>
              <a:spcAft>
                <a:spcPts val="1200"/>
              </a:spcAft>
            </a:pPr>
            <a:endParaRPr lang="en-AU" sz="2800" dirty="0">
              <a:latin typeface="+mn-lt"/>
            </a:endParaRPr>
          </a:p>
        </p:txBody>
      </p:sp>
      <p:cxnSp>
        <p:nvCxnSpPr>
          <p:cNvPr id="13" name="Straight Arrow Connector 12"/>
          <p:cNvCxnSpPr>
            <a:stCxn id="15" idx="2"/>
            <a:endCxn id="16" idx="0"/>
          </p:cNvCxnSpPr>
          <p:nvPr/>
        </p:nvCxnSpPr>
        <p:spPr>
          <a:xfrm flipH="1">
            <a:off x="5591370" y="3664249"/>
            <a:ext cx="1286388" cy="265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5" idx="2"/>
            <a:endCxn id="17" idx="0"/>
          </p:cNvCxnSpPr>
          <p:nvPr/>
        </p:nvCxnSpPr>
        <p:spPr>
          <a:xfrm>
            <a:off x="6877758" y="3664249"/>
            <a:ext cx="1228679" cy="265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441179" y="3079474"/>
            <a:ext cx="287315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AU" dirty="0"/>
              <a:t>Fruit</a:t>
            </a:r>
          </a:p>
          <a:p>
            <a:pPr algn="ctr"/>
            <a:r>
              <a:rPr lang="en-AU" sz="1400" dirty="0"/>
              <a:t>(banana, orange, apple, pear, lemon)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44558" y="3929484"/>
            <a:ext cx="129362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AU" dirty="0"/>
              <a:t>Spherical</a:t>
            </a:r>
          </a:p>
          <a:p>
            <a:pPr algn="ctr"/>
            <a:r>
              <a:rPr lang="en-AU" sz="1400" dirty="0"/>
              <a:t>(orange, </a:t>
            </a:r>
            <a:r>
              <a:rPr lang="en-AU" sz="1400" dirty="0" smtClean="0"/>
              <a:t>apple)</a:t>
            </a:r>
            <a:endParaRPr lang="en-AU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7212314" y="3929483"/>
            <a:ext cx="17882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AU" dirty="0"/>
              <a:t>Not spherical</a:t>
            </a:r>
          </a:p>
          <a:p>
            <a:pPr algn="ctr"/>
            <a:r>
              <a:rPr lang="en-AU" sz="1400" dirty="0"/>
              <a:t>(banana, pear, lemon)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48590" y="4904221"/>
            <a:ext cx="1195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/>
              <a:t>Edible </a:t>
            </a:r>
            <a:r>
              <a:rPr lang="en-AU" dirty="0" smtClean="0"/>
              <a:t>Skin</a:t>
            </a:r>
            <a:endParaRPr lang="en-AU" dirty="0"/>
          </a:p>
        </p:txBody>
      </p:sp>
      <p:sp>
        <p:nvSpPr>
          <p:cNvPr id="19" name="TextBox 18"/>
          <p:cNvSpPr txBox="1"/>
          <p:nvPr/>
        </p:nvSpPr>
        <p:spPr>
          <a:xfrm>
            <a:off x="5118980" y="4904221"/>
            <a:ext cx="13660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/>
              <a:t>Inedible </a:t>
            </a:r>
            <a:r>
              <a:rPr lang="en-AU" dirty="0" smtClean="0"/>
              <a:t>skin</a:t>
            </a:r>
            <a:endParaRPr lang="en-AU" dirty="0"/>
          </a:p>
        </p:txBody>
      </p:sp>
      <p:sp>
        <p:nvSpPr>
          <p:cNvPr id="20" name="TextBox 19"/>
          <p:cNvSpPr txBox="1"/>
          <p:nvPr/>
        </p:nvSpPr>
        <p:spPr>
          <a:xfrm>
            <a:off x="3981730" y="5516083"/>
            <a:ext cx="7296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/>
              <a:t>Apple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368375" y="5516083"/>
            <a:ext cx="8672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/>
              <a:t>Orange</a:t>
            </a:r>
          </a:p>
        </p:txBody>
      </p:sp>
      <p:cxnSp>
        <p:nvCxnSpPr>
          <p:cNvPr id="22" name="Straight Arrow Connector 21"/>
          <p:cNvCxnSpPr>
            <a:stCxn id="16" idx="2"/>
            <a:endCxn id="18" idx="0"/>
          </p:cNvCxnSpPr>
          <p:nvPr/>
        </p:nvCxnSpPr>
        <p:spPr>
          <a:xfrm flipH="1">
            <a:off x="4346574" y="4514259"/>
            <a:ext cx="1244796" cy="389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2"/>
            <a:endCxn id="19" idx="0"/>
          </p:cNvCxnSpPr>
          <p:nvPr/>
        </p:nvCxnSpPr>
        <p:spPr>
          <a:xfrm>
            <a:off x="5591370" y="4514259"/>
            <a:ext cx="210650" cy="389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2"/>
            <a:endCxn id="20" idx="0"/>
          </p:cNvCxnSpPr>
          <p:nvPr/>
        </p:nvCxnSpPr>
        <p:spPr>
          <a:xfrm>
            <a:off x="4346574" y="5273553"/>
            <a:ext cx="0" cy="242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2"/>
            <a:endCxn id="21" idx="0"/>
          </p:cNvCxnSpPr>
          <p:nvPr/>
        </p:nvCxnSpPr>
        <p:spPr>
          <a:xfrm>
            <a:off x="5802020" y="5273553"/>
            <a:ext cx="0" cy="242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7225790" y="4514258"/>
            <a:ext cx="3325979" cy="969356"/>
            <a:chOff x="7225790" y="4514258"/>
            <a:chExt cx="3325979" cy="969356"/>
          </a:xfrm>
        </p:grpSpPr>
        <p:sp>
          <p:nvSpPr>
            <p:cNvPr id="27" name="TextBox 26"/>
            <p:cNvSpPr txBox="1"/>
            <p:nvPr/>
          </p:nvSpPr>
          <p:spPr>
            <a:xfrm>
              <a:off x="7225790" y="4898839"/>
              <a:ext cx="119596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/>
                <a:t>Edible Skin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166453" y="4898839"/>
              <a:ext cx="1385316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dirty="0"/>
                <a:t>Inedible skin</a:t>
              </a:r>
            </a:p>
            <a:p>
              <a:pPr algn="ctr"/>
              <a:r>
                <a:rPr lang="en-AU" sz="1400" dirty="0" smtClean="0"/>
                <a:t>(banana, lemon)</a:t>
              </a:r>
              <a:endParaRPr lang="en-AU" sz="1400" dirty="0"/>
            </a:p>
          </p:txBody>
        </p:sp>
        <p:cxnSp>
          <p:nvCxnSpPr>
            <p:cNvPr id="29" name="Straight Arrow Connector 28"/>
            <p:cNvCxnSpPr>
              <a:stCxn id="17" idx="2"/>
              <a:endCxn id="27" idx="0"/>
            </p:cNvCxnSpPr>
            <p:nvPr/>
          </p:nvCxnSpPr>
          <p:spPr>
            <a:xfrm flipH="1">
              <a:off x="7823774" y="4514258"/>
              <a:ext cx="282663" cy="3845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7" idx="2"/>
              <a:endCxn id="28" idx="0"/>
            </p:cNvCxnSpPr>
            <p:nvPr/>
          </p:nvCxnSpPr>
          <p:spPr>
            <a:xfrm>
              <a:off x="8106437" y="4514258"/>
              <a:ext cx="1752674" cy="3845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7" name="TextBox 46"/>
          <p:cNvSpPr txBox="1"/>
          <p:nvPr/>
        </p:nvSpPr>
        <p:spPr>
          <a:xfrm>
            <a:off x="7500020" y="5514139"/>
            <a:ext cx="64750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 smtClean="0"/>
              <a:t>Pear</a:t>
            </a:r>
            <a:endParaRPr lang="en-AU" dirty="0"/>
          </a:p>
        </p:txBody>
      </p:sp>
      <p:cxnSp>
        <p:nvCxnSpPr>
          <p:cNvPr id="48" name="Straight Arrow Connector 47"/>
          <p:cNvCxnSpPr>
            <a:stCxn id="27" idx="2"/>
            <a:endCxn id="47" idx="0"/>
          </p:cNvCxnSpPr>
          <p:nvPr/>
        </p:nvCxnSpPr>
        <p:spPr>
          <a:xfrm>
            <a:off x="7823774" y="5268171"/>
            <a:ext cx="0" cy="245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96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E599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4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Development/Guided Practice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4377" y="922307"/>
            <a:ext cx="11772432" cy="18624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200" b="1" dirty="0" smtClean="0">
                <a:latin typeface="+mn-lt"/>
              </a:rPr>
              <a:t>Drawing Branched Dichotomous Keys</a:t>
            </a:r>
            <a:r>
              <a:rPr lang="en-AU" sz="3200" b="1" dirty="0"/>
              <a:t> – Example 2</a:t>
            </a:r>
            <a:endParaRPr lang="en-AU" sz="3200" b="1" dirty="0" smtClean="0">
              <a:latin typeface="+mn-lt"/>
            </a:endParaRPr>
          </a:p>
          <a:p>
            <a:r>
              <a:rPr lang="en-AU" sz="2800" b="1" dirty="0"/>
              <a:t>Draw a branched dichotomous key for a:  banana, orange, apple, pear, lemon</a:t>
            </a:r>
          </a:p>
          <a:p>
            <a:endParaRPr lang="en-AU" sz="3200" b="1" dirty="0" smtClean="0">
              <a:latin typeface="+mn-lt"/>
            </a:endParaRP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AU" sz="2800" dirty="0"/>
              <a:t>Step 4:  Repeat step 3 until all objects are individually identified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04377" y="2974088"/>
            <a:ext cx="4213345" cy="22823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 smtClean="0">
                <a:latin typeface="+mn-lt"/>
              </a:rPr>
              <a:t>Look at the doesn’t live in cage group.  How can we split them into two groups?</a:t>
            </a:r>
          </a:p>
          <a:p>
            <a:pPr>
              <a:spcAft>
                <a:spcPts val="1200"/>
              </a:spcAft>
            </a:pPr>
            <a:endParaRPr lang="en-AU" sz="2800" dirty="0">
              <a:latin typeface="+mn-lt"/>
            </a:endParaRPr>
          </a:p>
        </p:txBody>
      </p:sp>
      <p:cxnSp>
        <p:nvCxnSpPr>
          <p:cNvPr id="59" name="Straight Arrow Connector 58"/>
          <p:cNvCxnSpPr>
            <a:stCxn id="62" idx="2"/>
            <a:endCxn id="63" idx="0"/>
          </p:cNvCxnSpPr>
          <p:nvPr/>
        </p:nvCxnSpPr>
        <p:spPr>
          <a:xfrm flipH="1">
            <a:off x="5591369" y="3664249"/>
            <a:ext cx="1286389" cy="265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62" idx="2"/>
            <a:endCxn id="64" idx="0"/>
          </p:cNvCxnSpPr>
          <p:nvPr/>
        </p:nvCxnSpPr>
        <p:spPr>
          <a:xfrm>
            <a:off x="6877758" y="3664249"/>
            <a:ext cx="1228679" cy="265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3748956" y="3079474"/>
            <a:ext cx="5251603" cy="2809322"/>
            <a:chOff x="3189397" y="3570794"/>
            <a:chExt cx="5251603" cy="2809322"/>
          </a:xfrm>
        </p:grpSpPr>
        <p:sp>
          <p:nvSpPr>
            <p:cNvPr id="62" name="TextBox 61"/>
            <p:cNvSpPr txBox="1"/>
            <p:nvPr/>
          </p:nvSpPr>
          <p:spPr>
            <a:xfrm>
              <a:off x="4881620" y="3570794"/>
              <a:ext cx="2873158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/>
                <a:t>Fruit</a:t>
              </a:r>
            </a:p>
            <a:p>
              <a:pPr algn="ctr"/>
              <a:r>
                <a:rPr lang="en-AU" sz="1400" dirty="0"/>
                <a:t>(banana, orange, apple, pear, lemon)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384998" y="4420804"/>
              <a:ext cx="1293623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/>
                <a:t>Spherical</a:t>
              </a:r>
            </a:p>
            <a:p>
              <a:pPr algn="ctr"/>
              <a:r>
                <a:rPr lang="en-AU" sz="1400" dirty="0"/>
                <a:t>(orange, apple)</a:t>
              </a:r>
              <a:endParaRPr lang="en-AU" sz="11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652755" y="4420803"/>
              <a:ext cx="1788245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/>
                <a:t>Not spherical</a:t>
              </a:r>
            </a:p>
            <a:p>
              <a:pPr algn="ctr"/>
              <a:r>
                <a:rPr lang="en-AU" sz="1400" dirty="0"/>
                <a:t>(banana, pear, lemon)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189397" y="5392235"/>
              <a:ext cx="119596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dirty="0"/>
                <a:t>Edible Skin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558319" y="5390159"/>
              <a:ext cx="136608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dirty="0"/>
                <a:t>Inedible skin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422537" y="6010784"/>
              <a:ext cx="72968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dirty="0"/>
                <a:t>Apple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807715" y="6009228"/>
              <a:ext cx="86728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dirty="0"/>
                <a:t>Orange</a:t>
              </a:r>
            </a:p>
          </p:txBody>
        </p:sp>
      </p:grpSp>
      <p:cxnSp>
        <p:nvCxnSpPr>
          <p:cNvPr id="69" name="Straight Arrow Connector 68"/>
          <p:cNvCxnSpPr>
            <a:stCxn id="63" idx="2"/>
            <a:endCxn id="65" idx="0"/>
          </p:cNvCxnSpPr>
          <p:nvPr/>
        </p:nvCxnSpPr>
        <p:spPr>
          <a:xfrm flipH="1">
            <a:off x="4346940" y="4514259"/>
            <a:ext cx="1244429" cy="386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3" idx="2"/>
            <a:endCxn id="66" idx="0"/>
          </p:cNvCxnSpPr>
          <p:nvPr/>
        </p:nvCxnSpPr>
        <p:spPr>
          <a:xfrm>
            <a:off x="5591369" y="4514259"/>
            <a:ext cx="209549" cy="384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5" idx="2"/>
            <a:endCxn id="67" idx="0"/>
          </p:cNvCxnSpPr>
          <p:nvPr/>
        </p:nvCxnSpPr>
        <p:spPr>
          <a:xfrm>
            <a:off x="4346940" y="5270247"/>
            <a:ext cx="0" cy="249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6" idx="2"/>
            <a:endCxn id="68" idx="0"/>
          </p:cNvCxnSpPr>
          <p:nvPr/>
        </p:nvCxnSpPr>
        <p:spPr>
          <a:xfrm>
            <a:off x="5800918" y="5268171"/>
            <a:ext cx="1" cy="249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225790" y="4898839"/>
            <a:ext cx="1195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AU" dirty="0"/>
              <a:t>Edible Skin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236183" y="4898839"/>
            <a:ext cx="138531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AU" dirty="0"/>
              <a:t>Inedible skin</a:t>
            </a:r>
          </a:p>
          <a:p>
            <a:pPr algn="ctr"/>
            <a:r>
              <a:rPr lang="en-AU" sz="1400" dirty="0"/>
              <a:t>(banana, lemon)</a:t>
            </a:r>
          </a:p>
        </p:txBody>
      </p:sp>
      <p:cxnSp>
        <p:nvCxnSpPr>
          <p:cNvPr id="75" name="Straight Arrow Connector 74"/>
          <p:cNvCxnSpPr>
            <a:stCxn id="64" idx="2"/>
            <a:endCxn id="73" idx="0"/>
          </p:cNvCxnSpPr>
          <p:nvPr/>
        </p:nvCxnSpPr>
        <p:spPr>
          <a:xfrm flipH="1">
            <a:off x="7823774" y="4514258"/>
            <a:ext cx="282663" cy="384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4" idx="2"/>
            <a:endCxn id="74" idx="0"/>
          </p:cNvCxnSpPr>
          <p:nvPr/>
        </p:nvCxnSpPr>
        <p:spPr>
          <a:xfrm>
            <a:off x="8106437" y="4514258"/>
            <a:ext cx="1822404" cy="384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522783" y="5514796"/>
            <a:ext cx="6048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 smtClean="0"/>
              <a:t>Pear</a:t>
            </a:r>
            <a:endParaRPr lang="en-AU" dirty="0"/>
          </a:p>
        </p:txBody>
      </p:sp>
      <p:cxnSp>
        <p:nvCxnSpPr>
          <p:cNvPr id="83" name="Straight Arrow Connector 82"/>
          <p:cNvCxnSpPr>
            <a:stCxn id="73" idx="2"/>
            <a:endCxn id="77" idx="0"/>
          </p:cNvCxnSpPr>
          <p:nvPr/>
        </p:nvCxnSpPr>
        <p:spPr>
          <a:xfrm>
            <a:off x="7823774" y="5268171"/>
            <a:ext cx="1432" cy="246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5" name="Group 84"/>
          <p:cNvGrpSpPr/>
          <p:nvPr/>
        </p:nvGrpSpPr>
        <p:grpSpPr>
          <a:xfrm>
            <a:off x="8823249" y="6127715"/>
            <a:ext cx="2266500" cy="631571"/>
            <a:chOff x="8823249" y="6127715"/>
            <a:chExt cx="2266500" cy="631571"/>
          </a:xfrm>
        </p:grpSpPr>
        <p:sp>
          <p:nvSpPr>
            <p:cNvPr id="86" name="TextBox 85"/>
            <p:cNvSpPr txBox="1"/>
            <p:nvPr/>
          </p:nvSpPr>
          <p:spPr>
            <a:xfrm>
              <a:off x="8823249" y="6389954"/>
              <a:ext cx="82586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Lemon</a:t>
              </a:r>
              <a:endParaRPr lang="en-AU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204570" y="6389954"/>
              <a:ext cx="8851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Banana</a:t>
              </a:r>
              <a:endParaRPr lang="en-AU" dirty="0"/>
            </a:p>
          </p:txBody>
        </p:sp>
        <p:cxnSp>
          <p:nvCxnSpPr>
            <p:cNvPr id="88" name="Straight Arrow Connector 87"/>
            <p:cNvCxnSpPr>
              <a:stCxn id="91" idx="2"/>
              <a:endCxn id="86" idx="0"/>
            </p:cNvCxnSpPr>
            <p:nvPr/>
          </p:nvCxnSpPr>
          <p:spPr>
            <a:xfrm>
              <a:off x="9236183" y="6127715"/>
              <a:ext cx="0" cy="2622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92" idx="2"/>
              <a:endCxn id="87" idx="0"/>
            </p:cNvCxnSpPr>
            <p:nvPr/>
          </p:nvCxnSpPr>
          <p:spPr>
            <a:xfrm flipH="1">
              <a:off x="10647160" y="6132700"/>
              <a:ext cx="1" cy="2572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0" name="Group 89"/>
          <p:cNvGrpSpPr/>
          <p:nvPr/>
        </p:nvGrpSpPr>
        <p:grpSpPr>
          <a:xfrm>
            <a:off x="8566416" y="5483614"/>
            <a:ext cx="2710885" cy="649086"/>
            <a:chOff x="8566416" y="5483614"/>
            <a:chExt cx="2710885" cy="649086"/>
          </a:xfrm>
        </p:grpSpPr>
        <p:sp>
          <p:nvSpPr>
            <p:cNvPr id="91" name="TextBox 90"/>
            <p:cNvSpPr txBox="1"/>
            <p:nvPr/>
          </p:nvSpPr>
          <p:spPr>
            <a:xfrm>
              <a:off x="8566416" y="5758383"/>
              <a:ext cx="133953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White seeds</a:t>
              </a:r>
              <a:endParaRPr lang="en-AU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0017020" y="5763368"/>
              <a:ext cx="12602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Black seeds</a:t>
              </a:r>
              <a:endParaRPr lang="en-AU" dirty="0"/>
            </a:p>
          </p:txBody>
        </p:sp>
        <p:cxnSp>
          <p:nvCxnSpPr>
            <p:cNvPr id="93" name="Straight Arrow Connector 92"/>
            <p:cNvCxnSpPr>
              <a:stCxn id="74" idx="2"/>
              <a:endCxn id="91" idx="0"/>
            </p:cNvCxnSpPr>
            <p:nvPr/>
          </p:nvCxnSpPr>
          <p:spPr>
            <a:xfrm flipH="1">
              <a:off x="9236183" y="5483614"/>
              <a:ext cx="692658" cy="2747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74" idx="2"/>
              <a:endCxn id="92" idx="0"/>
            </p:cNvCxnSpPr>
            <p:nvPr/>
          </p:nvCxnSpPr>
          <p:spPr>
            <a:xfrm>
              <a:off x="9928841" y="5483614"/>
              <a:ext cx="718320" cy="279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9935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E599"/>
                                      </p:to>
                                    </p:animClr>
                                    <p:set>
                                      <p:cBhvr>
                                        <p:cTn id="9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Development/Guided Practice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4377" y="922307"/>
            <a:ext cx="11772432" cy="9045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200" b="1" dirty="0" smtClean="0">
                <a:latin typeface="+mn-lt"/>
              </a:rPr>
              <a:t>Drawing Branched Dichotomous Keys</a:t>
            </a:r>
            <a:r>
              <a:rPr lang="en-AU" sz="3200" b="1" dirty="0"/>
              <a:t> – Example 2</a:t>
            </a:r>
            <a:endParaRPr lang="en-AU" sz="3200" b="1" dirty="0" smtClean="0">
              <a:latin typeface="+mn-lt"/>
            </a:endParaRPr>
          </a:p>
          <a:p>
            <a:r>
              <a:rPr lang="en-AU" sz="2800" b="1" dirty="0"/>
              <a:t>Draw a branched dichotomous key for a:  banana, orange, apple, pear, lemon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226420" y="2284603"/>
            <a:ext cx="7528345" cy="3679812"/>
            <a:chOff x="3748956" y="3079474"/>
            <a:chExt cx="7528345" cy="3679812"/>
          </a:xfrm>
        </p:grpSpPr>
        <p:cxnSp>
          <p:nvCxnSpPr>
            <p:cNvPr id="59" name="Straight Arrow Connector 58"/>
            <p:cNvCxnSpPr>
              <a:stCxn id="62" idx="2"/>
              <a:endCxn id="63" idx="0"/>
            </p:cNvCxnSpPr>
            <p:nvPr/>
          </p:nvCxnSpPr>
          <p:spPr>
            <a:xfrm flipH="1">
              <a:off x="5591369" y="3664249"/>
              <a:ext cx="1286389" cy="2652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62" idx="2"/>
              <a:endCxn id="64" idx="0"/>
            </p:cNvCxnSpPr>
            <p:nvPr/>
          </p:nvCxnSpPr>
          <p:spPr>
            <a:xfrm>
              <a:off x="6877758" y="3664249"/>
              <a:ext cx="1228679" cy="2652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1" name="Group 60"/>
            <p:cNvGrpSpPr/>
            <p:nvPr/>
          </p:nvGrpSpPr>
          <p:grpSpPr>
            <a:xfrm>
              <a:off x="3748956" y="3079474"/>
              <a:ext cx="5251603" cy="2809322"/>
              <a:chOff x="3189397" y="3570794"/>
              <a:chExt cx="5251603" cy="2809322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4881620" y="3570794"/>
                <a:ext cx="2873158" cy="5847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dirty="0"/>
                  <a:t>Fruit</a:t>
                </a:r>
              </a:p>
              <a:p>
                <a:pPr algn="ctr"/>
                <a:r>
                  <a:rPr lang="en-AU" sz="1400" dirty="0"/>
                  <a:t>(banana, orange, apple, pear, lemon)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4384998" y="4420804"/>
                <a:ext cx="1293623" cy="5847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dirty="0"/>
                  <a:t>Spherical</a:t>
                </a:r>
              </a:p>
              <a:p>
                <a:pPr algn="ctr"/>
                <a:r>
                  <a:rPr lang="en-AU" sz="1400" dirty="0"/>
                  <a:t>(orange, apple)</a:t>
                </a:r>
                <a:endParaRPr lang="en-AU" sz="11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6652755" y="4420803"/>
                <a:ext cx="1788245" cy="5847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dirty="0"/>
                  <a:t>Not spherical</a:t>
                </a:r>
              </a:p>
              <a:p>
                <a:pPr algn="ctr"/>
                <a:r>
                  <a:rPr lang="en-AU" sz="1400" dirty="0"/>
                  <a:t>(banana, pear, lemon)</a:t>
                </a: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3189397" y="5392235"/>
                <a:ext cx="119596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Edible Skin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4558319" y="5390159"/>
                <a:ext cx="136608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Inedible skin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3422537" y="6010784"/>
                <a:ext cx="72968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Apple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4807715" y="6009228"/>
                <a:ext cx="867289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Orange</a:t>
                </a:r>
              </a:p>
            </p:txBody>
          </p:sp>
        </p:grpSp>
        <p:cxnSp>
          <p:nvCxnSpPr>
            <p:cNvPr id="69" name="Straight Arrow Connector 68"/>
            <p:cNvCxnSpPr>
              <a:stCxn id="63" idx="2"/>
              <a:endCxn id="65" idx="0"/>
            </p:cNvCxnSpPr>
            <p:nvPr/>
          </p:nvCxnSpPr>
          <p:spPr>
            <a:xfrm flipH="1">
              <a:off x="4346940" y="4514259"/>
              <a:ext cx="1244429" cy="3866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63" idx="2"/>
              <a:endCxn id="66" idx="0"/>
            </p:cNvCxnSpPr>
            <p:nvPr/>
          </p:nvCxnSpPr>
          <p:spPr>
            <a:xfrm>
              <a:off x="5591369" y="4514259"/>
              <a:ext cx="209549" cy="3845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65" idx="2"/>
              <a:endCxn id="67" idx="0"/>
            </p:cNvCxnSpPr>
            <p:nvPr/>
          </p:nvCxnSpPr>
          <p:spPr>
            <a:xfrm>
              <a:off x="4346940" y="5270247"/>
              <a:ext cx="0" cy="2492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66" idx="2"/>
              <a:endCxn id="68" idx="0"/>
            </p:cNvCxnSpPr>
            <p:nvPr/>
          </p:nvCxnSpPr>
          <p:spPr>
            <a:xfrm>
              <a:off x="5800918" y="5268171"/>
              <a:ext cx="1" cy="2497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7225790" y="4898839"/>
              <a:ext cx="119596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/>
                <a:t>Edible Skin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236183" y="4898839"/>
              <a:ext cx="1385316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/>
                <a:t>Inedible skin</a:t>
              </a:r>
            </a:p>
            <a:p>
              <a:pPr algn="ctr"/>
              <a:r>
                <a:rPr lang="en-AU" sz="1400" dirty="0"/>
                <a:t>(banana, lemon)</a:t>
              </a:r>
            </a:p>
          </p:txBody>
        </p:sp>
        <p:cxnSp>
          <p:nvCxnSpPr>
            <p:cNvPr id="75" name="Straight Arrow Connector 74"/>
            <p:cNvCxnSpPr>
              <a:stCxn id="64" idx="2"/>
              <a:endCxn id="73" idx="0"/>
            </p:cNvCxnSpPr>
            <p:nvPr/>
          </p:nvCxnSpPr>
          <p:spPr>
            <a:xfrm flipH="1">
              <a:off x="7823774" y="4514258"/>
              <a:ext cx="282663" cy="3845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64" idx="2"/>
              <a:endCxn id="74" idx="0"/>
            </p:cNvCxnSpPr>
            <p:nvPr/>
          </p:nvCxnSpPr>
          <p:spPr>
            <a:xfrm>
              <a:off x="8106437" y="4514258"/>
              <a:ext cx="1822404" cy="3845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7522783" y="5514796"/>
              <a:ext cx="6048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Pear</a:t>
              </a:r>
              <a:endParaRPr lang="en-AU" dirty="0"/>
            </a:p>
          </p:txBody>
        </p:sp>
        <p:cxnSp>
          <p:nvCxnSpPr>
            <p:cNvPr id="78" name="Straight Arrow Connector 77"/>
            <p:cNvCxnSpPr>
              <a:stCxn id="73" idx="2"/>
              <a:endCxn id="77" idx="0"/>
            </p:cNvCxnSpPr>
            <p:nvPr/>
          </p:nvCxnSpPr>
          <p:spPr>
            <a:xfrm>
              <a:off x="7823774" y="5268171"/>
              <a:ext cx="1432" cy="2466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9" name="Group 78"/>
            <p:cNvGrpSpPr/>
            <p:nvPr/>
          </p:nvGrpSpPr>
          <p:grpSpPr>
            <a:xfrm>
              <a:off x="8823249" y="6127715"/>
              <a:ext cx="2266500" cy="631571"/>
              <a:chOff x="8823249" y="6127715"/>
              <a:chExt cx="2266500" cy="631571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8823249" y="6389954"/>
                <a:ext cx="82586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/>
                  <a:t>Lemon</a:t>
                </a:r>
                <a:endParaRPr lang="en-AU" dirty="0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10204570" y="6389954"/>
                <a:ext cx="885179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/>
                  <a:t>Banana</a:t>
                </a:r>
                <a:endParaRPr lang="en-AU" dirty="0"/>
              </a:p>
            </p:txBody>
          </p:sp>
          <p:cxnSp>
            <p:nvCxnSpPr>
              <p:cNvPr id="82" name="Straight Arrow Connector 81"/>
              <p:cNvCxnSpPr>
                <a:stCxn id="85" idx="2"/>
                <a:endCxn id="80" idx="0"/>
              </p:cNvCxnSpPr>
              <p:nvPr/>
            </p:nvCxnSpPr>
            <p:spPr>
              <a:xfrm>
                <a:off x="9236183" y="6127715"/>
                <a:ext cx="0" cy="2622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>
                <a:stCxn id="86" idx="2"/>
                <a:endCxn id="81" idx="0"/>
              </p:cNvCxnSpPr>
              <p:nvPr/>
            </p:nvCxnSpPr>
            <p:spPr>
              <a:xfrm flipH="1">
                <a:off x="10647160" y="6132700"/>
                <a:ext cx="1" cy="2572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/>
            <p:cNvGrpSpPr/>
            <p:nvPr/>
          </p:nvGrpSpPr>
          <p:grpSpPr>
            <a:xfrm>
              <a:off x="8566416" y="5483614"/>
              <a:ext cx="2710885" cy="649086"/>
              <a:chOff x="8566416" y="5483614"/>
              <a:chExt cx="2710885" cy="649086"/>
            </a:xfrm>
          </p:grpSpPr>
          <p:sp>
            <p:nvSpPr>
              <p:cNvPr id="85" name="TextBox 84"/>
              <p:cNvSpPr txBox="1"/>
              <p:nvPr/>
            </p:nvSpPr>
            <p:spPr>
              <a:xfrm>
                <a:off x="8566416" y="5758383"/>
                <a:ext cx="133953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/>
                  <a:t>White seeds</a:t>
                </a:r>
                <a:endParaRPr lang="en-AU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10017020" y="5763368"/>
                <a:ext cx="126028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/>
                  <a:t>Black seeds</a:t>
                </a:r>
                <a:endParaRPr lang="en-AU" dirty="0"/>
              </a:p>
            </p:txBody>
          </p:sp>
          <p:cxnSp>
            <p:nvCxnSpPr>
              <p:cNvPr id="87" name="Straight Arrow Connector 86"/>
              <p:cNvCxnSpPr>
                <a:stCxn id="74" idx="2"/>
                <a:endCxn id="85" idx="0"/>
              </p:cNvCxnSpPr>
              <p:nvPr/>
            </p:nvCxnSpPr>
            <p:spPr>
              <a:xfrm flipH="1">
                <a:off x="9236183" y="5483614"/>
                <a:ext cx="692658" cy="27476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74" idx="2"/>
                <a:endCxn id="86" idx="0"/>
              </p:cNvCxnSpPr>
              <p:nvPr/>
            </p:nvCxnSpPr>
            <p:spPr>
              <a:xfrm>
                <a:off x="9928841" y="5483614"/>
                <a:ext cx="718320" cy="2797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18722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7399" t="77735" r="6048" b="4515"/>
          <a:stretch/>
        </p:blipFill>
        <p:spPr>
          <a:xfrm>
            <a:off x="3115939" y="379217"/>
            <a:ext cx="8851450" cy="19665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724918" y="4401677"/>
            <a:ext cx="83564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latin typeface="+mj-lt"/>
              </a:rPr>
              <a:t>Use the tabular key to identify the </a:t>
            </a:r>
            <a:r>
              <a:rPr lang="en-AU" sz="2800" b="1" dirty="0" smtClean="0">
                <a:latin typeface="+mj-lt"/>
              </a:rPr>
              <a:t>blue </a:t>
            </a:r>
            <a:r>
              <a:rPr lang="en-AU" sz="2800" dirty="0" smtClean="0">
                <a:latin typeface="+mj-lt"/>
              </a:rPr>
              <a:t>flower and the </a:t>
            </a:r>
            <a:r>
              <a:rPr lang="en-AU" sz="2800" b="1" dirty="0" smtClean="0">
                <a:latin typeface="+mj-lt"/>
              </a:rPr>
              <a:t>purple </a:t>
            </a:r>
            <a:r>
              <a:rPr lang="en-AU" sz="2800" dirty="0" smtClean="0">
                <a:latin typeface="+mj-lt"/>
              </a:rPr>
              <a:t>flower.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r="63033" b="67293"/>
          <a:stretch/>
        </p:blipFill>
        <p:spPr>
          <a:xfrm>
            <a:off x="4319299" y="2149379"/>
            <a:ext cx="1986994" cy="190449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04378" y="922307"/>
            <a:ext cx="3190354" cy="46840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400" b="1" dirty="0" smtClean="0">
                <a:latin typeface="+mn-lt"/>
              </a:rPr>
              <a:t>Using Tabular Dichotomous Keys</a:t>
            </a:r>
          </a:p>
          <a:p>
            <a:pPr marL="514350" indent="-514350">
              <a:lnSpc>
                <a:spcPct val="10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AU" sz="2000" dirty="0" smtClean="0">
                <a:latin typeface="+mn-lt"/>
              </a:rPr>
              <a:t>Look at the first choice</a:t>
            </a:r>
          </a:p>
          <a:p>
            <a:pPr marL="514350" indent="-514350">
              <a:lnSpc>
                <a:spcPct val="10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AU" sz="2000" dirty="0" smtClean="0">
                <a:latin typeface="+mn-lt"/>
              </a:rPr>
              <a:t>Decide which option is true and follow the directions</a:t>
            </a:r>
          </a:p>
          <a:p>
            <a:pPr marL="514350" indent="-514350">
              <a:lnSpc>
                <a:spcPct val="10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AU" sz="2000" dirty="0" smtClean="0">
                <a:latin typeface="+mn-lt"/>
              </a:rPr>
              <a:t>Look at the new choice</a:t>
            </a:r>
          </a:p>
          <a:p>
            <a:pPr marL="514350" indent="-514350">
              <a:lnSpc>
                <a:spcPct val="10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AU" sz="2000" dirty="0"/>
              <a:t>Decide which option is true and follow the </a:t>
            </a:r>
            <a:r>
              <a:rPr lang="en-AU" sz="2000" dirty="0" smtClean="0"/>
              <a:t>directions</a:t>
            </a:r>
            <a:endParaRPr lang="en-AU" sz="2000" dirty="0"/>
          </a:p>
          <a:p>
            <a:pPr marL="514350" indent="-514350">
              <a:lnSpc>
                <a:spcPct val="10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AU" sz="2000" dirty="0" smtClean="0">
                <a:latin typeface="+mn-lt"/>
              </a:rPr>
              <a:t>Keep going until you reach the </a:t>
            </a:r>
            <a:r>
              <a:rPr lang="en-AU" sz="2000" dirty="0" smtClean="0">
                <a:latin typeface="+mn-lt"/>
              </a:rPr>
              <a:t>object’s name</a:t>
            </a:r>
            <a:endParaRPr lang="en-AU" sz="20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15370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014888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Relevance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732983"/>
            <a:ext cx="10331172" cy="42658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 smtClean="0"/>
              <a:t>Everyday, we classify objects into groups in many different ways.</a:t>
            </a:r>
          </a:p>
          <a:p>
            <a:pPr>
              <a:spcAft>
                <a:spcPts val="1200"/>
              </a:spcAft>
            </a:pPr>
            <a:endParaRPr lang="en-AU" sz="2800" dirty="0"/>
          </a:p>
          <a:p>
            <a:pPr>
              <a:spcAft>
                <a:spcPts val="1200"/>
              </a:spcAft>
            </a:pPr>
            <a:r>
              <a:rPr lang="en-AU" sz="2800" dirty="0" smtClean="0"/>
              <a:t>Understanding simple dichotomous keys will help you understand how organisms are grouped together using their similarities and differences.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636554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311405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732983"/>
            <a:ext cx="9000565" cy="8710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 smtClean="0"/>
              <a:t>How many choices is there at each step of a branched key?</a:t>
            </a:r>
            <a:endParaRPr lang="en-AU" sz="2800" dirty="0"/>
          </a:p>
          <a:p>
            <a:endParaRPr lang="en-AU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-1" y="1871360"/>
            <a:ext cx="2311405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-2" y="2456135"/>
            <a:ext cx="11224791" cy="113912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 smtClean="0"/>
              <a:t>How could you separate the following objects into two smaller groups?</a:t>
            </a:r>
          </a:p>
          <a:p>
            <a:endParaRPr lang="en-AU" sz="2800" dirty="0" smtClean="0"/>
          </a:p>
          <a:p>
            <a:r>
              <a:rPr lang="en-AU" sz="2800" i="1" dirty="0"/>
              <a:t>	b</a:t>
            </a:r>
            <a:r>
              <a:rPr lang="en-AU" sz="2800" i="1" dirty="0" smtClean="0"/>
              <a:t>owl, knife, fork, plate, spoon</a:t>
            </a:r>
            <a:endParaRPr lang="en-AU" sz="28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-2" y="3929765"/>
            <a:ext cx="2311405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0" y="4514540"/>
            <a:ext cx="7473673" cy="16352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 smtClean="0"/>
              <a:t>Look at the partially completed key.  Complete the </a:t>
            </a:r>
            <a:r>
              <a:rPr lang="en-AU" sz="2800" b="1" dirty="0" smtClean="0"/>
              <a:t>holds food </a:t>
            </a:r>
            <a:r>
              <a:rPr lang="en-AU" sz="2800" dirty="0" smtClean="0"/>
              <a:t>part of the key on your whiteboard.</a:t>
            </a:r>
            <a:endParaRPr lang="en-AU" sz="2800" dirty="0"/>
          </a:p>
        </p:txBody>
      </p:sp>
      <p:grpSp>
        <p:nvGrpSpPr>
          <p:cNvPr id="56" name="Group 55"/>
          <p:cNvGrpSpPr/>
          <p:nvPr/>
        </p:nvGrpSpPr>
        <p:grpSpPr>
          <a:xfrm>
            <a:off x="7741227" y="3762514"/>
            <a:ext cx="3987910" cy="1434785"/>
            <a:chOff x="7475612" y="4144000"/>
            <a:chExt cx="3987910" cy="1434785"/>
          </a:xfrm>
        </p:grpSpPr>
        <p:sp>
          <p:nvSpPr>
            <p:cNvPr id="57" name="TextBox 56"/>
            <p:cNvSpPr txBox="1"/>
            <p:nvPr/>
          </p:nvSpPr>
          <p:spPr>
            <a:xfrm>
              <a:off x="7957939" y="4144000"/>
              <a:ext cx="2807436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AU" smtClean="0"/>
                <a:t>Kitchen Objects</a:t>
              </a:r>
              <a:endParaRPr lang="en-AU" dirty="0" smtClean="0"/>
            </a:p>
            <a:p>
              <a:pPr algn="ctr"/>
              <a:r>
                <a:rPr lang="en-AU" sz="1400" smtClean="0"/>
                <a:t>(cup, bowl, knife, fork, plate, spoon)</a:t>
              </a:r>
              <a:endParaRPr lang="en-AU" sz="14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475612" y="4994010"/>
              <a:ext cx="1199303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AU" smtClean="0"/>
                <a:t>Holds food</a:t>
              </a:r>
              <a:endParaRPr lang="en-AU" dirty="0" smtClean="0"/>
            </a:p>
            <a:p>
              <a:pPr algn="ctr"/>
              <a:r>
                <a:rPr lang="en-AU" sz="1400" smtClean="0"/>
                <a:t>(bowl, plate)</a:t>
              </a:r>
              <a:endParaRPr lang="en-AU" sz="14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9717146" y="4994009"/>
              <a:ext cx="1746376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/>
                <a:t>Used to eat food</a:t>
              </a:r>
            </a:p>
            <a:p>
              <a:pPr algn="ctr"/>
              <a:r>
                <a:rPr lang="en-AU" sz="1400" dirty="0" smtClean="0"/>
                <a:t>(knife, fork, spoon)</a:t>
              </a:r>
              <a:endParaRPr lang="en-AU" sz="1400" dirty="0"/>
            </a:p>
          </p:txBody>
        </p:sp>
        <p:cxnSp>
          <p:nvCxnSpPr>
            <p:cNvPr id="60" name="Straight Arrow Connector 59"/>
            <p:cNvCxnSpPr>
              <a:stCxn id="57" idx="2"/>
              <a:endCxn id="58" idx="0"/>
            </p:cNvCxnSpPr>
            <p:nvPr/>
          </p:nvCxnSpPr>
          <p:spPr>
            <a:xfrm flipH="1">
              <a:off x="8075264" y="4728775"/>
              <a:ext cx="1286393" cy="2652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57" idx="2"/>
              <a:endCxn id="59" idx="0"/>
            </p:cNvCxnSpPr>
            <p:nvPr/>
          </p:nvCxnSpPr>
          <p:spPr>
            <a:xfrm>
              <a:off x="9361657" y="4728775"/>
              <a:ext cx="1228677" cy="2652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756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animBg="1"/>
      <p:bldP spid="13" grpId="0"/>
      <p:bldP spid="9" grpId="0" animBg="1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3895468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732983"/>
            <a:ext cx="11924446" cy="58482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 smtClean="0">
                <a:latin typeface="+mn-lt"/>
              </a:rPr>
              <a:t>Draw a branched key to identify the objects in the groups below.  You may want to draw them on your whiteboard before you put them on paper. </a:t>
            </a:r>
          </a:p>
          <a:p>
            <a:endParaRPr lang="en-AU" sz="2800" dirty="0">
              <a:latin typeface="+mn-lt"/>
            </a:endParaRPr>
          </a:p>
          <a:p>
            <a:endParaRPr lang="en-AU" sz="2800" dirty="0" smtClean="0">
              <a:latin typeface="+mn-lt"/>
            </a:endParaRPr>
          </a:p>
          <a:p>
            <a:r>
              <a:rPr lang="en-AU" sz="2800" dirty="0" smtClean="0">
                <a:latin typeface="+mn-lt"/>
              </a:rPr>
              <a:t>Group 1:  Lion, tiger, giraffe, hippo, zebra, cheetah</a:t>
            </a:r>
          </a:p>
          <a:p>
            <a:endParaRPr lang="en-AU" sz="2800" dirty="0">
              <a:latin typeface="+mn-lt"/>
            </a:endParaRPr>
          </a:p>
          <a:p>
            <a:endParaRPr lang="en-AU" sz="2800" dirty="0" smtClean="0">
              <a:latin typeface="+mn-lt"/>
            </a:endParaRPr>
          </a:p>
          <a:p>
            <a:r>
              <a:rPr lang="en-AU" sz="2800" dirty="0" smtClean="0">
                <a:latin typeface="+mn-lt"/>
              </a:rPr>
              <a:t>Group 2:  Smarties, Skittles, M&amp;M’s, KitKat, Jelly beans, Snakes</a:t>
            </a:r>
            <a:endParaRPr lang="en-AU" sz="2800" dirty="0">
              <a:latin typeface="+mn-lt"/>
            </a:endParaRPr>
          </a:p>
          <a:p>
            <a:endParaRPr lang="en-AU" sz="2800" dirty="0" smtClean="0">
              <a:latin typeface="+mn-lt"/>
            </a:endParaRPr>
          </a:p>
          <a:p>
            <a:endParaRPr lang="en-AU" sz="2800" dirty="0">
              <a:latin typeface="+mn-lt"/>
            </a:endParaRPr>
          </a:p>
          <a:p>
            <a:endParaRPr lang="en-AU" sz="2800" dirty="0" smtClean="0">
              <a:latin typeface="+mn-lt"/>
            </a:endParaRPr>
          </a:p>
          <a:p>
            <a:r>
              <a:rPr lang="en-AU" sz="2800" dirty="0" smtClean="0">
                <a:latin typeface="+mn-lt"/>
              </a:rPr>
              <a:t>(Make sure you don’t lose your keys – you will need them next lesson)</a:t>
            </a:r>
            <a:endParaRPr lang="en-AU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5474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  <a:ln w="38100">
            <a:solidFill>
              <a:srgbClr val="00B050"/>
            </a:solidFill>
          </a:ln>
        </p:spPr>
        <p:txBody>
          <a:bodyPr anchor="ctr"/>
          <a:lstStyle/>
          <a:p>
            <a:r>
              <a:rPr lang="en-AU" dirty="0" smtClean="0"/>
              <a:t>Drawing Branched Dichotomous Keys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8284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3590904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</a:t>
            </a:r>
            <a:r>
              <a:rPr lang="en-AU" sz="3200" dirty="0" smtClean="0"/>
              <a:t>Objectives</a:t>
            </a:r>
            <a:endParaRPr lang="en-AU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2814562"/>
            <a:ext cx="4498548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Activate Prior Knowledge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38150" y="3223067"/>
            <a:ext cx="9753600" cy="32063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200" dirty="0"/>
              <a:t/>
            </a:r>
            <a:br>
              <a:rPr lang="en-AU" sz="3200" dirty="0"/>
            </a:br>
            <a:endParaRPr lang="en-AU" sz="32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686282"/>
              </p:ext>
            </p:extLst>
          </p:nvPr>
        </p:nvGraphicFramePr>
        <p:xfrm>
          <a:off x="9328245" y="244761"/>
          <a:ext cx="2605964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are we going to learn?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itle 1"/>
          <p:cNvSpPr txBox="1">
            <a:spLocks/>
          </p:cNvSpPr>
          <p:nvPr/>
        </p:nvSpPr>
        <p:spPr>
          <a:xfrm>
            <a:off x="0" y="3405006"/>
            <a:ext cx="11584906" cy="30606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 smtClean="0"/>
              <a:t>Divide your whiteboard in half and write similarities on the left and differences on the right.</a:t>
            </a:r>
          </a:p>
          <a:p>
            <a:endParaRPr lang="en-AU" sz="2800" dirty="0"/>
          </a:p>
          <a:p>
            <a:r>
              <a:rPr lang="en-AU" sz="2800" dirty="0" smtClean="0"/>
              <a:t>Look at the pictures of the dogs.  Write down as many similarities and differences between the two dogs as you can.</a:t>
            </a:r>
            <a:endParaRPr lang="en-A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732983"/>
            <a:ext cx="94020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AU" sz="2800" dirty="0" smtClean="0">
                <a:latin typeface="+mj-lt"/>
              </a:rPr>
              <a:t>Identify characteristics that can be used to group </a:t>
            </a:r>
            <a:r>
              <a:rPr lang="en-AU" sz="2800" dirty="0" smtClean="0">
                <a:latin typeface="+mj-lt"/>
              </a:rPr>
              <a:t>objects.</a:t>
            </a:r>
            <a:endParaRPr lang="en-AU" sz="2800" dirty="0" smtClean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AU" sz="2800" dirty="0" smtClean="0">
                <a:latin typeface="+mj-lt"/>
              </a:rPr>
              <a:t>Draw branched dichotomous keys for small groups of </a:t>
            </a:r>
            <a:r>
              <a:rPr lang="en-AU" sz="2800" dirty="0" smtClean="0">
                <a:latin typeface="+mj-lt"/>
              </a:rPr>
              <a:t>objects.</a:t>
            </a:r>
            <a:endParaRPr lang="en-AU" sz="2800" dirty="0">
              <a:latin typeface="+mj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15152" r="14582"/>
          <a:stretch/>
        </p:blipFill>
        <p:spPr>
          <a:xfrm>
            <a:off x="9371612" y="1432540"/>
            <a:ext cx="2333684" cy="209236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371" y="2197237"/>
            <a:ext cx="1962952" cy="123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04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uiExpand="1" build="p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879787"/>
              </p:ext>
            </p:extLst>
          </p:nvPr>
        </p:nvGraphicFramePr>
        <p:xfrm>
          <a:off x="9354003" y="292658"/>
          <a:ext cx="2605964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What type of characteristics do you start with?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017502"/>
              </p:ext>
            </p:extLst>
          </p:nvPr>
        </p:nvGraphicFramePr>
        <p:xfrm>
          <a:off x="9354003" y="1743922"/>
          <a:ext cx="2605964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How many options must each characteristic have?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7AAF9639-95B2-4B66-B567-6925A3F3BC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749401"/>
              </p:ext>
            </p:extLst>
          </p:nvPr>
        </p:nvGraphicFramePr>
        <p:xfrm>
          <a:off x="9354003" y="2920866"/>
          <a:ext cx="2605964" cy="2377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Think, pair, share:  how would you split the group of animals below into </a:t>
                      </a:r>
                      <a:r>
                        <a:rPr lang="en-AU" b="1" baseline="0" dirty="0" smtClean="0"/>
                        <a:t>two</a:t>
                      </a:r>
                      <a:r>
                        <a:rPr lang="en-AU" baseline="0" dirty="0" smtClean="0"/>
                        <a:t> smaller groups using an </a:t>
                      </a:r>
                      <a:r>
                        <a:rPr lang="en-AU" b="1" baseline="0" dirty="0" smtClean="0"/>
                        <a:t>obvious</a:t>
                      </a:r>
                      <a:r>
                        <a:rPr lang="en-AU" baseline="0" dirty="0" smtClean="0"/>
                        <a:t> characteristic?</a:t>
                      </a:r>
                    </a:p>
                    <a:p>
                      <a:endParaRPr lang="en-AU" baseline="0" dirty="0" smtClean="0"/>
                    </a:p>
                    <a:p>
                      <a:r>
                        <a:rPr lang="en-AU" b="1" baseline="0" dirty="0" smtClean="0"/>
                        <a:t>Cat  Duck   Chicken   Dog</a:t>
                      </a:r>
                      <a:endParaRPr lang="en-AU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0" y="732983"/>
            <a:ext cx="8070785" cy="2374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b="1" dirty="0" smtClean="0">
                <a:latin typeface="+mn-lt"/>
              </a:rPr>
              <a:t>Choosing Characteristics</a:t>
            </a:r>
            <a:endParaRPr lang="en-AU" sz="2800" b="1" dirty="0">
              <a:latin typeface="+mn-lt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2800" dirty="0" smtClean="0">
                <a:latin typeface="+mn-lt"/>
              </a:rPr>
              <a:t>Start with obvious or general characteristics of an organism or object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2800" dirty="0" smtClean="0">
                <a:latin typeface="+mn-lt"/>
              </a:rPr>
              <a:t>Then use more specific characteristics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2800" dirty="0" smtClean="0">
                <a:latin typeface="+mn-lt"/>
              </a:rPr>
              <a:t>Each characteristics must have two options</a:t>
            </a:r>
            <a:endParaRPr lang="en-AU" sz="2800" dirty="0">
              <a:latin typeface="+mn-lt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AU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3872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Development/Guided Practice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4377" y="922307"/>
            <a:ext cx="10681387" cy="36496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200" b="1" dirty="0" smtClean="0">
                <a:latin typeface="+mn-lt"/>
              </a:rPr>
              <a:t>Drawing Branched Dichotomous Keys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AU" sz="2800" dirty="0" smtClean="0">
                <a:latin typeface="+mn-lt"/>
              </a:rPr>
              <a:t>Step 1:  List characteristics that could be used to separate the objects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AU" sz="2800" dirty="0" smtClean="0">
                <a:latin typeface="+mn-lt"/>
              </a:rPr>
              <a:t>Step 2:  Pick one characteristic to divide the objects into two groups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AU" sz="2800" dirty="0" smtClean="0">
                <a:latin typeface="+mn-lt"/>
              </a:rPr>
              <a:t>Step 3:  Look at the objects in each new group and choose a different characteristic to split the group further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AU" sz="2800" dirty="0" smtClean="0"/>
              <a:t>Step 4:  Repeat step 3 until all objects are individually identified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203601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Development/Guided Practice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4377" y="922307"/>
            <a:ext cx="11772432" cy="18624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200" b="1" dirty="0" smtClean="0">
                <a:latin typeface="+mn-lt"/>
              </a:rPr>
              <a:t>Drawing Branched Dichotomous Keys – Example 1</a:t>
            </a:r>
          </a:p>
          <a:p>
            <a:r>
              <a:rPr lang="en-AU" sz="2800" b="1" dirty="0"/>
              <a:t>Draw a branched dichotomous key for a:  bird, cat, dog, rabbit, mouse and fish</a:t>
            </a:r>
          </a:p>
          <a:p>
            <a:endParaRPr lang="en-AU" sz="3200" b="1" dirty="0" smtClean="0">
              <a:latin typeface="+mn-lt"/>
            </a:endParaRP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AU" sz="2800" dirty="0" smtClean="0">
                <a:latin typeface="+mn-lt"/>
              </a:rPr>
              <a:t>Step 1:  List characteristics that could be used to separate the objects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04022" y="3006597"/>
            <a:ext cx="5078377" cy="3199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 smtClean="0">
                <a:latin typeface="+mn-lt"/>
              </a:rPr>
              <a:t>Think, pair, whiteboard, share:  </a:t>
            </a:r>
          </a:p>
          <a:p>
            <a:pPr>
              <a:spcAft>
                <a:spcPts val="1200"/>
              </a:spcAft>
            </a:pPr>
            <a:r>
              <a:rPr lang="en-AU" sz="2800" dirty="0" smtClean="0">
                <a:latin typeface="+mn-lt"/>
              </a:rPr>
              <a:t>List as many characteristics as you can think of that could be used in a key to separate these animals.</a:t>
            </a:r>
          </a:p>
          <a:p>
            <a:pPr>
              <a:spcAft>
                <a:spcPts val="1200"/>
              </a:spcAft>
            </a:pPr>
            <a:endParaRPr lang="en-AU" sz="2800" dirty="0"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86422" y="3006597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1200"/>
              </a:spcAft>
            </a:pPr>
            <a:r>
              <a:rPr lang="en-AU" sz="2800" dirty="0"/>
              <a:t>Some characteristics could include: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2800" dirty="0"/>
              <a:t>Number of </a:t>
            </a:r>
            <a:r>
              <a:rPr lang="en-AU" sz="2800" dirty="0" smtClean="0"/>
              <a:t>legs</a:t>
            </a:r>
            <a:endParaRPr lang="en-AU" sz="2800" dirty="0"/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2800" dirty="0"/>
              <a:t>Skin covering (fur, feathers, scales)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2800" dirty="0"/>
              <a:t>Way of moving (fly, swim, walk, hop)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2800" dirty="0"/>
              <a:t>Noise they make</a:t>
            </a:r>
          </a:p>
        </p:txBody>
      </p:sp>
    </p:spTree>
    <p:extLst>
      <p:ext uri="{BB962C8B-B14F-4D97-AF65-F5344CB8AC3E}">
        <p14:creationId xmlns:p14="http://schemas.microsoft.com/office/powerpoint/2010/main" val="24855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P spid="5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Development/Guided Practice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4377" y="922307"/>
            <a:ext cx="11772432" cy="18624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200" b="1" dirty="0" smtClean="0">
                <a:latin typeface="+mn-lt"/>
              </a:rPr>
              <a:t>Drawing Branched Dichotomous Keys</a:t>
            </a:r>
            <a:r>
              <a:rPr lang="en-AU" sz="3200" b="1" dirty="0"/>
              <a:t> – Example 1</a:t>
            </a:r>
            <a:endParaRPr lang="en-AU" sz="3200" b="1" dirty="0" smtClean="0">
              <a:latin typeface="+mn-lt"/>
            </a:endParaRPr>
          </a:p>
          <a:p>
            <a:r>
              <a:rPr lang="en-AU" sz="2800" b="1" dirty="0"/>
              <a:t>Draw a branched dichotomous key for a:  bird, cat, dog, rabbit, mouse and fish</a:t>
            </a:r>
          </a:p>
          <a:p>
            <a:endParaRPr lang="en-AU" sz="3200" b="1" dirty="0" smtClean="0">
              <a:latin typeface="+mn-lt"/>
            </a:endParaRP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AU" sz="2800" dirty="0"/>
              <a:t>Step 2:  Pick one characteristic to divide the objects into two groups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4377" y="2986336"/>
            <a:ext cx="4732996" cy="12328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 smtClean="0">
                <a:latin typeface="+mn-lt"/>
              </a:rPr>
              <a:t>Start with an obvious characteristic – number of legs</a:t>
            </a:r>
          </a:p>
          <a:p>
            <a:pPr>
              <a:spcAft>
                <a:spcPts val="1200"/>
              </a:spcAft>
            </a:pPr>
            <a:endParaRPr lang="en-AU" sz="28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70333" y="3570794"/>
            <a:ext cx="269573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AU" dirty="0" smtClean="0"/>
              <a:t>Common Pets</a:t>
            </a:r>
          </a:p>
          <a:p>
            <a:pPr algn="ctr"/>
            <a:r>
              <a:rPr lang="en-AU" sz="1400" dirty="0" smtClean="0"/>
              <a:t>(bird, cat, dog, rabbit, mouse, fish)</a:t>
            </a:r>
            <a:endParaRPr lang="en-AU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206105" y="4420804"/>
            <a:ext cx="165141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AU" dirty="0" smtClean="0"/>
              <a:t>Less than 4 legs</a:t>
            </a:r>
          </a:p>
          <a:p>
            <a:pPr algn="ctr"/>
            <a:r>
              <a:rPr lang="en-AU" sz="1400" dirty="0" smtClean="0"/>
              <a:t>(bird, fish)</a:t>
            </a:r>
            <a:endParaRPr lang="en-AU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560075" y="4420803"/>
            <a:ext cx="1973617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AU" dirty="0" smtClean="0"/>
              <a:t>4 legs</a:t>
            </a:r>
          </a:p>
          <a:p>
            <a:pPr algn="ctr"/>
            <a:r>
              <a:rPr lang="en-AU" sz="1400" dirty="0" smtClean="0"/>
              <a:t>(cat, dog, rabbit, mouse)</a:t>
            </a:r>
            <a:endParaRPr lang="en-AU" sz="1400" dirty="0"/>
          </a:p>
        </p:txBody>
      </p:sp>
      <p:cxnSp>
        <p:nvCxnSpPr>
          <p:cNvPr id="10" name="Straight Arrow Connector 9"/>
          <p:cNvCxnSpPr>
            <a:stCxn id="6" idx="2"/>
            <a:endCxn id="8" idx="0"/>
          </p:cNvCxnSpPr>
          <p:nvPr/>
        </p:nvCxnSpPr>
        <p:spPr>
          <a:xfrm flipH="1">
            <a:off x="5031812" y="4155569"/>
            <a:ext cx="1286391" cy="265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2"/>
            <a:endCxn id="9" idx="0"/>
          </p:cNvCxnSpPr>
          <p:nvPr/>
        </p:nvCxnSpPr>
        <p:spPr>
          <a:xfrm>
            <a:off x="6318203" y="4155569"/>
            <a:ext cx="1228681" cy="265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14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Development/Guided Practice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4377" y="922307"/>
            <a:ext cx="11772432" cy="2236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200" b="1" dirty="0" smtClean="0">
                <a:latin typeface="+mn-lt"/>
              </a:rPr>
              <a:t>Drawing Branched Dichotomous Keys</a:t>
            </a:r>
            <a:r>
              <a:rPr lang="en-AU" sz="3200" b="1" dirty="0"/>
              <a:t> – Example 1</a:t>
            </a:r>
            <a:endParaRPr lang="en-AU" sz="3200" b="1" dirty="0" smtClean="0">
              <a:latin typeface="+mn-lt"/>
            </a:endParaRPr>
          </a:p>
          <a:p>
            <a:r>
              <a:rPr lang="en-AU" sz="2800" b="1" dirty="0"/>
              <a:t>Draw a branched dichotomous key for a:  bird, cat, dog, rabbit, mouse and fish</a:t>
            </a:r>
          </a:p>
          <a:p>
            <a:endParaRPr lang="en-AU" sz="3200" b="1" dirty="0" smtClean="0">
              <a:latin typeface="+mn-lt"/>
            </a:endParaRP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AU" sz="2800" dirty="0"/>
              <a:t>Step 3:  Look at the objects in each new group and choose a different characteristic to split the group further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4377" y="3279615"/>
            <a:ext cx="4031347" cy="22823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 smtClean="0">
                <a:latin typeface="+mn-lt"/>
              </a:rPr>
              <a:t>Look at the less than 4 legs group.  </a:t>
            </a:r>
            <a:r>
              <a:rPr lang="en-AU" sz="2800" dirty="0" smtClean="0">
                <a:latin typeface="+mn-lt"/>
              </a:rPr>
              <a:t>How </a:t>
            </a:r>
            <a:r>
              <a:rPr lang="en-AU" sz="2800" dirty="0" smtClean="0">
                <a:latin typeface="+mn-lt"/>
              </a:rPr>
              <a:t>can we separate a bird and a fish?</a:t>
            </a:r>
          </a:p>
          <a:p>
            <a:pPr>
              <a:spcAft>
                <a:spcPts val="1200"/>
              </a:spcAft>
            </a:pPr>
            <a:endParaRPr lang="en-AU" sz="2800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70330" y="3570794"/>
            <a:ext cx="269573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AU" dirty="0" smtClean="0"/>
              <a:t>Common Pets</a:t>
            </a:r>
            <a:endParaRPr lang="en-AU" dirty="0"/>
          </a:p>
          <a:p>
            <a:pPr algn="ctr"/>
            <a:r>
              <a:rPr lang="en-AU" sz="1400" dirty="0"/>
              <a:t>(bird, cat, dog, rabbit, mouse, fish)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06104" y="4420804"/>
            <a:ext cx="165141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AU" dirty="0"/>
              <a:t>Less than 4 legs</a:t>
            </a:r>
          </a:p>
          <a:p>
            <a:pPr algn="ctr"/>
            <a:r>
              <a:rPr lang="en-AU" sz="1400" dirty="0"/>
              <a:t>(bird, fish)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60069" y="4420803"/>
            <a:ext cx="1973617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AU" dirty="0"/>
              <a:t>4 legs</a:t>
            </a:r>
          </a:p>
          <a:p>
            <a:pPr algn="ctr"/>
            <a:r>
              <a:rPr lang="en-AU" sz="1400" dirty="0"/>
              <a:t>(cat, dog, rabbit, mouse)</a:t>
            </a:r>
          </a:p>
        </p:txBody>
      </p:sp>
      <p:cxnSp>
        <p:nvCxnSpPr>
          <p:cNvPr id="15" name="Straight Arrow Connector 14"/>
          <p:cNvCxnSpPr>
            <a:stCxn id="12" idx="2"/>
            <a:endCxn id="13" idx="0"/>
          </p:cNvCxnSpPr>
          <p:nvPr/>
        </p:nvCxnSpPr>
        <p:spPr>
          <a:xfrm flipH="1">
            <a:off x="5031811" y="4155569"/>
            <a:ext cx="1286388" cy="265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2"/>
            <a:endCxn id="14" idx="0"/>
          </p:cNvCxnSpPr>
          <p:nvPr/>
        </p:nvCxnSpPr>
        <p:spPr>
          <a:xfrm>
            <a:off x="6318199" y="4155569"/>
            <a:ext cx="1228679" cy="265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4076870" y="5005579"/>
            <a:ext cx="1891928" cy="753912"/>
            <a:chOff x="4076870" y="5005579"/>
            <a:chExt cx="1891928" cy="753912"/>
          </a:xfrm>
        </p:grpSpPr>
        <p:sp>
          <p:nvSpPr>
            <p:cNvPr id="18" name="TextBox 17"/>
            <p:cNvSpPr txBox="1"/>
            <p:nvPr/>
          </p:nvSpPr>
          <p:spPr>
            <a:xfrm>
              <a:off x="4076870" y="5390159"/>
              <a:ext cx="6014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Flies</a:t>
              </a:r>
              <a:endParaRPr lang="en-AU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188135" y="5390159"/>
              <a:ext cx="7806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Swims</a:t>
              </a:r>
              <a:endParaRPr lang="en-AU" dirty="0"/>
            </a:p>
          </p:txBody>
        </p:sp>
        <p:cxnSp>
          <p:nvCxnSpPr>
            <p:cNvPr id="20" name="Straight Arrow Connector 19"/>
            <p:cNvCxnSpPr>
              <a:stCxn id="13" idx="2"/>
              <a:endCxn id="18" idx="0"/>
            </p:cNvCxnSpPr>
            <p:nvPr/>
          </p:nvCxnSpPr>
          <p:spPr>
            <a:xfrm flipH="1">
              <a:off x="4377594" y="5005579"/>
              <a:ext cx="654217" cy="3845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3" idx="2"/>
              <a:endCxn id="19" idx="0"/>
            </p:cNvCxnSpPr>
            <p:nvPr/>
          </p:nvCxnSpPr>
          <p:spPr>
            <a:xfrm>
              <a:off x="5031811" y="5005579"/>
              <a:ext cx="546656" cy="3845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4096875" y="5759491"/>
            <a:ext cx="1759071" cy="622507"/>
            <a:chOff x="4096875" y="5759491"/>
            <a:chExt cx="1759071" cy="622507"/>
          </a:xfrm>
        </p:grpSpPr>
        <p:sp>
          <p:nvSpPr>
            <p:cNvPr id="23" name="TextBox 22"/>
            <p:cNvSpPr txBox="1"/>
            <p:nvPr/>
          </p:nvSpPr>
          <p:spPr>
            <a:xfrm>
              <a:off x="4096875" y="6012666"/>
              <a:ext cx="56143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Bird</a:t>
              </a:r>
              <a:endParaRPr lang="en-AU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300986" y="6012666"/>
              <a:ext cx="5549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Fish</a:t>
              </a:r>
              <a:endParaRPr lang="en-AU" dirty="0"/>
            </a:p>
          </p:txBody>
        </p:sp>
        <p:cxnSp>
          <p:nvCxnSpPr>
            <p:cNvPr id="25" name="Straight Arrow Connector 24"/>
            <p:cNvCxnSpPr>
              <a:stCxn id="18" idx="2"/>
              <a:endCxn id="23" idx="0"/>
            </p:cNvCxnSpPr>
            <p:nvPr/>
          </p:nvCxnSpPr>
          <p:spPr>
            <a:xfrm flipH="1">
              <a:off x="4377593" y="5759491"/>
              <a:ext cx="1" cy="2531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9" idx="2"/>
              <a:endCxn id="24" idx="0"/>
            </p:cNvCxnSpPr>
            <p:nvPr/>
          </p:nvCxnSpPr>
          <p:spPr>
            <a:xfrm flipH="1">
              <a:off x="5578466" y="5759491"/>
              <a:ext cx="1" cy="2531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63634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E599"/>
                                      </p:to>
                                    </p:animClr>
                                    <p:set>
                                      <p:cBhvr>
                                        <p:cTn id="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15142</TotalTime>
  <Words>2068</Words>
  <Application>Microsoft Office PowerPoint</Application>
  <PresentationFormat>Widescreen</PresentationFormat>
  <Paragraphs>350</Paragraphs>
  <Slides>22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PowerPoint Presentation</vt:lpstr>
      <vt:lpstr>PowerPoint Presentation</vt:lpstr>
      <vt:lpstr>Drawing Branched Dichotomous Keys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Science</dc:title>
  <dc:creator>Microsoft account</dc:creator>
  <cp:lastModifiedBy>janelle.lagrange@gmail.com</cp:lastModifiedBy>
  <cp:revision>233</cp:revision>
  <dcterms:created xsi:type="dcterms:W3CDTF">2017-01-28T08:32:28Z</dcterms:created>
  <dcterms:modified xsi:type="dcterms:W3CDTF">2019-07-05T01:00:26Z</dcterms:modified>
</cp:coreProperties>
</file>