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6" r:id="rId2"/>
    <p:sldId id="363" r:id="rId3"/>
    <p:sldId id="362" r:id="rId4"/>
    <p:sldId id="256" r:id="rId5"/>
    <p:sldId id="263" r:id="rId6"/>
    <p:sldId id="258" r:id="rId7"/>
    <p:sldId id="291" r:id="rId8"/>
    <p:sldId id="353" r:id="rId9"/>
    <p:sldId id="364" r:id="rId10"/>
    <p:sldId id="365" r:id="rId11"/>
    <p:sldId id="366" r:id="rId12"/>
    <p:sldId id="367" r:id="rId13"/>
    <p:sldId id="368" r:id="rId14"/>
    <p:sldId id="369" r:id="rId15"/>
    <p:sldId id="373" r:id="rId16"/>
    <p:sldId id="374" r:id="rId17"/>
    <p:sldId id="375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468" autoAdjust="0"/>
  </p:normalViewPr>
  <p:slideViewPr>
    <p:cSldViewPr snapToGrid="0">
      <p:cViewPr varScale="1">
        <p:scale>
          <a:sx n="85" d="100"/>
          <a:sy n="85" d="100"/>
        </p:scale>
        <p:origin x="39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57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39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42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495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784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682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92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20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2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60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0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04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54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9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45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8518" y="959570"/>
            <a:ext cx="337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+mj-lt"/>
              </a:rPr>
              <a:t>Use the tabular key to identify the names of each insect.</a:t>
            </a:r>
          </a:p>
        </p:txBody>
      </p:sp>
      <p:pic>
        <p:nvPicPr>
          <p:cNvPr id="9" name="Picture 2" descr="Image result for dichotomous 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8" b="46907"/>
          <a:stretch/>
        </p:blipFill>
        <p:spPr bwMode="auto">
          <a:xfrm>
            <a:off x="5049922" y="3531975"/>
            <a:ext cx="661732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09398" y="148208"/>
            <a:ext cx="7298372" cy="3277502"/>
            <a:chOff x="4813222" y="3285982"/>
            <a:chExt cx="7298372" cy="3277502"/>
          </a:xfrm>
        </p:grpSpPr>
        <p:pic>
          <p:nvPicPr>
            <p:cNvPr id="1026" name="Picture 2" descr="Image result for dichotomous ke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10" t="54990" r="18638" b="7498"/>
            <a:stretch/>
          </p:blipFill>
          <p:spPr bwMode="auto">
            <a:xfrm>
              <a:off x="4813222" y="3654880"/>
              <a:ext cx="7298372" cy="2908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dichotomous ke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96" b="94317"/>
            <a:stretch/>
          </p:blipFill>
          <p:spPr bwMode="auto">
            <a:xfrm>
              <a:off x="6550971" y="3285982"/>
              <a:ext cx="3822873" cy="424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4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8"/>
            <a:ext cx="12250415" cy="14670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a: </a:t>
            </a:r>
            <a:r>
              <a:rPr lang="en-AU" sz="2800" b="1" dirty="0" smtClean="0"/>
              <a:t>banana, orange, apple, pear and lemon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/>
              <a:t>Step 3:</a:t>
            </a:r>
            <a:r>
              <a:rPr lang="en-AU" sz="2800" dirty="0"/>
              <a:t>  Name each object as you reach the end of a </a:t>
            </a:r>
            <a:r>
              <a:rPr lang="en-AU" sz="2800" dirty="0" smtClean="0"/>
              <a:t>branch</a:t>
            </a:r>
            <a:endParaRPr lang="en-AU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216188" y="2571384"/>
            <a:ext cx="7752474" cy="3679812"/>
            <a:chOff x="2605598" y="2974088"/>
            <a:chExt cx="7752474" cy="3679812"/>
          </a:xfrm>
        </p:grpSpPr>
        <p:grpSp>
          <p:nvGrpSpPr>
            <p:cNvPr id="41" name="Group 40"/>
            <p:cNvGrpSpPr/>
            <p:nvPr/>
          </p:nvGrpSpPr>
          <p:grpSpPr>
            <a:xfrm>
              <a:off x="2707131" y="2974088"/>
              <a:ext cx="7528345" cy="3679812"/>
              <a:chOff x="3748956" y="3079474"/>
              <a:chExt cx="7528345" cy="3679812"/>
            </a:xfrm>
          </p:grpSpPr>
          <p:cxnSp>
            <p:nvCxnSpPr>
              <p:cNvPr id="42" name="Straight Arrow Connector 41"/>
              <p:cNvCxnSpPr>
                <a:stCxn id="101" idx="2"/>
                <a:endCxn id="102" idx="0"/>
              </p:cNvCxnSpPr>
              <p:nvPr/>
            </p:nvCxnSpPr>
            <p:spPr>
              <a:xfrm flipH="1">
                <a:off x="5591369" y="3664249"/>
                <a:ext cx="1286389" cy="265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01" idx="2"/>
                <a:endCxn id="103" idx="0"/>
              </p:cNvCxnSpPr>
              <p:nvPr/>
            </p:nvCxnSpPr>
            <p:spPr>
              <a:xfrm>
                <a:off x="6877758" y="3664249"/>
                <a:ext cx="1228679" cy="265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3748956" y="3079474"/>
                <a:ext cx="5251603" cy="2809322"/>
                <a:chOff x="3189397" y="3570794"/>
                <a:chExt cx="5251603" cy="2809322"/>
              </a:xfrm>
            </p:grpSpPr>
            <p:sp>
              <p:nvSpPr>
                <p:cNvPr id="101" name="TextBox 100"/>
                <p:cNvSpPr txBox="1"/>
                <p:nvPr/>
              </p:nvSpPr>
              <p:spPr>
                <a:xfrm>
                  <a:off x="4881620" y="3570794"/>
                  <a:ext cx="2873158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Fruit</a:t>
                  </a:r>
                </a:p>
                <a:p>
                  <a:pPr algn="ctr"/>
                  <a:r>
                    <a:rPr lang="en-AU" sz="1400" dirty="0"/>
                    <a:t>(banana, orange, apple, pear, lemon)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384998" y="4420804"/>
                  <a:ext cx="1293623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Spherical</a:t>
                  </a:r>
                </a:p>
                <a:p>
                  <a:pPr algn="ctr"/>
                  <a:r>
                    <a:rPr lang="en-AU" sz="1400" dirty="0"/>
                    <a:t>(orange, apple)</a:t>
                  </a:r>
                  <a:endParaRPr lang="en-AU" sz="11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652755" y="4420803"/>
                  <a:ext cx="1788245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Not spherical</a:t>
                  </a:r>
                </a:p>
                <a:p>
                  <a:pPr algn="ctr"/>
                  <a:r>
                    <a:rPr lang="en-AU" sz="1400" dirty="0"/>
                    <a:t>(banana, pear, lemon)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189397" y="5392235"/>
                  <a:ext cx="119596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Edible Skin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558319" y="5390159"/>
                  <a:ext cx="136608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Inedible skin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422537" y="6010784"/>
                  <a:ext cx="72968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Apple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807715" y="6009228"/>
                  <a:ext cx="86728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Orange</a:t>
                  </a:r>
                </a:p>
              </p:txBody>
            </p:sp>
          </p:grpSp>
          <p:cxnSp>
            <p:nvCxnSpPr>
              <p:cNvPr id="45" name="Straight Arrow Connector 44"/>
              <p:cNvCxnSpPr>
                <a:stCxn id="102" idx="2"/>
                <a:endCxn id="104" idx="0"/>
              </p:cNvCxnSpPr>
              <p:nvPr/>
            </p:nvCxnSpPr>
            <p:spPr>
              <a:xfrm flipH="1">
                <a:off x="4346940" y="4514259"/>
                <a:ext cx="1244429" cy="386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02" idx="2"/>
                <a:endCxn id="105" idx="0"/>
              </p:cNvCxnSpPr>
              <p:nvPr/>
            </p:nvCxnSpPr>
            <p:spPr>
              <a:xfrm>
                <a:off x="5591369" y="4514259"/>
                <a:ext cx="209549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04" idx="2"/>
                <a:endCxn id="106" idx="0"/>
              </p:cNvCxnSpPr>
              <p:nvPr/>
            </p:nvCxnSpPr>
            <p:spPr>
              <a:xfrm>
                <a:off x="4346940" y="5270247"/>
                <a:ext cx="0" cy="249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05" idx="2"/>
                <a:endCxn id="107" idx="0"/>
              </p:cNvCxnSpPr>
              <p:nvPr/>
            </p:nvCxnSpPr>
            <p:spPr>
              <a:xfrm>
                <a:off x="5800918" y="5268171"/>
                <a:ext cx="1" cy="249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225790" y="4898839"/>
                <a:ext cx="11959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Edible Skin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236183" y="4898839"/>
                <a:ext cx="1385316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Inedible skin</a:t>
                </a:r>
              </a:p>
              <a:p>
                <a:pPr algn="ctr"/>
                <a:r>
                  <a:rPr lang="en-AU" sz="1400" dirty="0"/>
                  <a:t>(banana, lemon)</a:t>
                </a:r>
              </a:p>
            </p:txBody>
          </p:sp>
          <p:cxnSp>
            <p:nvCxnSpPr>
              <p:cNvPr id="51" name="Straight Arrow Connector 50"/>
              <p:cNvCxnSpPr>
                <a:stCxn id="103" idx="2"/>
                <a:endCxn id="49" idx="0"/>
              </p:cNvCxnSpPr>
              <p:nvPr/>
            </p:nvCxnSpPr>
            <p:spPr>
              <a:xfrm flipH="1">
                <a:off x="7823774" y="4514258"/>
                <a:ext cx="282663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103" idx="2"/>
                <a:endCxn id="50" idx="0"/>
              </p:cNvCxnSpPr>
              <p:nvPr/>
            </p:nvCxnSpPr>
            <p:spPr>
              <a:xfrm>
                <a:off x="8106437" y="4514258"/>
                <a:ext cx="1822404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522783" y="5514796"/>
                <a:ext cx="604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Pear</a:t>
                </a:r>
                <a:endParaRPr lang="en-AU" dirty="0"/>
              </a:p>
            </p:txBody>
          </p:sp>
          <p:cxnSp>
            <p:nvCxnSpPr>
              <p:cNvPr id="54" name="Straight Arrow Connector 53"/>
              <p:cNvCxnSpPr>
                <a:stCxn id="49" idx="2"/>
                <a:endCxn id="53" idx="0"/>
              </p:cNvCxnSpPr>
              <p:nvPr/>
            </p:nvCxnSpPr>
            <p:spPr>
              <a:xfrm>
                <a:off x="7823774" y="5268171"/>
                <a:ext cx="1432" cy="246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823249" y="6127715"/>
                <a:ext cx="2266500" cy="631571"/>
                <a:chOff x="8823249" y="6127715"/>
                <a:chExt cx="2266500" cy="631571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8823249" y="6389954"/>
                  <a:ext cx="82586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Lemon</a:t>
                  </a:r>
                  <a:endParaRPr lang="en-AU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0204570" y="6389954"/>
                  <a:ext cx="88517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Banana</a:t>
                  </a:r>
                  <a:endParaRPr lang="en-AU" dirty="0"/>
                </a:p>
              </p:txBody>
            </p:sp>
            <p:cxnSp>
              <p:nvCxnSpPr>
                <p:cNvPr id="99" name="Straight Arrow Connector 98"/>
                <p:cNvCxnSpPr>
                  <a:stCxn id="57" idx="2"/>
                  <a:endCxn id="97" idx="0"/>
                </p:cNvCxnSpPr>
                <p:nvPr/>
              </p:nvCxnSpPr>
              <p:spPr>
                <a:xfrm>
                  <a:off x="9236183" y="6127715"/>
                  <a:ext cx="0" cy="262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58" idx="2"/>
                  <a:endCxn id="98" idx="0"/>
                </p:cNvCxnSpPr>
                <p:nvPr/>
              </p:nvCxnSpPr>
              <p:spPr>
                <a:xfrm flipH="1">
                  <a:off x="10647160" y="6132700"/>
                  <a:ext cx="1" cy="257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8566416" y="5483614"/>
                <a:ext cx="2710885" cy="649086"/>
                <a:chOff x="8566416" y="5483614"/>
                <a:chExt cx="2710885" cy="649086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8566416" y="5758383"/>
                  <a:ext cx="133953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White seeds</a:t>
                  </a:r>
                  <a:endParaRPr lang="en-AU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017020" y="5763368"/>
                  <a:ext cx="126028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Black seeds</a:t>
                  </a:r>
                  <a:endParaRPr lang="en-AU" dirty="0"/>
                </a:p>
              </p:txBody>
            </p:sp>
            <p:cxnSp>
              <p:nvCxnSpPr>
                <p:cNvPr id="95" name="Straight Arrow Connector 94"/>
                <p:cNvCxnSpPr>
                  <a:stCxn id="50" idx="2"/>
                  <a:endCxn id="57" idx="0"/>
                </p:cNvCxnSpPr>
                <p:nvPr/>
              </p:nvCxnSpPr>
              <p:spPr>
                <a:xfrm flipH="1">
                  <a:off x="9236183" y="5483614"/>
                  <a:ext cx="692658" cy="274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50" idx="2"/>
                  <a:endCxn id="58" idx="0"/>
                </p:cNvCxnSpPr>
                <p:nvPr/>
              </p:nvCxnSpPr>
              <p:spPr>
                <a:xfrm>
                  <a:off x="9928841" y="5483614"/>
                  <a:ext cx="718320" cy="2797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/>
            <p:cNvSpPr txBox="1"/>
            <p:nvPr/>
          </p:nvSpPr>
          <p:spPr>
            <a:xfrm>
              <a:off x="3781405" y="346064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514233" y="346626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05598" y="444008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2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41074" y="4458732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11507" y="4415655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3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03273" y="4422744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3b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30387" y="5268416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4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856011" y="532614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4b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139566" y="2569174"/>
            <a:ext cx="10107365" cy="3436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1a:  Spherical . . . . .	go to 2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1b:  Not Spherical ..	go to 3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2a:  Edible skin . . . .	Apple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2b:  Inedible skin . . .Orange</a:t>
            </a:r>
          </a:p>
          <a:p>
            <a:pPr marL="0" indent="0">
              <a:buNone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8"/>
            <a:ext cx="12250415" cy="200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a: </a:t>
            </a:r>
            <a:r>
              <a:rPr lang="en-AU" sz="2800" b="1" dirty="0" smtClean="0"/>
              <a:t>banana, orange, apple, pear and lemon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/>
              <a:t>Step 2:</a:t>
            </a:r>
            <a:r>
              <a:rPr lang="en-AU" sz="2800" dirty="0"/>
              <a:t>  List the characteristics in order, with the number of the next characteristic.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 smtClean="0"/>
              <a:t>Step </a:t>
            </a:r>
            <a:r>
              <a:rPr lang="en-AU" sz="2800" b="1" dirty="0"/>
              <a:t>3:</a:t>
            </a:r>
            <a:r>
              <a:rPr lang="en-AU" sz="2800" dirty="0"/>
              <a:t>  Name each object as you reach the end of a </a:t>
            </a:r>
            <a:r>
              <a:rPr lang="en-AU" sz="2800" dirty="0" smtClean="0"/>
              <a:t>branch</a:t>
            </a:r>
            <a:endParaRPr lang="en-AU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247361" y="2964750"/>
            <a:ext cx="7752474" cy="3679812"/>
            <a:chOff x="2605598" y="2974088"/>
            <a:chExt cx="7752474" cy="3679812"/>
          </a:xfrm>
        </p:grpSpPr>
        <p:grpSp>
          <p:nvGrpSpPr>
            <p:cNvPr id="41" name="Group 40"/>
            <p:cNvGrpSpPr/>
            <p:nvPr/>
          </p:nvGrpSpPr>
          <p:grpSpPr>
            <a:xfrm>
              <a:off x="2707131" y="2974088"/>
              <a:ext cx="7528345" cy="3679812"/>
              <a:chOff x="3748956" y="3079474"/>
              <a:chExt cx="7528345" cy="3679812"/>
            </a:xfrm>
          </p:grpSpPr>
          <p:cxnSp>
            <p:nvCxnSpPr>
              <p:cNvPr id="42" name="Straight Arrow Connector 41"/>
              <p:cNvCxnSpPr>
                <a:stCxn id="101" idx="2"/>
                <a:endCxn id="102" idx="0"/>
              </p:cNvCxnSpPr>
              <p:nvPr/>
            </p:nvCxnSpPr>
            <p:spPr>
              <a:xfrm flipH="1">
                <a:off x="5591369" y="3664249"/>
                <a:ext cx="1286389" cy="265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01" idx="2"/>
                <a:endCxn id="103" idx="0"/>
              </p:cNvCxnSpPr>
              <p:nvPr/>
            </p:nvCxnSpPr>
            <p:spPr>
              <a:xfrm>
                <a:off x="6877758" y="3664249"/>
                <a:ext cx="1228679" cy="265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3748956" y="3079474"/>
                <a:ext cx="5251603" cy="2809322"/>
                <a:chOff x="3189397" y="3570794"/>
                <a:chExt cx="5251603" cy="2809322"/>
              </a:xfrm>
            </p:grpSpPr>
            <p:sp>
              <p:nvSpPr>
                <p:cNvPr id="101" name="TextBox 100"/>
                <p:cNvSpPr txBox="1"/>
                <p:nvPr/>
              </p:nvSpPr>
              <p:spPr>
                <a:xfrm>
                  <a:off x="4881620" y="3570794"/>
                  <a:ext cx="2873158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Fruit</a:t>
                  </a:r>
                </a:p>
                <a:p>
                  <a:pPr algn="ctr"/>
                  <a:r>
                    <a:rPr lang="en-AU" sz="1400" dirty="0"/>
                    <a:t>(banana, orange, apple, pear, lemon)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384998" y="4420804"/>
                  <a:ext cx="1293623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Spherical</a:t>
                  </a:r>
                </a:p>
                <a:p>
                  <a:pPr algn="ctr"/>
                  <a:r>
                    <a:rPr lang="en-AU" sz="1400" dirty="0"/>
                    <a:t>(orange, apple)</a:t>
                  </a:r>
                  <a:endParaRPr lang="en-AU" sz="11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652755" y="4420803"/>
                  <a:ext cx="1788245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Not spherical</a:t>
                  </a:r>
                </a:p>
                <a:p>
                  <a:pPr algn="ctr"/>
                  <a:r>
                    <a:rPr lang="en-AU" sz="1400" dirty="0"/>
                    <a:t>(banana, pear, lemon)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189397" y="5392235"/>
                  <a:ext cx="119596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Edible Skin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558319" y="5390159"/>
                  <a:ext cx="136608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Inedible skin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422537" y="6010784"/>
                  <a:ext cx="72968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Apple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807715" y="6009228"/>
                  <a:ext cx="86728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Orange</a:t>
                  </a:r>
                </a:p>
              </p:txBody>
            </p:sp>
          </p:grpSp>
          <p:cxnSp>
            <p:nvCxnSpPr>
              <p:cNvPr id="45" name="Straight Arrow Connector 44"/>
              <p:cNvCxnSpPr>
                <a:stCxn id="102" idx="2"/>
                <a:endCxn id="104" idx="0"/>
              </p:cNvCxnSpPr>
              <p:nvPr/>
            </p:nvCxnSpPr>
            <p:spPr>
              <a:xfrm flipH="1">
                <a:off x="4346940" y="4514259"/>
                <a:ext cx="1244429" cy="386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02" idx="2"/>
                <a:endCxn id="105" idx="0"/>
              </p:cNvCxnSpPr>
              <p:nvPr/>
            </p:nvCxnSpPr>
            <p:spPr>
              <a:xfrm>
                <a:off x="5591369" y="4514259"/>
                <a:ext cx="209549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04" idx="2"/>
                <a:endCxn id="106" idx="0"/>
              </p:cNvCxnSpPr>
              <p:nvPr/>
            </p:nvCxnSpPr>
            <p:spPr>
              <a:xfrm>
                <a:off x="4346940" y="5270247"/>
                <a:ext cx="0" cy="249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05" idx="2"/>
                <a:endCxn id="107" idx="0"/>
              </p:cNvCxnSpPr>
              <p:nvPr/>
            </p:nvCxnSpPr>
            <p:spPr>
              <a:xfrm>
                <a:off x="5800918" y="5268171"/>
                <a:ext cx="1" cy="249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225790" y="4898839"/>
                <a:ext cx="11959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Edible Skin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236183" y="4898839"/>
                <a:ext cx="1385316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Inedible skin</a:t>
                </a:r>
              </a:p>
              <a:p>
                <a:pPr algn="ctr"/>
                <a:r>
                  <a:rPr lang="en-AU" sz="1400" dirty="0"/>
                  <a:t>(banana, lemon)</a:t>
                </a:r>
              </a:p>
            </p:txBody>
          </p:sp>
          <p:cxnSp>
            <p:nvCxnSpPr>
              <p:cNvPr id="51" name="Straight Arrow Connector 50"/>
              <p:cNvCxnSpPr>
                <a:stCxn id="103" idx="2"/>
                <a:endCxn id="49" idx="0"/>
              </p:cNvCxnSpPr>
              <p:nvPr/>
            </p:nvCxnSpPr>
            <p:spPr>
              <a:xfrm flipH="1">
                <a:off x="7823774" y="4514258"/>
                <a:ext cx="282663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103" idx="2"/>
                <a:endCxn id="50" idx="0"/>
              </p:cNvCxnSpPr>
              <p:nvPr/>
            </p:nvCxnSpPr>
            <p:spPr>
              <a:xfrm>
                <a:off x="8106437" y="4514258"/>
                <a:ext cx="1822404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522783" y="5514796"/>
                <a:ext cx="604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Pear</a:t>
                </a:r>
                <a:endParaRPr lang="en-AU" dirty="0"/>
              </a:p>
            </p:txBody>
          </p:sp>
          <p:cxnSp>
            <p:nvCxnSpPr>
              <p:cNvPr id="54" name="Straight Arrow Connector 53"/>
              <p:cNvCxnSpPr>
                <a:stCxn id="49" idx="2"/>
                <a:endCxn id="53" idx="0"/>
              </p:cNvCxnSpPr>
              <p:nvPr/>
            </p:nvCxnSpPr>
            <p:spPr>
              <a:xfrm>
                <a:off x="7823774" y="5268171"/>
                <a:ext cx="1432" cy="246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823249" y="6127715"/>
                <a:ext cx="2266500" cy="631571"/>
                <a:chOff x="8823249" y="6127715"/>
                <a:chExt cx="2266500" cy="631571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8823249" y="6389954"/>
                  <a:ext cx="82586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Lemon</a:t>
                  </a:r>
                  <a:endParaRPr lang="en-AU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0204570" y="6389954"/>
                  <a:ext cx="88517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Banana</a:t>
                  </a:r>
                  <a:endParaRPr lang="en-AU" dirty="0"/>
                </a:p>
              </p:txBody>
            </p:sp>
            <p:cxnSp>
              <p:nvCxnSpPr>
                <p:cNvPr id="99" name="Straight Arrow Connector 98"/>
                <p:cNvCxnSpPr>
                  <a:stCxn id="57" idx="2"/>
                  <a:endCxn id="97" idx="0"/>
                </p:cNvCxnSpPr>
                <p:nvPr/>
              </p:nvCxnSpPr>
              <p:spPr>
                <a:xfrm>
                  <a:off x="9236183" y="6127715"/>
                  <a:ext cx="0" cy="262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58" idx="2"/>
                  <a:endCxn id="98" idx="0"/>
                </p:cNvCxnSpPr>
                <p:nvPr/>
              </p:nvCxnSpPr>
              <p:spPr>
                <a:xfrm flipH="1">
                  <a:off x="10647160" y="6132700"/>
                  <a:ext cx="1" cy="257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8566416" y="5483614"/>
                <a:ext cx="2710885" cy="649086"/>
                <a:chOff x="8566416" y="5483614"/>
                <a:chExt cx="2710885" cy="649086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8566416" y="5758383"/>
                  <a:ext cx="133953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White seeds</a:t>
                  </a:r>
                  <a:endParaRPr lang="en-AU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017020" y="5763368"/>
                  <a:ext cx="126028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Black seeds</a:t>
                  </a:r>
                  <a:endParaRPr lang="en-AU" dirty="0"/>
                </a:p>
              </p:txBody>
            </p:sp>
            <p:cxnSp>
              <p:nvCxnSpPr>
                <p:cNvPr id="95" name="Straight Arrow Connector 94"/>
                <p:cNvCxnSpPr>
                  <a:stCxn id="50" idx="2"/>
                  <a:endCxn id="57" idx="0"/>
                </p:cNvCxnSpPr>
                <p:nvPr/>
              </p:nvCxnSpPr>
              <p:spPr>
                <a:xfrm flipH="1">
                  <a:off x="9236183" y="5483614"/>
                  <a:ext cx="692658" cy="274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50" idx="2"/>
                  <a:endCxn id="58" idx="0"/>
                </p:cNvCxnSpPr>
                <p:nvPr/>
              </p:nvCxnSpPr>
              <p:spPr>
                <a:xfrm>
                  <a:off x="9928841" y="5483614"/>
                  <a:ext cx="718320" cy="2797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/>
            <p:cNvSpPr txBox="1"/>
            <p:nvPr/>
          </p:nvSpPr>
          <p:spPr>
            <a:xfrm>
              <a:off x="3781405" y="346064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514233" y="346626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05598" y="444008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2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41074" y="4458732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11507" y="4415655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3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03273" y="4422744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3b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30387" y="5268416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4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856011" y="532614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4b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152040" y="2964750"/>
            <a:ext cx="10107365" cy="3436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1a:  Spherical . . . . .	go to 2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1b:  Not Spherical ..	go to 3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2a:  Edible skin . . . .	Apple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2b:  Inedible skin . . .Orange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3a:  Edible skin . . . .	Pear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3b:  Inedible skin . . .Go to 4</a:t>
            </a:r>
          </a:p>
        </p:txBody>
      </p:sp>
    </p:spTree>
    <p:extLst>
      <p:ext uri="{BB962C8B-B14F-4D97-AF65-F5344CB8AC3E}">
        <p14:creationId xmlns:p14="http://schemas.microsoft.com/office/powerpoint/2010/main" val="3438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8"/>
            <a:ext cx="12250415" cy="200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a: </a:t>
            </a:r>
            <a:r>
              <a:rPr lang="en-AU" sz="2800" b="1" dirty="0" smtClean="0"/>
              <a:t>banana, orange, apple, pear and lemon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/>
              <a:t>Step 2:</a:t>
            </a:r>
            <a:r>
              <a:rPr lang="en-AU" sz="2800" dirty="0"/>
              <a:t>  List the characteristics in order, with the number of the next characteristic.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 smtClean="0"/>
              <a:t>Step </a:t>
            </a:r>
            <a:r>
              <a:rPr lang="en-AU" sz="2800" b="1" dirty="0"/>
              <a:t>3:</a:t>
            </a:r>
            <a:r>
              <a:rPr lang="en-AU" sz="2800" dirty="0"/>
              <a:t>  Name each object as you reach the end of a </a:t>
            </a:r>
            <a:r>
              <a:rPr lang="en-AU" sz="2800" dirty="0" smtClean="0"/>
              <a:t>branch.</a:t>
            </a:r>
            <a:endParaRPr lang="en-AU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247361" y="2964750"/>
            <a:ext cx="7752474" cy="3679812"/>
            <a:chOff x="2605598" y="2974088"/>
            <a:chExt cx="7752474" cy="3679812"/>
          </a:xfrm>
        </p:grpSpPr>
        <p:grpSp>
          <p:nvGrpSpPr>
            <p:cNvPr id="41" name="Group 40"/>
            <p:cNvGrpSpPr/>
            <p:nvPr/>
          </p:nvGrpSpPr>
          <p:grpSpPr>
            <a:xfrm>
              <a:off x="2707131" y="2974088"/>
              <a:ext cx="7528345" cy="3679812"/>
              <a:chOff x="3748956" y="3079474"/>
              <a:chExt cx="7528345" cy="3679812"/>
            </a:xfrm>
          </p:grpSpPr>
          <p:cxnSp>
            <p:nvCxnSpPr>
              <p:cNvPr id="42" name="Straight Arrow Connector 41"/>
              <p:cNvCxnSpPr>
                <a:stCxn id="101" idx="2"/>
                <a:endCxn id="102" idx="0"/>
              </p:cNvCxnSpPr>
              <p:nvPr/>
            </p:nvCxnSpPr>
            <p:spPr>
              <a:xfrm flipH="1">
                <a:off x="5591369" y="3664249"/>
                <a:ext cx="1286389" cy="265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01" idx="2"/>
                <a:endCxn id="103" idx="0"/>
              </p:cNvCxnSpPr>
              <p:nvPr/>
            </p:nvCxnSpPr>
            <p:spPr>
              <a:xfrm>
                <a:off x="6877758" y="3664249"/>
                <a:ext cx="1228679" cy="265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3748956" y="3079474"/>
                <a:ext cx="5251603" cy="2809322"/>
                <a:chOff x="3189397" y="3570794"/>
                <a:chExt cx="5251603" cy="2809322"/>
              </a:xfrm>
            </p:grpSpPr>
            <p:sp>
              <p:nvSpPr>
                <p:cNvPr id="101" name="TextBox 100"/>
                <p:cNvSpPr txBox="1"/>
                <p:nvPr/>
              </p:nvSpPr>
              <p:spPr>
                <a:xfrm>
                  <a:off x="4881620" y="3570794"/>
                  <a:ext cx="2873158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Fruit</a:t>
                  </a:r>
                </a:p>
                <a:p>
                  <a:pPr algn="ctr"/>
                  <a:r>
                    <a:rPr lang="en-AU" sz="1400" dirty="0"/>
                    <a:t>(banana, orange, apple, pear, lemon)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384998" y="4420804"/>
                  <a:ext cx="1293623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Spherical</a:t>
                  </a:r>
                </a:p>
                <a:p>
                  <a:pPr algn="ctr"/>
                  <a:r>
                    <a:rPr lang="en-AU" sz="1400" dirty="0"/>
                    <a:t>(orange, apple)</a:t>
                  </a:r>
                  <a:endParaRPr lang="en-AU" sz="11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652755" y="4420803"/>
                  <a:ext cx="1788245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Not spherical</a:t>
                  </a:r>
                </a:p>
                <a:p>
                  <a:pPr algn="ctr"/>
                  <a:r>
                    <a:rPr lang="en-AU" sz="1400" dirty="0"/>
                    <a:t>(banana, pear, lemon)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189397" y="5392235"/>
                  <a:ext cx="119596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Edible Skin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558319" y="5390159"/>
                  <a:ext cx="136608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Inedible skin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422537" y="6010784"/>
                  <a:ext cx="72968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Apple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807715" y="6009228"/>
                  <a:ext cx="86728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Orange</a:t>
                  </a:r>
                </a:p>
              </p:txBody>
            </p:sp>
          </p:grpSp>
          <p:cxnSp>
            <p:nvCxnSpPr>
              <p:cNvPr id="45" name="Straight Arrow Connector 44"/>
              <p:cNvCxnSpPr>
                <a:stCxn id="102" idx="2"/>
                <a:endCxn id="104" idx="0"/>
              </p:cNvCxnSpPr>
              <p:nvPr/>
            </p:nvCxnSpPr>
            <p:spPr>
              <a:xfrm flipH="1">
                <a:off x="4346940" y="4514259"/>
                <a:ext cx="1244429" cy="386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02" idx="2"/>
                <a:endCxn id="105" idx="0"/>
              </p:cNvCxnSpPr>
              <p:nvPr/>
            </p:nvCxnSpPr>
            <p:spPr>
              <a:xfrm>
                <a:off x="5591369" y="4514259"/>
                <a:ext cx="209549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04" idx="2"/>
                <a:endCxn id="106" idx="0"/>
              </p:cNvCxnSpPr>
              <p:nvPr/>
            </p:nvCxnSpPr>
            <p:spPr>
              <a:xfrm>
                <a:off x="4346940" y="5270247"/>
                <a:ext cx="0" cy="249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05" idx="2"/>
                <a:endCxn id="107" idx="0"/>
              </p:cNvCxnSpPr>
              <p:nvPr/>
            </p:nvCxnSpPr>
            <p:spPr>
              <a:xfrm>
                <a:off x="5800918" y="5268171"/>
                <a:ext cx="1" cy="249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225790" y="4898839"/>
                <a:ext cx="11959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Edible Skin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236183" y="4898839"/>
                <a:ext cx="1385316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Inedible skin</a:t>
                </a:r>
              </a:p>
              <a:p>
                <a:pPr algn="ctr"/>
                <a:r>
                  <a:rPr lang="en-AU" sz="1400" dirty="0"/>
                  <a:t>(banana, lemon)</a:t>
                </a:r>
              </a:p>
            </p:txBody>
          </p:sp>
          <p:cxnSp>
            <p:nvCxnSpPr>
              <p:cNvPr id="51" name="Straight Arrow Connector 50"/>
              <p:cNvCxnSpPr>
                <a:stCxn id="103" idx="2"/>
                <a:endCxn id="49" idx="0"/>
              </p:cNvCxnSpPr>
              <p:nvPr/>
            </p:nvCxnSpPr>
            <p:spPr>
              <a:xfrm flipH="1">
                <a:off x="7823774" y="4514258"/>
                <a:ext cx="282663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103" idx="2"/>
                <a:endCxn id="50" idx="0"/>
              </p:cNvCxnSpPr>
              <p:nvPr/>
            </p:nvCxnSpPr>
            <p:spPr>
              <a:xfrm>
                <a:off x="8106437" y="4514258"/>
                <a:ext cx="1822404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522783" y="5514796"/>
                <a:ext cx="604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Pear</a:t>
                </a:r>
                <a:endParaRPr lang="en-AU" dirty="0"/>
              </a:p>
            </p:txBody>
          </p:sp>
          <p:cxnSp>
            <p:nvCxnSpPr>
              <p:cNvPr id="54" name="Straight Arrow Connector 53"/>
              <p:cNvCxnSpPr>
                <a:stCxn id="49" idx="2"/>
                <a:endCxn id="53" idx="0"/>
              </p:cNvCxnSpPr>
              <p:nvPr/>
            </p:nvCxnSpPr>
            <p:spPr>
              <a:xfrm>
                <a:off x="7823774" y="5268171"/>
                <a:ext cx="1432" cy="246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823249" y="6127715"/>
                <a:ext cx="2266500" cy="631571"/>
                <a:chOff x="8823249" y="6127715"/>
                <a:chExt cx="2266500" cy="631571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8823249" y="6389954"/>
                  <a:ext cx="82586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Lemon</a:t>
                  </a:r>
                  <a:endParaRPr lang="en-AU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0204570" y="6389954"/>
                  <a:ext cx="88517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Banana</a:t>
                  </a:r>
                  <a:endParaRPr lang="en-AU" dirty="0"/>
                </a:p>
              </p:txBody>
            </p:sp>
            <p:cxnSp>
              <p:nvCxnSpPr>
                <p:cNvPr id="99" name="Straight Arrow Connector 98"/>
                <p:cNvCxnSpPr>
                  <a:stCxn id="57" idx="2"/>
                  <a:endCxn id="97" idx="0"/>
                </p:cNvCxnSpPr>
                <p:nvPr/>
              </p:nvCxnSpPr>
              <p:spPr>
                <a:xfrm>
                  <a:off x="9236183" y="6127715"/>
                  <a:ext cx="0" cy="262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58" idx="2"/>
                  <a:endCxn id="98" idx="0"/>
                </p:cNvCxnSpPr>
                <p:nvPr/>
              </p:nvCxnSpPr>
              <p:spPr>
                <a:xfrm flipH="1">
                  <a:off x="10647160" y="6132700"/>
                  <a:ext cx="1" cy="257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8566416" y="5483614"/>
                <a:ext cx="2710885" cy="649086"/>
                <a:chOff x="8566416" y="5483614"/>
                <a:chExt cx="2710885" cy="649086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8566416" y="5758383"/>
                  <a:ext cx="133953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White seeds</a:t>
                  </a:r>
                  <a:endParaRPr lang="en-AU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017020" y="5763368"/>
                  <a:ext cx="126028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Black seeds</a:t>
                  </a:r>
                  <a:endParaRPr lang="en-AU" dirty="0"/>
                </a:p>
              </p:txBody>
            </p:sp>
            <p:cxnSp>
              <p:nvCxnSpPr>
                <p:cNvPr id="95" name="Straight Arrow Connector 94"/>
                <p:cNvCxnSpPr>
                  <a:stCxn id="50" idx="2"/>
                  <a:endCxn id="57" idx="0"/>
                </p:cNvCxnSpPr>
                <p:nvPr/>
              </p:nvCxnSpPr>
              <p:spPr>
                <a:xfrm flipH="1">
                  <a:off x="9236183" y="5483614"/>
                  <a:ext cx="692658" cy="274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50" idx="2"/>
                  <a:endCxn id="58" idx="0"/>
                </p:cNvCxnSpPr>
                <p:nvPr/>
              </p:nvCxnSpPr>
              <p:spPr>
                <a:xfrm>
                  <a:off x="9928841" y="5483614"/>
                  <a:ext cx="718320" cy="2797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/>
            <p:cNvSpPr txBox="1"/>
            <p:nvPr/>
          </p:nvSpPr>
          <p:spPr>
            <a:xfrm>
              <a:off x="3781405" y="346064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514233" y="346626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05598" y="444008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2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41074" y="4458732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11507" y="4415655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3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03273" y="4422744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3b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30387" y="5268416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4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856011" y="532614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4b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152040" y="2964750"/>
            <a:ext cx="10107365" cy="389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1a:  Spherical . . . . .	go to 2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1b:  Not Spherical ..	go to 3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2a:  Edible skin . . . .	Apple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2b:  Inedible skin . . .Orange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3a:  Edible skin . . . .	Pear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3b:  Inedible skin . . .Go to 4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4a:  White seeds . . .Lemon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4b:  Black seeds . . .	Banana</a:t>
            </a:r>
          </a:p>
        </p:txBody>
      </p:sp>
    </p:spTree>
    <p:extLst>
      <p:ext uri="{BB962C8B-B14F-4D97-AF65-F5344CB8AC3E}">
        <p14:creationId xmlns:p14="http://schemas.microsoft.com/office/powerpoint/2010/main" val="34230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7"/>
            <a:ext cx="11938687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</a:t>
            </a:r>
            <a:r>
              <a:rPr lang="en-AU" sz="3200" b="1" dirty="0" smtClean="0"/>
              <a:t>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</a:t>
            </a:r>
            <a:r>
              <a:rPr lang="en-AU" sz="2800" b="1" dirty="0" smtClean="0"/>
              <a:t>: bird, cat, dog, rabbit, mouse and fish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 smtClean="0"/>
              <a:t>Step </a:t>
            </a:r>
            <a:r>
              <a:rPr lang="en-AU" sz="2800" b="1" dirty="0"/>
              <a:t>1:</a:t>
            </a:r>
            <a:r>
              <a:rPr lang="en-AU" sz="2800" dirty="0"/>
              <a:t>  Label each part of the branched key with a number and a letter, starting at the top and working downwards from left to right.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81405" y="3460648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1a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14233" y="346626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1b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41864" y="4436033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2</a:t>
            </a:r>
            <a:r>
              <a:rPr lang="en-AU" sz="2400" dirty="0" smtClean="0">
                <a:solidFill>
                  <a:srgbClr val="FF0000"/>
                </a:solidFill>
              </a:rPr>
              <a:t>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12877" y="4431215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2b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01129" y="4408872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3</a:t>
            </a:r>
            <a:r>
              <a:rPr lang="en-AU" sz="2400" dirty="0" smtClean="0">
                <a:solidFill>
                  <a:srgbClr val="FF0000"/>
                </a:solidFill>
              </a:rPr>
              <a:t>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630202" y="443734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3b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11603" y="5302478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4</a:t>
            </a:r>
            <a:r>
              <a:rPr lang="en-AU" sz="2400" dirty="0" smtClean="0">
                <a:solidFill>
                  <a:srgbClr val="FF0000"/>
                </a:solidFill>
              </a:rPr>
              <a:t>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19569" y="529266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4b</a:t>
            </a:r>
            <a:endParaRPr lang="en-AU" sz="2400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580637" y="2974088"/>
            <a:ext cx="6526404" cy="3685278"/>
            <a:chOff x="4636429" y="3079474"/>
            <a:chExt cx="6526404" cy="3685278"/>
          </a:xfrm>
        </p:grpSpPr>
        <p:cxnSp>
          <p:nvCxnSpPr>
            <p:cNvPr id="60" name="Straight Arrow Connector 59"/>
            <p:cNvCxnSpPr>
              <a:stCxn id="89" idx="2"/>
              <a:endCxn id="90" idx="0"/>
            </p:cNvCxnSpPr>
            <p:nvPr/>
          </p:nvCxnSpPr>
          <p:spPr>
            <a:xfrm flipH="1">
              <a:off x="5591370" y="3664249"/>
              <a:ext cx="1286388" cy="265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9" idx="2"/>
              <a:endCxn id="91" idx="0"/>
            </p:cNvCxnSpPr>
            <p:nvPr/>
          </p:nvCxnSpPr>
          <p:spPr>
            <a:xfrm>
              <a:off x="6877758" y="3664249"/>
              <a:ext cx="1228679" cy="265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4636429" y="3079474"/>
              <a:ext cx="4456816" cy="2811204"/>
              <a:chOff x="4076870" y="3570794"/>
              <a:chExt cx="4456816" cy="281120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4970330" y="3570794"/>
                <a:ext cx="2695738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Common Pets</a:t>
                </a:r>
                <a:endParaRPr lang="en-AU" dirty="0"/>
              </a:p>
              <a:p>
                <a:pPr algn="ctr"/>
                <a:r>
                  <a:rPr lang="en-AU" sz="1400" dirty="0"/>
                  <a:t>(bird, cat, dog, rabbit, mouse, fish)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206104" y="4420804"/>
                <a:ext cx="165141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Less than 4 legs</a:t>
                </a:r>
              </a:p>
              <a:p>
                <a:pPr algn="ctr"/>
                <a:r>
                  <a:rPr lang="en-AU" sz="1400" dirty="0"/>
                  <a:t>(bird, fish)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60069" y="4420803"/>
                <a:ext cx="1973617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4 legs</a:t>
                </a:r>
              </a:p>
              <a:p>
                <a:pPr algn="ctr"/>
                <a:r>
                  <a:rPr lang="en-AU" sz="1400" dirty="0"/>
                  <a:t>(cat, dog, rabbit, mouse)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076870" y="5390159"/>
                <a:ext cx="6014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Flies</a:t>
                </a:r>
                <a:endParaRPr lang="en-AU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188135" y="5390159"/>
                <a:ext cx="78066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Swims</a:t>
                </a:r>
                <a:endParaRPr lang="en-AU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96875" y="6012666"/>
                <a:ext cx="5614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Bird</a:t>
                </a:r>
                <a:endParaRPr lang="en-AU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300986" y="6012666"/>
                <a:ext cx="5549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Fish</a:t>
                </a:r>
                <a:endParaRPr lang="en-AU" dirty="0"/>
              </a:p>
            </p:txBody>
          </p:sp>
        </p:grpSp>
        <p:cxnSp>
          <p:nvCxnSpPr>
            <p:cNvPr id="63" name="Straight Arrow Connector 62"/>
            <p:cNvCxnSpPr>
              <a:stCxn id="90" idx="2"/>
              <a:endCxn id="92" idx="0"/>
            </p:cNvCxnSpPr>
            <p:nvPr/>
          </p:nvCxnSpPr>
          <p:spPr>
            <a:xfrm flipH="1">
              <a:off x="4937153" y="4514259"/>
              <a:ext cx="654217" cy="38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90" idx="2"/>
              <a:endCxn id="93" idx="0"/>
            </p:cNvCxnSpPr>
            <p:nvPr/>
          </p:nvCxnSpPr>
          <p:spPr>
            <a:xfrm>
              <a:off x="5591370" y="4514259"/>
              <a:ext cx="546656" cy="38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92" idx="2"/>
              <a:endCxn id="94" idx="0"/>
            </p:cNvCxnSpPr>
            <p:nvPr/>
          </p:nvCxnSpPr>
          <p:spPr>
            <a:xfrm flipH="1">
              <a:off x="4937152" y="5268171"/>
              <a:ext cx="1" cy="25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93" idx="2"/>
              <a:endCxn id="116" idx="0"/>
            </p:cNvCxnSpPr>
            <p:nvPr/>
          </p:nvCxnSpPr>
          <p:spPr>
            <a:xfrm flipH="1">
              <a:off x="6138025" y="5268171"/>
              <a:ext cx="1" cy="25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147788" y="4898839"/>
              <a:ext cx="1351973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Lives in cage</a:t>
              </a:r>
            </a:p>
            <a:p>
              <a:pPr algn="ctr"/>
              <a:r>
                <a:rPr lang="en-AU" sz="1400" dirty="0" smtClean="0"/>
                <a:t>(rabbit, mouse)</a:t>
              </a:r>
              <a:endParaRPr lang="en-AU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166453" y="4898839"/>
              <a:ext cx="199638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Doesn’t live in cage</a:t>
              </a:r>
            </a:p>
            <a:p>
              <a:pPr algn="ctr"/>
              <a:r>
                <a:rPr lang="en-AU" sz="1400" dirty="0" smtClean="0"/>
                <a:t>(cat, dog)</a:t>
              </a:r>
              <a:endParaRPr lang="en-AU" sz="1400" dirty="0"/>
            </a:p>
          </p:txBody>
        </p:sp>
        <p:cxnSp>
          <p:nvCxnSpPr>
            <p:cNvPr id="69" name="Straight Arrow Connector 68"/>
            <p:cNvCxnSpPr>
              <a:stCxn id="91" idx="2"/>
              <a:endCxn id="67" idx="0"/>
            </p:cNvCxnSpPr>
            <p:nvPr/>
          </p:nvCxnSpPr>
          <p:spPr>
            <a:xfrm flipH="1">
              <a:off x="7823775" y="4514258"/>
              <a:ext cx="282662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91" idx="2"/>
              <a:endCxn id="68" idx="0"/>
            </p:cNvCxnSpPr>
            <p:nvPr/>
          </p:nvCxnSpPr>
          <p:spPr>
            <a:xfrm>
              <a:off x="8106437" y="4514258"/>
              <a:ext cx="2058206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580537" y="5766854"/>
              <a:ext cx="10799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Long ears</a:t>
              </a:r>
              <a:endParaRPr lang="en-AU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719098" y="5766854"/>
              <a:ext cx="11360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Short ears</a:t>
              </a:r>
              <a:endParaRPr lang="en-AU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23588" y="6395420"/>
              <a:ext cx="7938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Rabbit</a:t>
              </a:r>
              <a:endParaRPr lang="en-AU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71799" y="6389954"/>
              <a:ext cx="830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Mouse</a:t>
              </a:r>
              <a:endParaRPr lang="en-AU" dirty="0"/>
            </a:p>
          </p:txBody>
        </p:sp>
        <p:cxnSp>
          <p:nvCxnSpPr>
            <p:cNvPr id="75" name="Straight Arrow Connector 74"/>
            <p:cNvCxnSpPr>
              <a:stCxn id="71" idx="2"/>
              <a:endCxn id="73" idx="0"/>
            </p:cNvCxnSpPr>
            <p:nvPr/>
          </p:nvCxnSpPr>
          <p:spPr>
            <a:xfrm flipH="1">
              <a:off x="7120492" y="6136186"/>
              <a:ext cx="33" cy="25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2" idx="2"/>
              <a:endCxn id="74" idx="0"/>
            </p:cNvCxnSpPr>
            <p:nvPr/>
          </p:nvCxnSpPr>
          <p:spPr>
            <a:xfrm>
              <a:off x="8287138" y="6136186"/>
              <a:ext cx="0" cy="253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7" idx="2"/>
              <a:endCxn id="71" idx="0"/>
            </p:cNvCxnSpPr>
            <p:nvPr/>
          </p:nvCxnSpPr>
          <p:spPr>
            <a:xfrm flipH="1">
              <a:off x="7120525" y="5483614"/>
              <a:ext cx="703250" cy="28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7" idx="2"/>
              <a:endCxn id="72" idx="0"/>
            </p:cNvCxnSpPr>
            <p:nvPr/>
          </p:nvCxnSpPr>
          <p:spPr>
            <a:xfrm>
              <a:off x="7823775" y="5483614"/>
              <a:ext cx="463363" cy="28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9453750" y="6136779"/>
              <a:ext cx="1553266" cy="622507"/>
              <a:chOff x="9453750" y="6136779"/>
              <a:chExt cx="1553266" cy="62250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453750" y="6389954"/>
                <a:ext cx="4935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Cat</a:t>
                </a:r>
                <a:endParaRPr lang="en-AU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448850" y="6389954"/>
                <a:ext cx="55816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Dog</a:t>
                </a:r>
                <a:endParaRPr lang="en-AU" dirty="0"/>
              </a:p>
            </p:txBody>
          </p:sp>
          <p:cxnSp>
            <p:nvCxnSpPr>
              <p:cNvPr id="87" name="Straight Arrow Connector 86"/>
              <p:cNvCxnSpPr>
                <a:stCxn id="81" idx="2"/>
                <a:endCxn id="85" idx="0"/>
              </p:cNvCxnSpPr>
              <p:nvPr/>
            </p:nvCxnSpPr>
            <p:spPr>
              <a:xfrm flipH="1">
                <a:off x="9700517" y="6136779"/>
                <a:ext cx="5503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2"/>
                <a:endCxn id="86" idx="0"/>
              </p:cNvCxnSpPr>
              <p:nvPr/>
            </p:nvCxnSpPr>
            <p:spPr>
              <a:xfrm flipH="1">
                <a:off x="10727933" y="6136779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9270516" y="5483614"/>
              <a:ext cx="1803570" cy="653165"/>
              <a:chOff x="9270516" y="5483614"/>
              <a:chExt cx="1803570" cy="653165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9270516" y="5767447"/>
                <a:ext cx="8710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Meows</a:t>
                </a:r>
                <a:endParaRPr lang="en-A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81781" y="5767447"/>
                <a:ext cx="6923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Barks</a:t>
                </a:r>
                <a:endParaRPr lang="en-AU" dirty="0"/>
              </a:p>
            </p:txBody>
          </p:sp>
          <p:cxnSp>
            <p:nvCxnSpPr>
              <p:cNvPr id="83" name="Straight Arrow Connector 82"/>
              <p:cNvCxnSpPr>
                <a:stCxn id="68" idx="2"/>
                <a:endCxn id="81" idx="0"/>
              </p:cNvCxnSpPr>
              <p:nvPr/>
            </p:nvCxnSpPr>
            <p:spPr>
              <a:xfrm flipH="1">
                <a:off x="9706020" y="5483614"/>
                <a:ext cx="458623" cy="28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68" idx="2"/>
                <a:endCxn id="82" idx="0"/>
              </p:cNvCxnSpPr>
              <p:nvPr/>
            </p:nvCxnSpPr>
            <p:spPr>
              <a:xfrm>
                <a:off x="10164643" y="5483614"/>
                <a:ext cx="563291" cy="28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TextBox 116"/>
          <p:cNvSpPr txBox="1"/>
          <p:nvPr/>
        </p:nvSpPr>
        <p:spPr>
          <a:xfrm>
            <a:off x="8064589" y="5301730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5</a:t>
            </a:r>
            <a:r>
              <a:rPr lang="en-AU" sz="2400" dirty="0" smtClean="0">
                <a:solidFill>
                  <a:srgbClr val="FF0000"/>
                </a:solidFill>
              </a:rPr>
              <a:t>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55115" y="530740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5b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1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8"/>
            <a:ext cx="12250415" cy="14670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</a:t>
            </a:r>
            <a:r>
              <a:rPr lang="en-AU" sz="3200" b="1" dirty="0" smtClean="0"/>
              <a:t>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a: bird, cat, dog, rabbit, mouse and </a:t>
            </a:r>
            <a:r>
              <a:rPr lang="en-AU" sz="2800" b="1" dirty="0" smtClean="0"/>
              <a:t>fish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/>
              <a:t>Step 2:</a:t>
            </a:r>
            <a:r>
              <a:rPr lang="en-AU" sz="2800" dirty="0"/>
              <a:t>  List the characteristics in order, with the number of the next </a:t>
            </a:r>
            <a:r>
              <a:rPr lang="en-AU" sz="2800" dirty="0" smtClean="0"/>
              <a:t>characteristic.</a:t>
            </a:r>
            <a:endParaRPr lang="en-AU" sz="2800" dirty="0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139566" y="2569174"/>
            <a:ext cx="10107365" cy="3436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1a:  Less than 4 legs . . . . .	go to 2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1b:  4 legs . . . . . . . . . . . . .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 to 3</a:t>
            </a:r>
          </a:p>
          <a:p>
            <a:pPr marL="0" indent="0">
              <a:buNone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93248" y="2444920"/>
            <a:ext cx="6915312" cy="3685278"/>
            <a:chOff x="3341864" y="2974088"/>
            <a:chExt cx="6915312" cy="3685278"/>
          </a:xfrm>
        </p:grpSpPr>
        <p:sp>
          <p:nvSpPr>
            <p:cNvPr id="60" name="TextBox 59"/>
            <p:cNvSpPr txBox="1"/>
            <p:nvPr/>
          </p:nvSpPr>
          <p:spPr>
            <a:xfrm>
              <a:off x="3781405" y="346064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14233" y="346626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41864" y="4436033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2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12877" y="4431215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1129" y="4408872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3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30202" y="4437343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3b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11603" y="530247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4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19569" y="5292666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4b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580637" y="2974088"/>
              <a:ext cx="6526404" cy="3685278"/>
              <a:chOff x="4636429" y="3079474"/>
              <a:chExt cx="6526404" cy="3685278"/>
            </a:xfrm>
          </p:grpSpPr>
          <p:cxnSp>
            <p:nvCxnSpPr>
              <p:cNvPr id="69" name="Straight Arrow Connector 68"/>
              <p:cNvCxnSpPr>
                <a:stCxn id="119" idx="2"/>
                <a:endCxn id="120" idx="0"/>
              </p:cNvCxnSpPr>
              <p:nvPr/>
            </p:nvCxnSpPr>
            <p:spPr>
              <a:xfrm flipH="1">
                <a:off x="5591370" y="3664249"/>
                <a:ext cx="1286388" cy="265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19" idx="2"/>
                <a:endCxn id="121" idx="0"/>
              </p:cNvCxnSpPr>
              <p:nvPr/>
            </p:nvCxnSpPr>
            <p:spPr>
              <a:xfrm>
                <a:off x="6877758" y="3664249"/>
                <a:ext cx="1228679" cy="265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4636429" y="3079474"/>
                <a:ext cx="4456816" cy="2811204"/>
                <a:chOff x="4076870" y="3570794"/>
                <a:chExt cx="4456816" cy="2811204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4970330" y="3570794"/>
                  <a:ext cx="2695738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Common Pets</a:t>
                  </a:r>
                  <a:endParaRPr lang="en-AU" dirty="0"/>
                </a:p>
                <a:p>
                  <a:pPr algn="ctr"/>
                  <a:r>
                    <a:rPr lang="en-AU" sz="1400" dirty="0"/>
                    <a:t>(bird, cat, dog, rabbit, mouse, fish)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206104" y="4420804"/>
                  <a:ext cx="1651414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Less than 4 legs</a:t>
                  </a:r>
                </a:p>
                <a:p>
                  <a:pPr algn="ctr"/>
                  <a:r>
                    <a:rPr lang="en-AU" sz="1400" dirty="0"/>
                    <a:t>(bird, fish)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560069" y="4420803"/>
                  <a:ext cx="19736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4 legs</a:t>
                  </a:r>
                </a:p>
                <a:p>
                  <a:pPr algn="ctr"/>
                  <a:r>
                    <a:rPr lang="en-AU" sz="1400" dirty="0"/>
                    <a:t>(cat, dog, rabbit, mouse)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076870" y="5390159"/>
                  <a:ext cx="60144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Flies</a:t>
                  </a:r>
                  <a:endParaRPr lang="en-AU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188135" y="5390159"/>
                  <a:ext cx="7806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Swims</a:t>
                  </a:r>
                  <a:endParaRPr lang="en-AU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096875" y="6012666"/>
                  <a:ext cx="56143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Bird</a:t>
                  </a:r>
                  <a:endParaRPr lang="en-AU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5300986" y="6012666"/>
                  <a:ext cx="55496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Fish</a:t>
                  </a:r>
                  <a:endParaRPr lang="en-AU" dirty="0"/>
                </a:p>
              </p:txBody>
            </p:sp>
          </p:grpSp>
          <p:cxnSp>
            <p:nvCxnSpPr>
              <p:cNvPr id="72" name="Straight Arrow Connector 71"/>
              <p:cNvCxnSpPr>
                <a:stCxn id="120" idx="2"/>
                <a:endCxn id="122" idx="0"/>
              </p:cNvCxnSpPr>
              <p:nvPr/>
            </p:nvCxnSpPr>
            <p:spPr>
              <a:xfrm flipH="1">
                <a:off x="4937153" y="4514259"/>
                <a:ext cx="654217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120" idx="2"/>
                <a:endCxn id="123" idx="0"/>
              </p:cNvCxnSpPr>
              <p:nvPr/>
            </p:nvCxnSpPr>
            <p:spPr>
              <a:xfrm>
                <a:off x="5591370" y="4514259"/>
                <a:ext cx="546656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4937152" y="5268171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23" idx="2"/>
                <a:endCxn id="125" idx="0"/>
              </p:cNvCxnSpPr>
              <p:nvPr/>
            </p:nvCxnSpPr>
            <p:spPr>
              <a:xfrm flipH="1">
                <a:off x="6138025" y="5268171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147788" y="4898839"/>
                <a:ext cx="1351973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Lives in cage</a:t>
                </a:r>
              </a:p>
              <a:p>
                <a:pPr algn="ctr"/>
                <a:r>
                  <a:rPr lang="en-AU" sz="1400" dirty="0" smtClean="0"/>
                  <a:t>(rabbit, mouse)</a:t>
                </a:r>
                <a:endParaRPr lang="en-AU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66453" y="4898839"/>
                <a:ext cx="199638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Doesn’t live in cage</a:t>
                </a:r>
              </a:p>
              <a:p>
                <a:pPr algn="ctr"/>
                <a:r>
                  <a:rPr lang="en-AU" sz="1400" dirty="0" smtClean="0"/>
                  <a:t>(cat, dog)</a:t>
                </a:r>
                <a:endParaRPr lang="en-AU" sz="1400" dirty="0"/>
              </a:p>
            </p:txBody>
          </p:sp>
          <p:cxnSp>
            <p:nvCxnSpPr>
              <p:cNvPr id="78" name="Straight Arrow Connector 77"/>
              <p:cNvCxnSpPr>
                <a:stCxn id="121" idx="2"/>
                <a:endCxn id="76" idx="0"/>
              </p:cNvCxnSpPr>
              <p:nvPr/>
            </p:nvCxnSpPr>
            <p:spPr>
              <a:xfrm flipH="1">
                <a:off x="7823775" y="4514258"/>
                <a:ext cx="282662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21" idx="2"/>
                <a:endCxn id="77" idx="0"/>
              </p:cNvCxnSpPr>
              <p:nvPr/>
            </p:nvCxnSpPr>
            <p:spPr>
              <a:xfrm>
                <a:off x="8106437" y="4514258"/>
                <a:ext cx="2058206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580537" y="5766854"/>
                <a:ext cx="10799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Long ears</a:t>
                </a:r>
                <a:endParaRPr lang="en-AU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719098" y="5766854"/>
                <a:ext cx="11360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Short ears</a:t>
                </a:r>
                <a:endParaRPr lang="en-A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723588" y="6395420"/>
                <a:ext cx="7938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Rabbit</a:t>
                </a:r>
                <a:endParaRPr lang="en-AU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871799" y="6389954"/>
                <a:ext cx="83067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Mouse</a:t>
                </a:r>
                <a:endParaRPr lang="en-AU" dirty="0"/>
              </a:p>
            </p:txBody>
          </p:sp>
          <p:cxnSp>
            <p:nvCxnSpPr>
              <p:cNvPr id="84" name="Straight Arrow Connector 83"/>
              <p:cNvCxnSpPr>
                <a:stCxn id="80" idx="2"/>
                <a:endCxn id="82" idx="0"/>
              </p:cNvCxnSpPr>
              <p:nvPr/>
            </p:nvCxnSpPr>
            <p:spPr>
              <a:xfrm flipH="1">
                <a:off x="7120492" y="6136186"/>
                <a:ext cx="33" cy="259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1" idx="2"/>
                <a:endCxn id="83" idx="0"/>
              </p:cNvCxnSpPr>
              <p:nvPr/>
            </p:nvCxnSpPr>
            <p:spPr>
              <a:xfrm>
                <a:off x="8287138" y="6136186"/>
                <a:ext cx="0" cy="253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6" idx="2"/>
                <a:endCxn id="80" idx="0"/>
              </p:cNvCxnSpPr>
              <p:nvPr/>
            </p:nvCxnSpPr>
            <p:spPr>
              <a:xfrm flipH="1">
                <a:off x="7120525" y="5483614"/>
                <a:ext cx="703250" cy="283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6" idx="2"/>
                <a:endCxn id="81" idx="0"/>
              </p:cNvCxnSpPr>
              <p:nvPr/>
            </p:nvCxnSpPr>
            <p:spPr>
              <a:xfrm>
                <a:off x="7823775" y="5483614"/>
                <a:ext cx="463363" cy="283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9453750" y="6136779"/>
                <a:ext cx="1553266" cy="622507"/>
                <a:chOff x="9453750" y="6136779"/>
                <a:chExt cx="1553266" cy="622507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9453750" y="6389954"/>
                  <a:ext cx="49353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Cat</a:t>
                  </a:r>
                  <a:endParaRPr lang="en-AU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0448850" y="6389954"/>
                  <a:ext cx="55816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Dog</a:t>
                  </a:r>
                  <a:endParaRPr lang="en-AU" dirty="0"/>
                </a:p>
              </p:txBody>
            </p:sp>
            <p:cxnSp>
              <p:nvCxnSpPr>
                <p:cNvPr id="117" name="Straight Arrow Connector 116"/>
                <p:cNvCxnSpPr>
                  <a:stCxn id="90" idx="2"/>
                  <a:endCxn id="94" idx="0"/>
                </p:cNvCxnSpPr>
                <p:nvPr/>
              </p:nvCxnSpPr>
              <p:spPr>
                <a:xfrm flipH="1">
                  <a:off x="9700517" y="6136779"/>
                  <a:ext cx="5503" cy="253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>
                  <a:stCxn id="91" idx="2"/>
                  <a:endCxn id="116" idx="0"/>
                </p:cNvCxnSpPr>
                <p:nvPr/>
              </p:nvCxnSpPr>
              <p:spPr>
                <a:xfrm flipH="1">
                  <a:off x="10727933" y="6136779"/>
                  <a:ext cx="1" cy="253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9270516" y="5483614"/>
                <a:ext cx="1803570" cy="653165"/>
                <a:chOff x="9270516" y="5483614"/>
                <a:chExt cx="1803570" cy="653165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270516" y="5767447"/>
                  <a:ext cx="87100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Meows</a:t>
                  </a:r>
                  <a:endParaRPr lang="en-AU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381781" y="5767447"/>
                  <a:ext cx="69230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Barks</a:t>
                  </a:r>
                  <a:endParaRPr lang="en-AU" dirty="0"/>
                </a:p>
              </p:txBody>
            </p:sp>
            <p:cxnSp>
              <p:nvCxnSpPr>
                <p:cNvPr id="92" name="Straight Arrow Connector 91"/>
                <p:cNvCxnSpPr>
                  <a:stCxn id="77" idx="2"/>
                  <a:endCxn id="90" idx="0"/>
                </p:cNvCxnSpPr>
                <p:nvPr/>
              </p:nvCxnSpPr>
              <p:spPr>
                <a:xfrm flipH="1">
                  <a:off x="9706020" y="5483614"/>
                  <a:ext cx="458623" cy="2838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77" idx="2"/>
                  <a:endCxn id="91" idx="0"/>
                </p:cNvCxnSpPr>
                <p:nvPr/>
              </p:nvCxnSpPr>
              <p:spPr>
                <a:xfrm>
                  <a:off x="10164643" y="5483614"/>
                  <a:ext cx="563291" cy="2838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6" name="TextBox 125"/>
            <p:cNvSpPr txBox="1"/>
            <p:nvPr/>
          </p:nvSpPr>
          <p:spPr>
            <a:xfrm>
              <a:off x="8064589" y="530173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5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55115" y="530740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5b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2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8"/>
            <a:ext cx="12250415" cy="14670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</a:t>
            </a:r>
            <a:r>
              <a:rPr lang="en-AU" sz="3200" b="1" dirty="0" smtClean="0"/>
              <a:t>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a: bird, cat, dog, rabbit, mouse and </a:t>
            </a:r>
            <a:r>
              <a:rPr lang="en-AU" sz="2800" b="1" dirty="0" smtClean="0"/>
              <a:t>fish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/>
              <a:t>Step 3:</a:t>
            </a:r>
            <a:r>
              <a:rPr lang="en-AU" sz="2800" dirty="0"/>
              <a:t>  Name each object as you reach the end of a </a:t>
            </a:r>
            <a:r>
              <a:rPr lang="en-AU" sz="2800" dirty="0" smtClean="0"/>
              <a:t>branch.</a:t>
            </a:r>
            <a:endParaRPr lang="en-AU" sz="2800" dirty="0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139566" y="2569174"/>
            <a:ext cx="10107365" cy="3436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1a:  Less than 4 legs . . . . .	go to 2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1b:  4 legs . . . . . . . . . . . . .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 to 3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2a:  Flies . . . . . . . . . . . . . .	Bird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2b:  Swims . . . . . . . . . . . . 	Fish</a:t>
            </a:r>
          </a:p>
          <a:p>
            <a:pPr marL="0" indent="0">
              <a:buNone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93248" y="2444920"/>
            <a:ext cx="6915312" cy="3685278"/>
            <a:chOff x="3341864" y="2974088"/>
            <a:chExt cx="6915312" cy="3685278"/>
          </a:xfrm>
        </p:grpSpPr>
        <p:sp>
          <p:nvSpPr>
            <p:cNvPr id="60" name="TextBox 59"/>
            <p:cNvSpPr txBox="1"/>
            <p:nvPr/>
          </p:nvSpPr>
          <p:spPr>
            <a:xfrm>
              <a:off x="3781405" y="346064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14233" y="346626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41864" y="4436033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2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12877" y="4431215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1129" y="4408872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3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30202" y="4437343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3b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11603" y="530247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4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19569" y="5292666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4b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580637" y="2974088"/>
              <a:ext cx="6526404" cy="3685278"/>
              <a:chOff x="4636429" y="3079474"/>
              <a:chExt cx="6526404" cy="3685278"/>
            </a:xfrm>
          </p:grpSpPr>
          <p:cxnSp>
            <p:nvCxnSpPr>
              <p:cNvPr id="69" name="Straight Arrow Connector 68"/>
              <p:cNvCxnSpPr>
                <a:stCxn id="119" idx="2"/>
                <a:endCxn id="120" idx="0"/>
              </p:cNvCxnSpPr>
              <p:nvPr/>
            </p:nvCxnSpPr>
            <p:spPr>
              <a:xfrm flipH="1">
                <a:off x="5591370" y="3664249"/>
                <a:ext cx="1286388" cy="265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19" idx="2"/>
                <a:endCxn id="121" idx="0"/>
              </p:cNvCxnSpPr>
              <p:nvPr/>
            </p:nvCxnSpPr>
            <p:spPr>
              <a:xfrm>
                <a:off x="6877758" y="3664249"/>
                <a:ext cx="1228679" cy="265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4636429" y="3079474"/>
                <a:ext cx="4456816" cy="2811204"/>
                <a:chOff x="4076870" y="3570794"/>
                <a:chExt cx="4456816" cy="2811204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4970330" y="3570794"/>
                  <a:ext cx="2695738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Common Pets</a:t>
                  </a:r>
                  <a:endParaRPr lang="en-AU" dirty="0"/>
                </a:p>
                <a:p>
                  <a:pPr algn="ctr"/>
                  <a:r>
                    <a:rPr lang="en-AU" sz="1400" dirty="0"/>
                    <a:t>(bird, cat, dog, rabbit, mouse, fish)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206104" y="4420804"/>
                  <a:ext cx="1651414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Less than 4 legs</a:t>
                  </a:r>
                </a:p>
                <a:p>
                  <a:pPr algn="ctr"/>
                  <a:r>
                    <a:rPr lang="en-AU" sz="1400" dirty="0"/>
                    <a:t>(bird, fish)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560069" y="4420803"/>
                  <a:ext cx="19736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4 legs</a:t>
                  </a:r>
                </a:p>
                <a:p>
                  <a:pPr algn="ctr"/>
                  <a:r>
                    <a:rPr lang="en-AU" sz="1400" dirty="0"/>
                    <a:t>(cat, dog, rabbit, mouse)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076870" y="5390159"/>
                  <a:ext cx="60144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Flies</a:t>
                  </a:r>
                  <a:endParaRPr lang="en-AU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188135" y="5390159"/>
                  <a:ext cx="7806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Swims</a:t>
                  </a:r>
                  <a:endParaRPr lang="en-AU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096875" y="6012666"/>
                  <a:ext cx="56143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Bird</a:t>
                  </a:r>
                  <a:endParaRPr lang="en-AU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5300986" y="6012666"/>
                  <a:ext cx="55496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Fish</a:t>
                  </a:r>
                  <a:endParaRPr lang="en-AU" dirty="0"/>
                </a:p>
              </p:txBody>
            </p:sp>
          </p:grpSp>
          <p:cxnSp>
            <p:nvCxnSpPr>
              <p:cNvPr id="72" name="Straight Arrow Connector 71"/>
              <p:cNvCxnSpPr>
                <a:stCxn id="120" idx="2"/>
                <a:endCxn id="122" idx="0"/>
              </p:cNvCxnSpPr>
              <p:nvPr/>
            </p:nvCxnSpPr>
            <p:spPr>
              <a:xfrm flipH="1">
                <a:off x="4937153" y="4514259"/>
                <a:ext cx="654217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120" idx="2"/>
                <a:endCxn id="123" idx="0"/>
              </p:cNvCxnSpPr>
              <p:nvPr/>
            </p:nvCxnSpPr>
            <p:spPr>
              <a:xfrm>
                <a:off x="5591370" y="4514259"/>
                <a:ext cx="546656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4937152" y="5268171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23" idx="2"/>
                <a:endCxn id="125" idx="0"/>
              </p:cNvCxnSpPr>
              <p:nvPr/>
            </p:nvCxnSpPr>
            <p:spPr>
              <a:xfrm flipH="1">
                <a:off x="6138025" y="5268171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147788" y="4898839"/>
                <a:ext cx="1351973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Lives in cage</a:t>
                </a:r>
              </a:p>
              <a:p>
                <a:pPr algn="ctr"/>
                <a:r>
                  <a:rPr lang="en-AU" sz="1400" dirty="0" smtClean="0"/>
                  <a:t>(rabbit, mouse)</a:t>
                </a:r>
                <a:endParaRPr lang="en-AU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66453" y="4898839"/>
                <a:ext cx="199638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Doesn’t live in cage</a:t>
                </a:r>
              </a:p>
              <a:p>
                <a:pPr algn="ctr"/>
                <a:r>
                  <a:rPr lang="en-AU" sz="1400" dirty="0" smtClean="0"/>
                  <a:t>(cat, dog)</a:t>
                </a:r>
                <a:endParaRPr lang="en-AU" sz="1400" dirty="0"/>
              </a:p>
            </p:txBody>
          </p:sp>
          <p:cxnSp>
            <p:nvCxnSpPr>
              <p:cNvPr id="78" name="Straight Arrow Connector 77"/>
              <p:cNvCxnSpPr>
                <a:stCxn id="121" idx="2"/>
                <a:endCxn id="76" idx="0"/>
              </p:cNvCxnSpPr>
              <p:nvPr/>
            </p:nvCxnSpPr>
            <p:spPr>
              <a:xfrm flipH="1">
                <a:off x="7823775" y="4514258"/>
                <a:ext cx="282662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21" idx="2"/>
                <a:endCxn id="77" idx="0"/>
              </p:cNvCxnSpPr>
              <p:nvPr/>
            </p:nvCxnSpPr>
            <p:spPr>
              <a:xfrm>
                <a:off x="8106437" y="4514258"/>
                <a:ext cx="2058206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580537" y="5766854"/>
                <a:ext cx="10799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Long ears</a:t>
                </a:r>
                <a:endParaRPr lang="en-AU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719098" y="5766854"/>
                <a:ext cx="11360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Short ears</a:t>
                </a:r>
                <a:endParaRPr lang="en-A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723588" y="6395420"/>
                <a:ext cx="7938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Rabbit</a:t>
                </a:r>
                <a:endParaRPr lang="en-AU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871799" y="6389954"/>
                <a:ext cx="83067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Mouse</a:t>
                </a:r>
                <a:endParaRPr lang="en-AU" dirty="0"/>
              </a:p>
            </p:txBody>
          </p:sp>
          <p:cxnSp>
            <p:nvCxnSpPr>
              <p:cNvPr id="84" name="Straight Arrow Connector 83"/>
              <p:cNvCxnSpPr>
                <a:stCxn id="80" idx="2"/>
                <a:endCxn id="82" idx="0"/>
              </p:cNvCxnSpPr>
              <p:nvPr/>
            </p:nvCxnSpPr>
            <p:spPr>
              <a:xfrm flipH="1">
                <a:off x="7120492" y="6136186"/>
                <a:ext cx="33" cy="259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1" idx="2"/>
                <a:endCxn id="83" idx="0"/>
              </p:cNvCxnSpPr>
              <p:nvPr/>
            </p:nvCxnSpPr>
            <p:spPr>
              <a:xfrm>
                <a:off x="8287138" y="6136186"/>
                <a:ext cx="0" cy="253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6" idx="2"/>
                <a:endCxn id="80" idx="0"/>
              </p:cNvCxnSpPr>
              <p:nvPr/>
            </p:nvCxnSpPr>
            <p:spPr>
              <a:xfrm flipH="1">
                <a:off x="7120525" y="5483614"/>
                <a:ext cx="703250" cy="283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6" idx="2"/>
                <a:endCxn id="81" idx="0"/>
              </p:cNvCxnSpPr>
              <p:nvPr/>
            </p:nvCxnSpPr>
            <p:spPr>
              <a:xfrm>
                <a:off x="7823775" y="5483614"/>
                <a:ext cx="463363" cy="283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9453750" y="6136779"/>
                <a:ext cx="1553266" cy="622507"/>
                <a:chOff x="9453750" y="6136779"/>
                <a:chExt cx="1553266" cy="622507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9453750" y="6389954"/>
                  <a:ext cx="49353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Cat</a:t>
                  </a:r>
                  <a:endParaRPr lang="en-AU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0448850" y="6389954"/>
                  <a:ext cx="55816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Dog</a:t>
                  </a:r>
                  <a:endParaRPr lang="en-AU" dirty="0"/>
                </a:p>
              </p:txBody>
            </p:sp>
            <p:cxnSp>
              <p:nvCxnSpPr>
                <p:cNvPr id="117" name="Straight Arrow Connector 116"/>
                <p:cNvCxnSpPr>
                  <a:stCxn id="90" idx="2"/>
                  <a:endCxn id="94" idx="0"/>
                </p:cNvCxnSpPr>
                <p:nvPr/>
              </p:nvCxnSpPr>
              <p:spPr>
                <a:xfrm flipH="1">
                  <a:off x="9700517" y="6136779"/>
                  <a:ext cx="5503" cy="253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>
                  <a:stCxn id="91" idx="2"/>
                  <a:endCxn id="116" idx="0"/>
                </p:cNvCxnSpPr>
                <p:nvPr/>
              </p:nvCxnSpPr>
              <p:spPr>
                <a:xfrm flipH="1">
                  <a:off x="10727933" y="6136779"/>
                  <a:ext cx="1" cy="253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9270516" y="5483614"/>
                <a:ext cx="1803570" cy="653165"/>
                <a:chOff x="9270516" y="5483614"/>
                <a:chExt cx="1803570" cy="653165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270516" y="5767447"/>
                  <a:ext cx="87100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Meows</a:t>
                  </a:r>
                  <a:endParaRPr lang="en-AU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381781" y="5767447"/>
                  <a:ext cx="69230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Barks</a:t>
                  </a:r>
                  <a:endParaRPr lang="en-AU" dirty="0"/>
                </a:p>
              </p:txBody>
            </p:sp>
            <p:cxnSp>
              <p:nvCxnSpPr>
                <p:cNvPr id="92" name="Straight Arrow Connector 91"/>
                <p:cNvCxnSpPr>
                  <a:stCxn id="77" idx="2"/>
                  <a:endCxn id="90" idx="0"/>
                </p:cNvCxnSpPr>
                <p:nvPr/>
              </p:nvCxnSpPr>
              <p:spPr>
                <a:xfrm flipH="1">
                  <a:off x="9706020" y="5483614"/>
                  <a:ext cx="458623" cy="2838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77" idx="2"/>
                  <a:endCxn id="91" idx="0"/>
                </p:cNvCxnSpPr>
                <p:nvPr/>
              </p:nvCxnSpPr>
              <p:spPr>
                <a:xfrm>
                  <a:off x="10164643" y="5483614"/>
                  <a:ext cx="563291" cy="2838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6" name="TextBox 125"/>
            <p:cNvSpPr txBox="1"/>
            <p:nvPr/>
          </p:nvSpPr>
          <p:spPr>
            <a:xfrm>
              <a:off x="8064589" y="530173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5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55115" y="530740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5b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0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8"/>
            <a:ext cx="12250415" cy="1910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</a:t>
            </a:r>
            <a:r>
              <a:rPr lang="en-AU" sz="3200" b="1" dirty="0" smtClean="0"/>
              <a:t>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a: bird, cat, dog, rabbit, mouse and </a:t>
            </a:r>
            <a:r>
              <a:rPr lang="en-AU" sz="2800" b="1" dirty="0" smtClean="0"/>
              <a:t>fish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/>
              <a:t>Step 2:</a:t>
            </a:r>
            <a:r>
              <a:rPr lang="en-AU" sz="2800" dirty="0"/>
              <a:t>  List the characteristics in order, with the number of the next characteristic.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 smtClean="0"/>
              <a:t>Step </a:t>
            </a:r>
            <a:r>
              <a:rPr lang="en-AU" sz="2800" b="1" dirty="0"/>
              <a:t>3:</a:t>
            </a:r>
            <a:r>
              <a:rPr lang="en-AU" sz="2800" dirty="0"/>
              <a:t>  Name each object as you reach the end of a </a:t>
            </a:r>
            <a:r>
              <a:rPr lang="en-AU" sz="2800" dirty="0" smtClean="0"/>
              <a:t>branch.</a:t>
            </a:r>
            <a:endParaRPr lang="en-AU" sz="2800" dirty="0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148487" y="2915231"/>
            <a:ext cx="10107365" cy="3436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1a:  Less than 4 legs . . . . .	go to 2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1b:  4 legs . . . . . . . . . . . . .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 to 3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2a:  Flies . . . . . . . . . . . . . .	Bird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2b:  Swims . . . . . . . . . . . . 	Fish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3a:  Lives in cage . . . . . . .	Go to 4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3b:  Doesn't live in cage . .	Go to 5</a:t>
            </a:r>
          </a:p>
          <a:p>
            <a:pPr marL="0" indent="0">
              <a:buNone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02169" y="2915231"/>
            <a:ext cx="6915312" cy="3685278"/>
            <a:chOff x="3341864" y="2974088"/>
            <a:chExt cx="6915312" cy="3685278"/>
          </a:xfrm>
        </p:grpSpPr>
        <p:sp>
          <p:nvSpPr>
            <p:cNvPr id="60" name="TextBox 59"/>
            <p:cNvSpPr txBox="1"/>
            <p:nvPr/>
          </p:nvSpPr>
          <p:spPr>
            <a:xfrm>
              <a:off x="3781405" y="346064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14233" y="346626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41864" y="4436033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2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12877" y="4431215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1129" y="4408872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3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30202" y="4437343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3b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11603" y="530247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4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19569" y="5292666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4b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580637" y="2974088"/>
              <a:ext cx="6526404" cy="3685278"/>
              <a:chOff x="4636429" y="3079474"/>
              <a:chExt cx="6526404" cy="3685278"/>
            </a:xfrm>
          </p:grpSpPr>
          <p:cxnSp>
            <p:nvCxnSpPr>
              <p:cNvPr id="69" name="Straight Arrow Connector 68"/>
              <p:cNvCxnSpPr>
                <a:stCxn id="119" idx="2"/>
                <a:endCxn id="120" idx="0"/>
              </p:cNvCxnSpPr>
              <p:nvPr/>
            </p:nvCxnSpPr>
            <p:spPr>
              <a:xfrm flipH="1">
                <a:off x="5591370" y="3664249"/>
                <a:ext cx="1286388" cy="265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19" idx="2"/>
                <a:endCxn id="121" idx="0"/>
              </p:cNvCxnSpPr>
              <p:nvPr/>
            </p:nvCxnSpPr>
            <p:spPr>
              <a:xfrm>
                <a:off x="6877758" y="3664249"/>
                <a:ext cx="1228679" cy="265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4636429" y="3079474"/>
                <a:ext cx="4456816" cy="2811204"/>
                <a:chOff x="4076870" y="3570794"/>
                <a:chExt cx="4456816" cy="2811204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4970330" y="3570794"/>
                  <a:ext cx="2695738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Common Pets</a:t>
                  </a:r>
                  <a:endParaRPr lang="en-AU" dirty="0"/>
                </a:p>
                <a:p>
                  <a:pPr algn="ctr"/>
                  <a:r>
                    <a:rPr lang="en-AU" sz="1400" dirty="0"/>
                    <a:t>(bird, cat, dog, rabbit, mouse, fish)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206104" y="4420804"/>
                  <a:ext cx="1651414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Less than 4 legs</a:t>
                  </a:r>
                </a:p>
                <a:p>
                  <a:pPr algn="ctr"/>
                  <a:r>
                    <a:rPr lang="en-AU" sz="1400" dirty="0"/>
                    <a:t>(bird, fish)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560069" y="4420803"/>
                  <a:ext cx="19736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4 legs</a:t>
                  </a:r>
                </a:p>
                <a:p>
                  <a:pPr algn="ctr"/>
                  <a:r>
                    <a:rPr lang="en-AU" sz="1400" dirty="0"/>
                    <a:t>(cat, dog, rabbit, mouse)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076870" y="5390159"/>
                  <a:ext cx="60144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Flies</a:t>
                  </a:r>
                  <a:endParaRPr lang="en-AU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188135" y="5390159"/>
                  <a:ext cx="7806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Swims</a:t>
                  </a:r>
                  <a:endParaRPr lang="en-AU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096875" y="6012666"/>
                  <a:ext cx="56143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Bird</a:t>
                  </a:r>
                  <a:endParaRPr lang="en-AU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5300986" y="6012666"/>
                  <a:ext cx="55496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Fish</a:t>
                  </a:r>
                  <a:endParaRPr lang="en-AU" dirty="0"/>
                </a:p>
              </p:txBody>
            </p:sp>
          </p:grpSp>
          <p:cxnSp>
            <p:nvCxnSpPr>
              <p:cNvPr id="72" name="Straight Arrow Connector 71"/>
              <p:cNvCxnSpPr>
                <a:stCxn id="120" idx="2"/>
                <a:endCxn id="122" idx="0"/>
              </p:cNvCxnSpPr>
              <p:nvPr/>
            </p:nvCxnSpPr>
            <p:spPr>
              <a:xfrm flipH="1">
                <a:off x="4937153" y="4514259"/>
                <a:ext cx="654217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120" idx="2"/>
                <a:endCxn id="123" idx="0"/>
              </p:cNvCxnSpPr>
              <p:nvPr/>
            </p:nvCxnSpPr>
            <p:spPr>
              <a:xfrm>
                <a:off x="5591370" y="4514259"/>
                <a:ext cx="546656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4937152" y="5268171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23" idx="2"/>
                <a:endCxn id="125" idx="0"/>
              </p:cNvCxnSpPr>
              <p:nvPr/>
            </p:nvCxnSpPr>
            <p:spPr>
              <a:xfrm flipH="1">
                <a:off x="6138025" y="5268171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147788" y="4898839"/>
                <a:ext cx="1351973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Lives in cage</a:t>
                </a:r>
              </a:p>
              <a:p>
                <a:pPr algn="ctr"/>
                <a:r>
                  <a:rPr lang="en-AU" sz="1400" dirty="0" smtClean="0"/>
                  <a:t>(rabbit, mouse)</a:t>
                </a:r>
                <a:endParaRPr lang="en-AU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66453" y="4898839"/>
                <a:ext cx="199638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Doesn’t live in cage</a:t>
                </a:r>
              </a:p>
              <a:p>
                <a:pPr algn="ctr"/>
                <a:r>
                  <a:rPr lang="en-AU" sz="1400" dirty="0" smtClean="0"/>
                  <a:t>(cat, dog)</a:t>
                </a:r>
                <a:endParaRPr lang="en-AU" sz="1400" dirty="0"/>
              </a:p>
            </p:txBody>
          </p:sp>
          <p:cxnSp>
            <p:nvCxnSpPr>
              <p:cNvPr id="78" name="Straight Arrow Connector 77"/>
              <p:cNvCxnSpPr>
                <a:stCxn id="121" idx="2"/>
                <a:endCxn id="76" idx="0"/>
              </p:cNvCxnSpPr>
              <p:nvPr/>
            </p:nvCxnSpPr>
            <p:spPr>
              <a:xfrm flipH="1">
                <a:off x="7823775" y="4514258"/>
                <a:ext cx="282662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21" idx="2"/>
                <a:endCxn id="77" idx="0"/>
              </p:cNvCxnSpPr>
              <p:nvPr/>
            </p:nvCxnSpPr>
            <p:spPr>
              <a:xfrm>
                <a:off x="8106437" y="4514258"/>
                <a:ext cx="2058206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580537" y="5766854"/>
                <a:ext cx="10799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Long ears</a:t>
                </a:r>
                <a:endParaRPr lang="en-AU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719098" y="5766854"/>
                <a:ext cx="11360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Short ears</a:t>
                </a:r>
                <a:endParaRPr lang="en-A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723588" y="6395420"/>
                <a:ext cx="7938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Rabbit</a:t>
                </a:r>
                <a:endParaRPr lang="en-AU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871799" y="6389954"/>
                <a:ext cx="83067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Mouse</a:t>
                </a:r>
                <a:endParaRPr lang="en-AU" dirty="0"/>
              </a:p>
            </p:txBody>
          </p:sp>
          <p:cxnSp>
            <p:nvCxnSpPr>
              <p:cNvPr id="84" name="Straight Arrow Connector 83"/>
              <p:cNvCxnSpPr>
                <a:stCxn id="80" idx="2"/>
                <a:endCxn id="82" idx="0"/>
              </p:cNvCxnSpPr>
              <p:nvPr/>
            </p:nvCxnSpPr>
            <p:spPr>
              <a:xfrm flipH="1">
                <a:off x="7120492" y="6136186"/>
                <a:ext cx="33" cy="259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1" idx="2"/>
                <a:endCxn id="83" idx="0"/>
              </p:cNvCxnSpPr>
              <p:nvPr/>
            </p:nvCxnSpPr>
            <p:spPr>
              <a:xfrm>
                <a:off x="8287138" y="6136186"/>
                <a:ext cx="0" cy="253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6" idx="2"/>
                <a:endCxn id="80" idx="0"/>
              </p:cNvCxnSpPr>
              <p:nvPr/>
            </p:nvCxnSpPr>
            <p:spPr>
              <a:xfrm flipH="1">
                <a:off x="7120525" y="5483614"/>
                <a:ext cx="703250" cy="283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6" idx="2"/>
                <a:endCxn id="81" idx="0"/>
              </p:cNvCxnSpPr>
              <p:nvPr/>
            </p:nvCxnSpPr>
            <p:spPr>
              <a:xfrm>
                <a:off x="7823775" y="5483614"/>
                <a:ext cx="463363" cy="283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9453750" y="6136779"/>
                <a:ext cx="1553266" cy="622507"/>
                <a:chOff x="9453750" y="6136779"/>
                <a:chExt cx="1553266" cy="622507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9453750" y="6389954"/>
                  <a:ext cx="49353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Cat</a:t>
                  </a:r>
                  <a:endParaRPr lang="en-AU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0448850" y="6389954"/>
                  <a:ext cx="55816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Dog</a:t>
                  </a:r>
                  <a:endParaRPr lang="en-AU" dirty="0"/>
                </a:p>
              </p:txBody>
            </p:sp>
            <p:cxnSp>
              <p:nvCxnSpPr>
                <p:cNvPr id="117" name="Straight Arrow Connector 116"/>
                <p:cNvCxnSpPr>
                  <a:stCxn id="90" idx="2"/>
                  <a:endCxn id="94" idx="0"/>
                </p:cNvCxnSpPr>
                <p:nvPr/>
              </p:nvCxnSpPr>
              <p:spPr>
                <a:xfrm flipH="1">
                  <a:off x="9700517" y="6136779"/>
                  <a:ext cx="5503" cy="253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>
                  <a:stCxn id="91" idx="2"/>
                  <a:endCxn id="116" idx="0"/>
                </p:cNvCxnSpPr>
                <p:nvPr/>
              </p:nvCxnSpPr>
              <p:spPr>
                <a:xfrm flipH="1">
                  <a:off x="10727933" y="6136779"/>
                  <a:ext cx="1" cy="253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9270516" y="5483614"/>
                <a:ext cx="1803570" cy="653165"/>
                <a:chOff x="9270516" y="5483614"/>
                <a:chExt cx="1803570" cy="653165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270516" y="5767447"/>
                  <a:ext cx="87100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Meows</a:t>
                  </a:r>
                  <a:endParaRPr lang="en-AU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381781" y="5767447"/>
                  <a:ext cx="69230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Barks</a:t>
                  </a:r>
                  <a:endParaRPr lang="en-AU" dirty="0"/>
                </a:p>
              </p:txBody>
            </p:sp>
            <p:cxnSp>
              <p:nvCxnSpPr>
                <p:cNvPr id="92" name="Straight Arrow Connector 91"/>
                <p:cNvCxnSpPr>
                  <a:stCxn id="77" idx="2"/>
                  <a:endCxn id="90" idx="0"/>
                </p:cNvCxnSpPr>
                <p:nvPr/>
              </p:nvCxnSpPr>
              <p:spPr>
                <a:xfrm flipH="1">
                  <a:off x="9706020" y="5483614"/>
                  <a:ext cx="458623" cy="2838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77" idx="2"/>
                  <a:endCxn id="91" idx="0"/>
                </p:cNvCxnSpPr>
                <p:nvPr/>
              </p:nvCxnSpPr>
              <p:spPr>
                <a:xfrm>
                  <a:off x="10164643" y="5483614"/>
                  <a:ext cx="563291" cy="2838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6" name="TextBox 125"/>
            <p:cNvSpPr txBox="1"/>
            <p:nvPr/>
          </p:nvSpPr>
          <p:spPr>
            <a:xfrm>
              <a:off x="8064589" y="530173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5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55115" y="530740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5b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9894"/>
              </p:ext>
            </p:extLst>
          </p:nvPr>
        </p:nvGraphicFramePr>
        <p:xfrm>
          <a:off x="8321908" y="28550"/>
          <a:ext cx="382284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22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Draw the next </a:t>
                      </a:r>
                      <a:r>
                        <a:rPr lang="en-AU" b="1" baseline="0" dirty="0" smtClean="0"/>
                        <a:t>two</a:t>
                      </a:r>
                      <a:r>
                        <a:rPr lang="en-AU" baseline="0" dirty="0" smtClean="0"/>
                        <a:t> lines (3a and 3b) of the tabular key on your whiteboard.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7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8"/>
            <a:ext cx="12250415" cy="1910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</a:t>
            </a:r>
            <a:r>
              <a:rPr lang="en-AU" sz="3200" b="1" dirty="0" smtClean="0"/>
              <a:t>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a: bird, cat, dog, rabbit, mouse and </a:t>
            </a:r>
            <a:r>
              <a:rPr lang="en-AU" sz="2800" b="1" dirty="0" smtClean="0"/>
              <a:t>fish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/>
              <a:t>Step 2:</a:t>
            </a:r>
            <a:r>
              <a:rPr lang="en-AU" sz="2800" dirty="0"/>
              <a:t>  List the characteristics in order, with the number of the next characteristic.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 smtClean="0"/>
              <a:t>Step </a:t>
            </a:r>
            <a:r>
              <a:rPr lang="en-AU" sz="2800" b="1" dirty="0"/>
              <a:t>3:</a:t>
            </a:r>
            <a:r>
              <a:rPr lang="en-AU" sz="2800" dirty="0"/>
              <a:t>  Name each object as you reach the end of a </a:t>
            </a:r>
            <a:r>
              <a:rPr lang="en-AU" sz="2800" dirty="0" smtClean="0"/>
              <a:t>branch.</a:t>
            </a:r>
            <a:endParaRPr lang="en-AU" sz="2800" dirty="0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148487" y="2915230"/>
            <a:ext cx="10107365" cy="4694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1a:  Less than 4 legs . . . . .go to 2</a:t>
            </a:r>
          </a:p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1b:  4 legs . . . . . . . . . . . . .go to 3</a:t>
            </a:r>
          </a:p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2a:  Flies . . . . . . . . . . . . . .Bird</a:t>
            </a:r>
          </a:p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2b:  Swims . . . . . . . . . . . . Fish</a:t>
            </a:r>
          </a:p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3a:  Lives in cage . . . . . . .Go to 4</a:t>
            </a:r>
          </a:p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3b:  Doesn't live in cage . .Go to 5</a:t>
            </a:r>
          </a:p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4a:  Long ears . . . . . . . . . Rabbit</a:t>
            </a:r>
          </a:p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4b:  Short ears . . . . . . . . . Mouse</a:t>
            </a:r>
          </a:p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5a:  Meows . . . . . . . . . . . Cat</a:t>
            </a:r>
          </a:p>
          <a:p>
            <a:pPr marL="0" indent="0">
              <a:buNone/>
            </a:pP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5b:  Barks . . . . . . . . . . . . Dog</a:t>
            </a:r>
          </a:p>
          <a:p>
            <a:pPr marL="0" indent="0">
              <a:buNone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02169" y="2915231"/>
            <a:ext cx="6915312" cy="3685278"/>
            <a:chOff x="3341864" y="2974088"/>
            <a:chExt cx="6915312" cy="3685278"/>
          </a:xfrm>
        </p:grpSpPr>
        <p:sp>
          <p:nvSpPr>
            <p:cNvPr id="60" name="TextBox 59"/>
            <p:cNvSpPr txBox="1"/>
            <p:nvPr/>
          </p:nvSpPr>
          <p:spPr>
            <a:xfrm>
              <a:off x="3781405" y="346064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14233" y="346626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41864" y="4436033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2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12877" y="4431215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1129" y="4408872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3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30202" y="4437343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3b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11603" y="530247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4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19569" y="5292666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4b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580637" y="2974088"/>
              <a:ext cx="6526404" cy="3685278"/>
              <a:chOff x="4636429" y="3079474"/>
              <a:chExt cx="6526404" cy="3685278"/>
            </a:xfrm>
          </p:grpSpPr>
          <p:cxnSp>
            <p:nvCxnSpPr>
              <p:cNvPr id="69" name="Straight Arrow Connector 68"/>
              <p:cNvCxnSpPr>
                <a:stCxn id="119" idx="2"/>
                <a:endCxn id="120" idx="0"/>
              </p:cNvCxnSpPr>
              <p:nvPr/>
            </p:nvCxnSpPr>
            <p:spPr>
              <a:xfrm flipH="1">
                <a:off x="5591370" y="3664249"/>
                <a:ext cx="1286388" cy="265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19" idx="2"/>
                <a:endCxn id="121" idx="0"/>
              </p:cNvCxnSpPr>
              <p:nvPr/>
            </p:nvCxnSpPr>
            <p:spPr>
              <a:xfrm>
                <a:off x="6877758" y="3664249"/>
                <a:ext cx="1228679" cy="265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4636429" y="3079474"/>
                <a:ext cx="4456816" cy="2811204"/>
                <a:chOff x="4076870" y="3570794"/>
                <a:chExt cx="4456816" cy="2811204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4970330" y="3570794"/>
                  <a:ext cx="2695738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Common Pets</a:t>
                  </a:r>
                  <a:endParaRPr lang="en-AU" dirty="0"/>
                </a:p>
                <a:p>
                  <a:pPr algn="ctr"/>
                  <a:r>
                    <a:rPr lang="en-AU" sz="1400" dirty="0"/>
                    <a:t>(bird, cat, dog, rabbit, mouse, fish)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206104" y="4420804"/>
                  <a:ext cx="1651414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Less than 4 legs</a:t>
                  </a:r>
                </a:p>
                <a:p>
                  <a:pPr algn="ctr"/>
                  <a:r>
                    <a:rPr lang="en-AU" sz="1400" dirty="0"/>
                    <a:t>(bird, fish)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560069" y="4420803"/>
                  <a:ext cx="19736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4 legs</a:t>
                  </a:r>
                </a:p>
                <a:p>
                  <a:pPr algn="ctr"/>
                  <a:r>
                    <a:rPr lang="en-AU" sz="1400" dirty="0"/>
                    <a:t>(cat, dog, rabbit, mouse)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076870" y="5390159"/>
                  <a:ext cx="60144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Flies</a:t>
                  </a:r>
                  <a:endParaRPr lang="en-AU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188135" y="5390159"/>
                  <a:ext cx="78066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Swims</a:t>
                  </a:r>
                  <a:endParaRPr lang="en-AU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096875" y="6012666"/>
                  <a:ext cx="56143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Bird</a:t>
                  </a:r>
                  <a:endParaRPr lang="en-AU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5300986" y="6012666"/>
                  <a:ext cx="55496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Fish</a:t>
                  </a:r>
                  <a:endParaRPr lang="en-AU" dirty="0"/>
                </a:p>
              </p:txBody>
            </p:sp>
          </p:grpSp>
          <p:cxnSp>
            <p:nvCxnSpPr>
              <p:cNvPr id="72" name="Straight Arrow Connector 71"/>
              <p:cNvCxnSpPr>
                <a:stCxn id="120" idx="2"/>
                <a:endCxn id="122" idx="0"/>
              </p:cNvCxnSpPr>
              <p:nvPr/>
            </p:nvCxnSpPr>
            <p:spPr>
              <a:xfrm flipH="1">
                <a:off x="4937153" y="4514259"/>
                <a:ext cx="654217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120" idx="2"/>
                <a:endCxn id="123" idx="0"/>
              </p:cNvCxnSpPr>
              <p:nvPr/>
            </p:nvCxnSpPr>
            <p:spPr>
              <a:xfrm>
                <a:off x="5591370" y="4514259"/>
                <a:ext cx="546656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4937152" y="5268171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23" idx="2"/>
                <a:endCxn id="125" idx="0"/>
              </p:cNvCxnSpPr>
              <p:nvPr/>
            </p:nvCxnSpPr>
            <p:spPr>
              <a:xfrm flipH="1">
                <a:off x="6138025" y="5268171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147788" y="4898839"/>
                <a:ext cx="1351973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Lives in cage</a:t>
                </a:r>
              </a:p>
              <a:p>
                <a:pPr algn="ctr"/>
                <a:r>
                  <a:rPr lang="en-AU" sz="1400" dirty="0" smtClean="0"/>
                  <a:t>(rabbit, mouse)</a:t>
                </a:r>
                <a:endParaRPr lang="en-AU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66453" y="4898839"/>
                <a:ext cx="199638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Doesn’t live in cage</a:t>
                </a:r>
              </a:p>
              <a:p>
                <a:pPr algn="ctr"/>
                <a:r>
                  <a:rPr lang="en-AU" sz="1400" dirty="0" smtClean="0"/>
                  <a:t>(cat, dog)</a:t>
                </a:r>
                <a:endParaRPr lang="en-AU" sz="1400" dirty="0"/>
              </a:p>
            </p:txBody>
          </p:sp>
          <p:cxnSp>
            <p:nvCxnSpPr>
              <p:cNvPr id="78" name="Straight Arrow Connector 77"/>
              <p:cNvCxnSpPr>
                <a:stCxn id="121" idx="2"/>
                <a:endCxn id="76" idx="0"/>
              </p:cNvCxnSpPr>
              <p:nvPr/>
            </p:nvCxnSpPr>
            <p:spPr>
              <a:xfrm flipH="1">
                <a:off x="7823775" y="4514258"/>
                <a:ext cx="282662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21" idx="2"/>
                <a:endCxn id="77" idx="0"/>
              </p:cNvCxnSpPr>
              <p:nvPr/>
            </p:nvCxnSpPr>
            <p:spPr>
              <a:xfrm>
                <a:off x="8106437" y="4514258"/>
                <a:ext cx="2058206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580537" y="5766854"/>
                <a:ext cx="10799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Long ears</a:t>
                </a:r>
                <a:endParaRPr lang="en-AU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719098" y="5766854"/>
                <a:ext cx="11360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Short ears</a:t>
                </a:r>
                <a:endParaRPr lang="en-A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723588" y="6395420"/>
                <a:ext cx="7938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Rabbit</a:t>
                </a:r>
                <a:endParaRPr lang="en-AU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871799" y="6389954"/>
                <a:ext cx="83067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Mouse</a:t>
                </a:r>
                <a:endParaRPr lang="en-AU" dirty="0"/>
              </a:p>
            </p:txBody>
          </p:sp>
          <p:cxnSp>
            <p:nvCxnSpPr>
              <p:cNvPr id="84" name="Straight Arrow Connector 83"/>
              <p:cNvCxnSpPr>
                <a:stCxn id="80" idx="2"/>
                <a:endCxn id="82" idx="0"/>
              </p:cNvCxnSpPr>
              <p:nvPr/>
            </p:nvCxnSpPr>
            <p:spPr>
              <a:xfrm flipH="1">
                <a:off x="7120492" y="6136186"/>
                <a:ext cx="33" cy="259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1" idx="2"/>
                <a:endCxn id="83" idx="0"/>
              </p:cNvCxnSpPr>
              <p:nvPr/>
            </p:nvCxnSpPr>
            <p:spPr>
              <a:xfrm>
                <a:off x="8287138" y="6136186"/>
                <a:ext cx="0" cy="253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6" idx="2"/>
                <a:endCxn id="80" idx="0"/>
              </p:cNvCxnSpPr>
              <p:nvPr/>
            </p:nvCxnSpPr>
            <p:spPr>
              <a:xfrm flipH="1">
                <a:off x="7120525" y="5483614"/>
                <a:ext cx="703250" cy="283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6" idx="2"/>
                <a:endCxn id="81" idx="0"/>
              </p:cNvCxnSpPr>
              <p:nvPr/>
            </p:nvCxnSpPr>
            <p:spPr>
              <a:xfrm>
                <a:off x="7823775" y="5483614"/>
                <a:ext cx="463363" cy="283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9453750" y="6136779"/>
                <a:ext cx="1553266" cy="622507"/>
                <a:chOff x="9453750" y="6136779"/>
                <a:chExt cx="1553266" cy="622507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9453750" y="6389954"/>
                  <a:ext cx="49353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Cat</a:t>
                  </a:r>
                  <a:endParaRPr lang="en-AU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0448850" y="6389954"/>
                  <a:ext cx="55816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Dog</a:t>
                  </a:r>
                  <a:endParaRPr lang="en-AU" dirty="0"/>
                </a:p>
              </p:txBody>
            </p:sp>
            <p:cxnSp>
              <p:nvCxnSpPr>
                <p:cNvPr id="117" name="Straight Arrow Connector 116"/>
                <p:cNvCxnSpPr>
                  <a:stCxn id="90" idx="2"/>
                  <a:endCxn id="94" idx="0"/>
                </p:cNvCxnSpPr>
                <p:nvPr/>
              </p:nvCxnSpPr>
              <p:spPr>
                <a:xfrm flipH="1">
                  <a:off x="9700517" y="6136779"/>
                  <a:ext cx="5503" cy="253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>
                  <a:stCxn id="91" idx="2"/>
                  <a:endCxn id="116" idx="0"/>
                </p:cNvCxnSpPr>
                <p:nvPr/>
              </p:nvCxnSpPr>
              <p:spPr>
                <a:xfrm flipH="1">
                  <a:off x="10727933" y="6136779"/>
                  <a:ext cx="1" cy="2531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9270516" y="5483614"/>
                <a:ext cx="1803570" cy="653165"/>
                <a:chOff x="9270516" y="5483614"/>
                <a:chExt cx="1803570" cy="653165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270516" y="5767447"/>
                  <a:ext cx="87100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Meows</a:t>
                  </a:r>
                  <a:endParaRPr lang="en-AU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381781" y="5767447"/>
                  <a:ext cx="69230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Barks</a:t>
                  </a:r>
                  <a:endParaRPr lang="en-AU" dirty="0"/>
                </a:p>
              </p:txBody>
            </p:sp>
            <p:cxnSp>
              <p:nvCxnSpPr>
                <p:cNvPr id="92" name="Straight Arrow Connector 91"/>
                <p:cNvCxnSpPr>
                  <a:stCxn id="77" idx="2"/>
                  <a:endCxn id="90" idx="0"/>
                </p:cNvCxnSpPr>
                <p:nvPr/>
              </p:nvCxnSpPr>
              <p:spPr>
                <a:xfrm flipH="1">
                  <a:off x="9706020" y="5483614"/>
                  <a:ext cx="458623" cy="2838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77" idx="2"/>
                  <a:endCxn id="91" idx="0"/>
                </p:cNvCxnSpPr>
                <p:nvPr/>
              </p:nvCxnSpPr>
              <p:spPr>
                <a:xfrm>
                  <a:off x="10164643" y="5483614"/>
                  <a:ext cx="563291" cy="2838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6" name="TextBox 125"/>
            <p:cNvSpPr txBox="1"/>
            <p:nvPr/>
          </p:nvSpPr>
          <p:spPr>
            <a:xfrm>
              <a:off x="8064589" y="530173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5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55115" y="530740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5b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9022"/>
              </p:ext>
            </p:extLst>
          </p:nvPr>
        </p:nvGraphicFramePr>
        <p:xfrm>
          <a:off x="8321908" y="28550"/>
          <a:ext cx="382284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22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Draw the remainder of the tabular key on your whiteboard.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7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10331172" cy="4265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/>
              <a:t>Everyday, we classify objects into groups in many different ways.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 smtClean="0"/>
              <a:t>Understanding simple dichotomous keys will help you understand how organisms are grouped together using their similarities and differences.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992" y="736438"/>
            <a:ext cx="8672976" cy="871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How many choices is there at each step of a tabular key?</a:t>
            </a:r>
            <a:endParaRPr lang="en-AU" sz="2800" dirty="0"/>
          </a:p>
          <a:p>
            <a:endParaRPr lang="en-A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187136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5992" y="2459721"/>
            <a:ext cx="11170759" cy="1139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What is the first thing you need to do to a branched key to turn it into a tabular key?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" y="392976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9097" y="4508889"/>
            <a:ext cx="4805424" cy="2009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Look at the labelled branched  key.  Use the numbers and letters to write a tabular key.</a:t>
            </a:r>
            <a:endParaRPr lang="en-AU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973633" y="3192950"/>
            <a:ext cx="5933794" cy="3028462"/>
            <a:chOff x="5550563" y="2837355"/>
            <a:chExt cx="5933794" cy="3028462"/>
          </a:xfrm>
        </p:grpSpPr>
        <p:grpSp>
          <p:nvGrpSpPr>
            <p:cNvPr id="16" name="Group 15"/>
            <p:cNvGrpSpPr/>
            <p:nvPr/>
          </p:nvGrpSpPr>
          <p:grpSpPr>
            <a:xfrm>
              <a:off x="5956383" y="2837355"/>
              <a:ext cx="5527974" cy="3028462"/>
              <a:chOff x="3175346" y="2925642"/>
              <a:chExt cx="5527974" cy="302846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310333" y="2925642"/>
                <a:ext cx="4392987" cy="1434785"/>
                <a:chOff x="7248116" y="4144000"/>
                <a:chExt cx="4392987" cy="1434785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8400660" y="4144000"/>
                  <a:ext cx="192200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Fruit</a:t>
                  </a:r>
                </a:p>
                <a:p>
                  <a:pPr algn="ctr"/>
                  <a:r>
                    <a:rPr lang="en-AU" sz="1400" dirty="0" smtClean="0"/>
                    <a:t>(banana, apple, orange)</a:t>
                  </a:r>
                  <a:endParaRPr lang="en-AU" sz="14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248116" y="4994010"/>
                  <a:ext cx="165430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Spherical shape</a:t>
                  </a:r>
                </a:p>
                <a:p>
                  <a:pPr algn="ctr"/>
                  <a:r>
                    <a:rPr lang="en-AU" sz="1400" dirty="0" smtClean="0"/>
                    <a:t>(apple, orange)</a:t>
                  </a:r>
                  <a:endParaRPr lang="en-AU" sz="14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539566" y="4994009"/>
                  <a:ext cx="210153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Non-spherical shape</a:t>
                  </a:r>
                </a:p>
              </p:txBody>
            </p:sp>
            <p:cxnSp>
              <p:nvCxnSpPr>
                <p:cNvPr id="35" name="Straight Arrow Connector 34"/>
                <p:cNvCxnSpPr>
                  <a:stCxn id="32" idx="2"/>
                  <a:endCxn id="33" idx="0"/>
                </p:cNvCxnSpPr>
                <p:nvPr/>
              </p:nvCxnSpPr>
              <p:spPr>
                <a:xfrm flipH="1">
                  <a:off x="8075266" y="4728775"/>
                  <a:ext cx="1286394" cy="265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32" idx="2"/>
                  <a:endCxn id="34" idx="0"/>
                </p:cNvCxnSpPr>
                <p:nvPr/>
              </p:nvCxnSpPr>
              <p:spPr>
                <a:xfrm>
                  <a:off x="9361660" y="4728775"/>
                  <a:ext cx="1228675" cy="265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3175346" y="4542990"/>
                <a:ext cx="16301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Segments </a:t>
                </a:r>
              </a:p>
            </p:txBody>
          </p:sp>
          <p:cxnSp>
            <p:nvCxnSpPr>
              <p:cNvPr id="23" name="Straight Arrow Connector 22"/>
              <p:cNvCxnSpPr>
                <a:stCxn id="33" idx="2"/>
                <a:endCxn id="22" idx="0"/>
              </p:cNvCxnSpPr>
              <p:nvPr/>
            </p:nvCxnSpPr>
            <p:spPr>
              <a:xfrm flipH="1">
                <a:off x="3990425" y="4360427"/>
                <a:ext cx="1147058" cy="1825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408057" y="4558859"/>
                <a:ext cx="16301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No segments</a:t>
                </a:r>
              </a:p>
            </p:txBody>
          </p:sp>
          <p:cxnSp>
            <p:nvCxnSpPr>
              <p:cNvPr id="25" name="Straight Arrow Connector 24"/>
              <p:cNvCxnSpPr>
                <a:stCxn id="33" idx="2"/>
                <a:endCxn id="24" idx="0"/>
              </p:cNvCxnSpPr>
              <p:nvPr/>
            </p:nvCxnSpPr>
            <p:spPr>
              <a:xfrm>
                <a:off x="5137483" y="4360427"/>
                <a:ext cx="1085653" cy="198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529611" y="4548717"/>
                <a:ext cx="958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Banana</a:t>
                </a:r>
                <a:endParaRPr lang="en-AU" sz="1400" dirty="0"/>
              </a:p>
            </p:txBody>
          </p:sp>
          <p:cxnSp>
            <p:nvCxnSpPr>
              <p:cNvPr id="27" name="Straight Arrow Connector 26"/>
              <p:cNvCxnSpPr>
                <a:stCxn id="34" idx="2"/>
                <a:endCxn id="26" idx="0"/>
              </p:cNvCxnSpPr>
              <p:nvPr/>
            </p:nvCxnSpPr>
            <p:spPr>
              <a:xfrm>
                <a:off x="7652552" y="4144983"/>
                <a:ext cx="356111" cy="40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511373" y="5580794"/>
                <a:ext cx="958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Orange</a:t>
                </a:r>
                <a:endParaRPr lang="en-AU" sz="1400" dirty="0"/>
              </a:p>
            </p:txBody>
          </p:sp>
          <p:cxnSp>
            <p:nvCxnSpPr>
              <p:cNvPr id="29" name="Straight Arrow Connector 28"/>
              <p:cNvCxnSpPr>
                <a:stCxn id="22" idx="2"/>
                <a:endCxn id="28" idx="0"/>
              </p:cNvCxnSpPr>
              <p:nvPr/>
            </p:nvCxnSpPr>
            <p:spPr>
              <a:xfrm>
                <a:off x="3990425" y="4912322"/>
                <a:ext cx="0" cy="668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744083" y="5584772"/>
                <a:ext cx="958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Apple</a:t>
                </a:r>
                <a:endParaRPr lang="en-AU" sz="1400" dirty="0"/>
              </a:p>
            </p:txBody>
          </p:sp>
          <p:cxnSp>
            <p:nvCxnSpPr>
              <p:cNvPr id="31" name="Straight Arrow Connector 30"/>
              <p:cNvCxnSpPr>
                <a:stCxn id="24" idx="2"/>
                <a:endCxn id="30" idx="0"/>
              </p:cNvCxnSpPr>
              <p:nvPr/>
            </p:nvCxnSpPr>
            <p:spPr>
              <a:xfrm flipH="1">
                <a:off x="6223135" y="4928191"/>
                <a:ext cx="1" cy="656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683592" y="343904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50563" y="4249737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97644" y="4316203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9577" y="3481165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/>
      <p:bldP spid="9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8518" y="959570"/>
            <a:ext cx="3375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+mj-lt"/>
              </a:rPr>
              <a:t>What characteristics does the </a:t>
            </a:r>
            <a:r>
              <a:rPr lang="en-AU" sz="2800" b="1" dirty="0" smtClean="0">
                <a:latin typeface="+mj-lt"/>
              </a:rPr>
              <a:t>firefly</a:t>
            </a:r>
            <a:r>
              <a:rPr lang="en-AU" sz="2800" dirty="0" smtClean="0">
                <a:latin typeface="+mj-lt"/>
              </a:rPr>
              <a:t> have?</a:t>
            </a:r>
          </a:p>
        </p:txBody>
      </p:sp>
      <p:pic>
        <p:nvPicPr>
          <p:cNvPr id="9" name="Picture 2" descr="Image result for dichotomous 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8" b="46907"/>
          <a:stretch/>
        </p:blipFill>
        <p:spPr bwMode="auto">
          <a:xfrm>
            <a:off x="5049922" y="3531975"/>
            <a:ext cx="661732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09398" y="148208"/>
            <a:ext cx="7298372" cy="3277502"/>
            <a:chOff x="4813222" y="3285982"/>
            <a:chExt cx="7298372" cy="3277502"/>
          </a:xfrm>
        </p:grpSpPr>
        <p:pic>
          <p:nvPicPr>
            <p:cNvPr id="1026" name="Picture 2" descr="Image result for dichotomous ke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10" t="54990" r="18638" b="7498"/>
            <a:stretch/>
          </p:blipFill>
          <p:spPr bwMode="auto">
            <a:xfrm>
              <a:off x="4813222" y="3654880"/>
              <a:ext cx="7298372" cy="2908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dichotomous ke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96" b="94317"/>
            <a:stretch/>
          </p:blipFill>
          <p:spPr bwMode="auto">
            <a:xfrm>
              <a:off x="6550971" y="3285982"/>
              <a:ext cx="3822873" cy="424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44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11924446" cy="584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Draw tabular keys for the branched keys you drew last lesson.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Group 1:  Lion, tiger, giraffe, hippo, zebra, cheetah</a:t>
            </a:r>
          </a:p>
          <a:p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Group 2:  Smarties, Skittles, M&amp;M’s, KitKat, Jelly beans, Snakes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8518" y="959570"/>
            <a:ext cx="337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+mj-lt"/>
              </a:rPr>
              <a:t>What characteristics does the </a:t>
            </a:r>
            <a:r>
              <a:rPr lang="en-AU" sz="2800" b="1" dirty="0" smtClean="0">
                <a:latin typeface="+mj-lt"/>
              </a:rPr>
              <a:t>dragonfly</a:t>
            </a:r>
            <a:r>
              <a:rPr lang="en-AU" sz="2800" dirty="0" smtClean="0">
                <a:latin typeface="+mj-lt"/>
              </a:rPr>
              <a:t> have?</a:t>
            </a:r>
          </a:p>
        </p:txBody>
      </p:sp>
      <p:pic>
        <p:nvPicPr>
          <p:cNvPr id="9" name="Picture 2" descr="Image result for dichotomous 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8" b="46907"/>
          <a:stretch/>
        </p:blipFill>
        <p:spPr bwMode="auto">
          <a:xfrm>
            <a:off x="5049922" y="3531975"/>
            <a:ext cx="661732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09398" y="148208"/>
            <a:ext cx="7298372" cy="3277502"/>
            <a:chOff x="4813222" y="3285982"/>
            <a:chExt cx="7298372" cy="3277502"/>
          </a:xfrm>
        </p:grpSpPr>
        <p:pic>
          <p:nvPicPr>
            <p:cNvPr id="1026" name="Picture 2" descr="Image result for dichotomous ke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10" t="54990" r="18638" b="7498"/>
            <a:stretch/>
          </p:blipFill>
          <p:spPr bwMode="auto">
            <a:xfrm>
              <a:off x="4813222" y="3654880"/>
              <a:ext cx="7298372" cy="2908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dichotomous ke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96" b="94317"/>
            <a:stretch/>
          </p:blipFill>
          <p:spPr bwMode="auto">
            <a:xfrm>
              <a:off x="6550971" y="3285982"/>
              <a:ext cx="3822873" cy="424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907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Drawing Tabular Dichotomous Keys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814562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-1" y="3404894"/>
            <a:ext cx="5581768" cy="3060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Look at the tabular dichotomous key.</a:t>
            </a:r>
          </a:p>
          <a:p>
            <a:endParaRPr lang="en-AU" sz="2800" dirty="0"/>
          </a:p>
          <a:p>
            <a:r>
              <a:rPr lang="en-AU" sz="2800" dirty="0" smtClean="0"/>
              <a:t>List </a:t>
            </a:r>
            <a:r>
              <a:rPr lang="en-AU" sz="2800" b="1" dirty="0" smtClean="0"/>
              <a:t>three</a:t>
            </a:r>
            <a:r>
              <a:rPr lang="en-AU" sz="2800" dirty="0" smtClean="0"/>
              <a:t> of the characteristics that are used to separate the organisms.</a:t>
            </a:r>
          </a:p>
          <a:p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7381"/>
            <a:ext cx="872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Draw tabular dichotomous keys from a branched </a:t>
            </a:r>
            <a:r>
              <a:rPr lang="en-AU" sz="2800" dirty="0" smtClean="0">
                <a:latin typeface="+mj-lt"/>
              </a:rPr>
              <a:t>key.</a:t>
            </a:r>
            <a:endParaRPr lang="en-AU" sz="2800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492" y="1665101"/>
            <a:ext cx="6161717" cy="48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81116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do tabular keys show the characteristics?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98564"/>
              </p:ext>
            </p:extLst>
          </p:nvPr>
        </p:nvGraphicFramePr>
        <p:xfrm>
          <a:off x="9354003" y="1606762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many options must each characteristic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AAF9639-95B2-4B66-B567-6925A3F3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37280"/>
              </p:ext>
            </p:extLst>
          </p:nvPr>
        </p:nvGraphicFramePr>
        <p:xfrm>
          <a:off x="9354003" y="2920866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each option give?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8070785" cy="2374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Tabular Dichotomous Keys</a:t>
            </a:r>
            <a:endParaRPr lang="en-AU" sz="2800" b="1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Tabular keys contain characteristics as a list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Each characteristic has two options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Each option give directions to the next characteristic</a:t>
            </a: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0681387" cy="3649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 smtClean="0">
                <a:latin typeface="+mn-lt"/>
              </a:rPr>
              <a:t>Step 1:</a:t>
            </a:r>
            <a:r>
              <a:rPr lang="en-AU" sz="2800" dirty="0" smtClean="0">
                <a:latin typeface="+mn-lt"/>
              </a:rPr>
              <a:t>  Label each part of the branched key with a number and a letter, starting at the top and working downwards from left to right.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 smtClean="0">
                <a:latin typeface="+mn-lt"/>
              </a:rPr>
              <a:t>Step 2:</a:t>
            </a:r>
            <a:r>
              <a:rPr lang="en-AU" sz="2800" dirty="0" smtClean="0">
                <a:latin typeface="+mn-lt"/>
              </a:rPr>
              <a:t>  List the characteristics in order, with the number of the next characteristic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 smtClean="0">
                <a:latin typeface="+mn-lt"/>
              </a:rPr>
              <a:t>Step 3:</a:t>
            </a:r>
            <a:r>
              <a:rPr lang="en-AU" sz="2800" dirty="0" smtClean="0">
                <a:latin typeface="+mn-lt"/>
              </a:rPr>
              <a:t>  Name each object as you reach the end of a branch</a:t>
            </a:r>
          </a:p>
        </p:txBody>
      </p:sp>
    </p:spTree>
    <p:extLst>
      <p:ext uri="{BB962C8B-B14F-4D97-AF65-F5344CB8AC3E}">
        <p14:creationId xmlns:p14="http://schemas.microsoft.com/office/powerpoint/2010/main" val="20360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7"/>
            <a:ext cx="11938687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a: </a:t>
            </a:r>
            <a:r>
              <a:rPr lang="en-AU" sz="2800" b="1" dirty="0" smtClean="0"/>
              <a:t>banana, orange, apple, pear and lemon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 smtClean="0"/>
              <a:t>Step </a:t>
            </a:r>
            <a:r>
              <a:rPr lang="en-AU" sz="2800" b="1" dirty="0"/>
              <a:t>1:</a:t>
            </a:r>
            <a:r>
              <a:rPr lang="en-AU" sz="2800" dirty="0"/>
              <a:t>  Label each part of the branched key with a number and a letter, starting at the top and working downwards from left to right.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707131" y="2974088"/>
            <a:ext cx="7528345" cy="3679812"/>
            <a:chOff x="3748956" y="3079474"/>
            <a:chExt cx="7528345" cy="3679812"/>
          </a:xfrm>
        </p:grpSpPr>
        <p:cxnSp>
          <p:nvCxnSpPr>
            <p:cNvPr id="42" name="Straight Arrow Connector 41"/>
            <p:cNvCxnSpPr>
              <a:stCxn id="101" idx="2"/>
              <a:endCxn id="102" idx="0"/>
            </p:cNvCxnSpPr>
            <p:nvPr/>
          </p:nvCxnSpPr>
          <p:spPr>
            <a:xfrm flipH="1">
              <a:off x="5591369" y="3664249"/>
              <a:ext cx="1286389" cy="265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1" idx="2"/>
              <a:endCxn id="103" idx="0"/>
            </p:cNvCxnSpPr>
            <p:nvPr/>
          </p:nvCxnSpPr>
          <p:spPr>
            <a:xfrm>
              <a:off x="6877758" y="3664249"/>
              <a:ext cx="1228679" cy="265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748956" y="3079474"/>
              <a:ext cx="5251603" cy="2809322"/>
              <a:chOff x="3189397" y="3570794"/>
              <a:chExt cx="5251603" cy="280932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881620" y="3570794"/>
                <a:ext cx="2873158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Fruit</a:t>
                </a:r>
              </a:p>
              <a:p>
                <a:pPr algn="ctr"/>
                <a:r>
                  <a:rPr lang="en-AU" sz="1400" dirty="0"/>
                  <a:t>(banana, orange, apple, pear, lemon)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384998" y="4420804"/>
                <a:ext cx="1293623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Spherical</a:t>
                </a:r>
              </a:p>
              <a:p>
                <a:pPr algn="ctr"/>
                <a:r>
                  <a:rPr lang="en-AU" sz="1400" dirty="0"/>
                  <a:t>(orange, apple)</a:t>
                </a:r>
                <a:endParaRPr lang="en-AU" sz="11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652755" y="4420803"/>
                <a:ext cx="1788245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Not spherical</a:t>
                </a:r>
              </a:p>
              <a:p>
                <a:pPr algn="ctr"/>
                <a:r>
                  <a:rPr lang="en-AU" sz="1400" dirty="0"/>
                  <a:t>(banana, pear, lemon)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189397" y="5392235"/>
                <a:ext cx="11959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Edible Skin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558319" y="5390159"/>
                <a:ext cx="13660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Inedible skin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422537" y="6010784"/>
                <a:ext cx="7296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Apple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807715" y="6009228"/>
                <a:ext cx="86728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Orange</a:t>
                </a:r>
              </a:p>
            </p:txBody>
          </p:sp>
        </p:grpSp>
        <p:cxnSp>
          <p:nvCxnSpPr>
            <p:cNvPr id="45" name="Straight Arrow Connector 44"/>
            <p:cNvCxnSpPr>
              <a:stCxn id="102" idx="2"/>
              <a:endCxn id="104" idx="0"/>
            </p:cNvCxnSpPr>
            <p:nvPr/>
          </p:nvCxnSpPr>
          <p:spPr>
            <a:xfrm flipH="1">
              <a:off x="4346940" y="4514259"/>
              <a:ext cx="1244429" cy="386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02" idx="2"/>
              <a:endCxn id="105" idx="0"/>
            </p:cNvCxnSpPr>
            <p:nvPr/>
          </p:nvCxnSpPr>
          <p:spPr>
            <a:xfrm>
              <a:off x="5591369" y="4514259"/>
              <a:ext cx="209549" cy="38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04" idx="2"/>
              <a:endCxn id="106" idx="0"/>
            </p:cNvCxnSpPr>
            <p:nvPr/>
          </p:nvCxnSpPr>
          <p:spPr>
            <a:xfrm>
              <a:off x="4346940" y="5270247"/>
              <a:ext cx="0" cy="249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05" idx="2"/>
              <a:endCxn id="107" idx="0"/>
            </p:cNvCxnSpPr>
            <p:nvPr/>
          </p:nvCxnSpPr>
          <p:spPr>
            <a:xfrm>
              <a:off x="5800918" y="5268171"/>
              <a:ext cx="1" cy="249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225790" y="4898839"/>
              <a:ext cx="1195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Edible Skin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36183" y="4898839"/>
              <a:ext cx="13853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Inedible skin</a:t>
              </a:r>
            </a:p>
            <a:p>
              <a:pPr algn="ctr"/>
              <a:r>
                <a:rPr lang="en-AU" sz="1400" dirty="0"/>
                <a:t>(banana, lemon)</a:t>
              </a:r>
            </a:p>
          </p:txBody>
        </p:sp>
        <p:cxnSp>
          <p:nvCxnSpPr>
            <p:cNvPr id="51" name="Straight Arrow Connector 50"/>
            <p:cNvCxnSpPr>
              <a:stCxn id="103" idx="2"/>
              <a:endCxn id="49" idx="0"/>
            </p:cNvCxnSpPr>
            <p:nvPr/>
          </p:nvCxnSpPr>
          <p:spPr>
            <a:xfrm flipH="1">
              <a:off x="7823774" y="4514258"/>
              <a:ext cx="282663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03" idx="2"/>
              <a:endCxn id="50" idx="0"/>
            </p:cNvCxnSpPr>
            <p:nvPr/>
          </p:nvCxnSpPr>
          <p:spPr>
            <a:xfrm>
              <a:off x="8106437" y="4514258"/>
              <a:ext cx="1822404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522783" y="5514796"/>
              <a:ext cx="604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Pear</a:t>
              </a:r>
              <a:endParaRPr lang="en-AU" dirty="0"/>
            </a:p>
          </p:txBody>
        </p:sp>
        <p:cxnSp>
          <p:nvCxnSpPr>
            <p:cNvPr id="54" name="Straight Arrow Connector 53"/>
            <p:cNvCxnSpPr>
              <a:stCxn id="49" idx="2"/>
              <a:endCxn id="53" idx="0"/>
            </p:cNvCxnSpPr>
            <p:nvPr/>
          </p:nvCxnSpPr>
          <p:spPr>
            <a:xfrm>
              <a:off x="7823774" y="5268171"/>
              <a:ext cx="1432" cy="246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8823249" y="6127715"/>
              <a:ext cx="2266500" cy="631571"/>
              <a:chOff x="8823249" y="6127715"/>
              <a:chExt cx="2266500" cy="63157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8823249" y="6389954"/>
                <a:ext cx="82586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Lemon</a:t>
                </a:r>
                <a:endParaRPr lang="en-AU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204570" y="6389954"/>
                <a:ext cx="88517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Banana</a:t>
                </a:r>
                <a:endParaRPr lang="en-AU" dirty="0"/>
              </a:p>
            </p:txBody>
          </p:sp>
          <p:cxnSp>
            <p:nvCxnSpPr>
              <p:cNvPr id="99" name="Straight Arrow Connector 98"/>
              <p:cNvCxnSpPr>
                <a:stCxn id="57" idx="2"/>
                <a:endCxn id="97" idx="0"/>
              </p:cNvCxnSpPr>
              <p:nvPr/>
            </p:nvCxnSpPr>
            <p:spPr>
              <a:xfrm>
                <a:off x="9236183" y="6127715"/>
                <a:ext cx="0" cy="262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58" idx="2"/>
                <a:endCxn id="98" idx="0"/>
              </p:cNvCxnSpPr>
              <p:nvPr/>
            </p:nvCxnSpPr>
            <p:spPr>
              <a:xfrm flipH="1">
                <a:off x="10647160" y="6132700"/>
                <a:ext cx="1" cy="257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8566416" y="5483614"/>
              <a:ext cx="2710885" cy="649086"/>
              <a:chOff x="8566416" y="5483614"/>
              <a:chExt cx="2710885" cy="64908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566416" y="5758383"/>
                <a:ext cx="133953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White seeds</a:t>
                </a:r>
                <a:endParaRPr lang="en-A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017020" y="5763368"/>
                <a:ext cx="1260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Black seeds</a:t>
                </a:r>
                <a:endParaRPr lang="en-AU" dirty="0"/>
              </a:p>
            </p:txBody>
          </p:sp>
          <p:cxnSp>
            <p:nvCxnSpPr>
              <p:cNvPr id="95" name="Straight Arrow Connector 94"/>
              <p:cNvCxnSpPr>
                <a:stCxn id="50" idx="2"/>
                <a:endCxn id="57" idx="0"/>
              </p:cNvCxnSpPr>
              <p:nvPr/>
            </p:nvCxnSpPr>
            <p:spPr>
              <a:xfrm flipH="1">
                <a:off x="9236183" y="5483614"/>
                <a:ext cx="692658" cy="274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50" idx="2"/>
                <a:endCxn id="58" idx="0"/>
              </p:cNvCxnSpPr>
              <p:nvPr/>
            </p:nvCxnSpPr>
            <p:spPr>
              <a:xfrm>
                <a:off x="9928841" y="5483614"/>
                <a:ext cx="718320" cy="279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TextBox 107"/>
          <p:cNvSpPr txBox="1"/>
          <p:nvPr/>
        </p:nvSpPr>
        <p:spPr>
          <a:xfrm>
            <a:off x="3781405" y="3460648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1a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14233" y="346626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1b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05598" y="4440088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2</a:t>
            </a:r>
            <a:r>
              <a:rPr lang="en-AU" sz="2400" dirty="0" smtClean="0">
                <a:solidFill>
                  <a:srgbClr val="FF0000"/>
                </a:solidFill>
              </a:rPr>
              <a:t>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41074" y="4458732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2b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11507" y="4415655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3</a:t>
            </a:r>
            <a:r>
              <a:rPr lang="en-AU" sz="2400" dirty="0" smtClean="0">
                <a:solidFill>
                  <a:srgbClr val="FF0000"/>
                </a:solidFill>
              </a:rPr>
              <a:t>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103273" y="4422744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3b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30387" y="5268416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4</a:t>
            </a:r>
            <a:r>
              <a:rPr lang="en-AU" sz="2400" dirty="0" smtClean="0">
                <a:solidFill>
                  <a:srgbClr val="FF0000"/>
                </a:solidFill>
              </a:rPr>
              <a:t>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56011" y="532614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4b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6" y="922308"/>
            <a:ext cx="12250415" cy="14670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Tabular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</a:t>
            </a:r>
            <a:r>
              <a:rPr lang="en-AU" sz="2800" b="1" dirty="0" smtClean="0"/>
              <a:t>tabular dichotomous </a:t>
            </a:r>
            <a:r>
              <a:rPr lang="en-AU" sz="2800" b="1" dirty="0"/>
              <a:t>key for a: </a:t>
            </a:r>
            <a:r>
              <a:rPr lang="en-AU" sz="2800" b="1" dirty="0" smtClean="0"/>
              <a:t>banana, orange, apple, pear and lemon</a:t>
            </a:r>
            <a:endParaRPr lang="en-AU" sz="2800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b="1" dirty="0"/>
              <a:t>Step 2:</a:t>
            </a:r>
            <a:r>
              <a:rPr lang="en-AU" sz="2800" dirty="0"/>
              <a:t>  List the characteristics in order, with the number of the next </a:t>
            </a:r>
            <a:r>
              <a:rPr lang="en-AU" sz="2800" dirty="0" smtClean="0"/>
              <a:t>characteristic.</a:t>
            </a:r>
            <a:endParaRPr lang="en-AU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216188" y="2571384"/>
            <a:ext cx="7752474" cy="3679812"/>
            <a:chOff x="2605598" y="2974088"/>
            <a:chExt cx="7752474" cy="3679812"/>
          </a:xfrm>
        </p:grpSpPr>
        <p:grpSp>
          <p:nvGrpSpPr>
            <p:cNvPr id="41" name="Group 40"/>
            <p:cNvGrpSpPr/>
            <p:nvPr/>
          </p:nvGrpSpPr>
          <p:grpSpPr>
            <a:xfrm>
              <a:off x="2707131" y="2974088"/>
              <a:ext cx="7528345" cy="3679812"/>
              <a:chOff x="3748956" y="3079474"/>
              <a:chExt cx="7528345" cy="3679812"/>
            </a:xfrm>
          </p:grpSpPr>
          <p:cxnSp>
            <p:nvCxnSpPr>
              <p:cNvPr id="42" name="Straight Arrow Connector 41"/>
              <p:cNvCxnSpPr>
                <a:stCxn id="101" idx="2"/>
                <a:endCxn id="102" idx="0"/>
              </p:cNvCxnSpPr>
              <p:nvPr/>
            </p:nvCxnSpPr>
            <p:spPr>
              <a:xfrm flipH="1">
                <a:off x="5591369" y="3664249"/>
                <a:ext cx="1286389" cy="265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01" idx="2"/>
                <a:endCxn id="103" idx="0"/>
              </p:cNvCxnSpPr>
              <p:nvPr/>
            </p:nvCxnSpPr>
            <p:spPr>
              <a:xfrm>
                <a:off x="6877758" y="3664249"/>
                <a:ext cx="1228679" cy="265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3748956" y="3079474"/>
                <a:ext cx="5251603" cy="2809322"/>
                <a:chOff x="3189397" y="3570794"/>
                <a:chExt cx="5251603" cy="2809322"/>
              </a:xfrm>
            </p:grpSpPr>
            <p:sp>
              <p:nvSpPr>
                <p:cNvPr id="101" name="TextBox 100"/>
                <p:cNvSpPr txBox="1"/>
                <p:nvPr/>
              </p:nvSpPr>
              <p:spPr>
                <a:xfrm>
                  <a:off x="4881620" y="3570794"/>
                  <a:ext cx="2873158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Fruit</a:t>
                  </a:r>
                </a:p>
                <a:p>
                  <a:pPr algn="ctr"/>
                  <a:r>
                    <a:rPr lang="en-AU" sz="1400" dirty="0"/>
                    <a:t>(banana, orange, apple, pear, lemon)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384998" y="4420804"/>
                  <a:ext cx="1293623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Spherical</a:t>
                  </a:r>
                </a:p>
                <a:p>
                  <a:pPr algn="ctr"/>
                  <a:r>
                    <a:rPr lang="en-AU" sz="1400" dirty="0"/>
                    <a:t>(orange, apple)</a:t>
                  </a:r>
                  <a:endParaRPr lang="en-AU" sz="11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652755" y="4420803"/>
                  <a:ext cx="1788245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dirty="0"/>
                    <a:t>Not spherical</a:t>
                  </a:r>
                </a:p>
                <a:p>
                  <a:pPr algn="ctr"/>
                  <a:r>
                    <a:rPr lang="en-AU" sz="1400" dirty="0"/>
                    <a:t>(banana, pear, lemon)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189397" y="5392235"/>
                  <a:ext cx="119596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Edible Skin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558319" y="5390159"/>
                  <a:ext cx="136608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Inedible skin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422537" y="6010784"/>
                  <a:ext cx="72968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Apple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807715" y="6009228"/>
                  <a:ext cx="86728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Orange</a:t>
                  </a:r>
                </a:p>
              </p:txBody>
            </p:sp>
          </p:grpSp>
          <p:cxnSp>
            <p:nvCxnSpPr>
              <p:cNvPr id="45" name="Straight Arrow Connector 44"/>
              <p:cNvCxnSpPr>
                <a:stCxn id="102" idx="2"/>
                <a:endCxn id="104" idx="0"/>
              </p:cNvCxnSpPr>
              <p:nvPr/>
            </p:nvCxnSpPr>
            <p:spPr>
              <a:xfrm flipH="1">
                <a:off x="4346940" y="4514259"/>
                <a:ext cx="1244429" cy="386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02" idx="2"/>
                <a:endCxn id="105" idx="0"/>
              </p:cNvCxnSpPr>
              <p:nvPr/>
            </p:nvCxnSpPr>
            <p:spPr>
              <a:xfrm>
                <a:off x="5591369" y="4514259"/>
                <a:ext cx="209549" cy="384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04" idx="2"/>
                <a:endCxn id="106" idx="0"/>
              </p:cNvCxnSpPr>
              <p:nvPr/>
            </p:nvCxnSpPr>
            <p:spPr>
              <a:xfrm>
                <a:off x="4346940" y="5270247"/>
                <a:ext cx="0" cy="249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05" idx="2"/>
                <a:endCxn id="107" idx="0"/>
              </p:cNvCxnSpPr>
              <p:nvPr/>
            </p:nvCxnSpPr>
            <p:spPr>
              <a:xfrm>
                <a:off x="5800918" y="5268171"/>
                <a:ext cx="1" cy="249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225790" y="4898839"/>
                <a:ext cx="11959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Edible Skin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236183" y="4898839"/>
                <a:ext cx="1385316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Inedible skin</a:t>
                </a:r>
              </a:p>
              <a:p>
                <a:pPr algn="ctr"/>
                <a:r>
                  <a:rPr lang="en-AU" sz="1400" dirty="0"/>
                  <a:t>(banana, lemon)</a:t>
                </a:r>
              </a:p>
            </p:txBody>
          </p:sp>
          <p:cxnSp>
            <p:nvCxnSpPr>
              <p:cNvPr id="51" name="Straight Arrow Connector 50"/>
              <p:cNvCxnSpPr>
                <a:stCxn id="103" idx="2"/>
                <a:endCxn id="49" idx="0"/>
              </p:cNvCxnSpPr>
              <p:nvPr/>
            </p:nvCxnSpPr>
            <p:spPr>
              <a:xfrm flipH="1">
                <a:off x="7823774" y="4514258"/>
                <a:ext cx="282663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103" idx="2"/>
                <a:endCxn id="50" idx="0"/>
              </p:cNvCxnSpPr>
              <p:nvPr/>
            </p:nvCxnSpPr>
            <p:spPr>
              <a:xfrm>
                <a:off x="8106437" y="4514258"/>
                <a:ext cx="1822404" cy="3845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522783" y="5514796"/>
                <a:ext cx="604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Pear</a:t>
                </a:r>
                <a:endParaRPr lang="en-AU" dirty="0"/>
              </a:p>
            </p:txBody>
          </p:sp>
          <p:cxnSp>
            <p:nvCxnSpPr>
              <p:cNvPr id="54" name="Straight Arrow Connector 53"/>
              <p:cNvCxnSpPr>
                <a:stCxn id="49" idx="2"/>
                <a:endCxn id="53" idx="0"/>
              </p:cNvCxnSpPr>
              <p:nvPr/>
            </p:nvCxnSpPr>
            <p:spPr>
              <a:xfrm>
                <a:off x="7823774" y="5268171"/>
                <a:ext cx="1432" cy="246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823249" y="6127715"/>
                <a:ext cx="2266500" cy="631571"/>
                <a:chOff x="8823249" y="6127715"/>
                <a:chExt cx="2266500" cy="631571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8823249" y="6389954"/>
                  <a:ext cx="82586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Lemon</a:t>
                  </a:r>
                  <a:endParaRPr lang="en-AU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0204570" y="6389954"/>
                  <a:ext cx="88517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Banana</a:t>
                  </a:r>
                  <a:endParaRPr lang="en-AU" dirty="0"/>
                </a:p>
              </p:txBody>
            </p:sp>
            <p:cxnSp>
              <p:nvCxnSpPr>
                <p:cNvPr id="99" name="Straight Arrow Connector 98"/>
                <p:cNvCxnSpPr>
                  <a:stCxn id="57" idx="2"/>
                  <a:endCxn id="97" idx="0"/>
                </p:cNvCxnSpPr>
                <p:nvPr/>
              </p:nvCxnSpPr>
              <p:spPr>
                <a:xfrm>
                  <a:off x="9236183" y="6127715"/>
                  <a:ext cx="0" cy="262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58" idx="2"/>
                  <a:endCxn id="98" idx="0"/>
                </p:cNvCxnSpPr>
                <p:nvPr/>
              </p:nvCxnSpPr>
              <p:spPr>
                <a:xfrm flipH="1">
                  <a:off x="10647160" y="6132700"/>
                  <a:ext cx="1" cy="257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8566416" y="5483614"/>
                <a:ext cx="2710885" cy="649086"/>
                <a:chOff x="8566416" y="5483614"/>
                <a:chExt cx="2710885" cy="649086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8566416" y="5758383"/>
                  <a:ext cx="133953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White seeds</a:t>
                  </a:r>
                  <a:endParaRPr lang="en-AU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017020" y="5763368"/>
                  <a:ext cx="126028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Black seeds</a:t>
                  </a:r>
                  <a:endParaRPr lang="en-AU" dirty="0"/>
                </a:p>
              </p:txBody>
            </p:sp>
            <p:cxnSp>
              <p:nvCxnSpPr>
                <p:cNvPr id="95" name="Straight Arrow Connector 94"/>
                <p:cNvCxnSpPr>
                  <a:stCxn id="50" idx="2"/>
                  <a:endCxn id="57" idx="0"/>
                </p:cNvCxnSpPr>
                <p:nvPr/>
              </p:nvCxnSpPr>
              <p:spPr>
                <a:xfrm flipH="1">
                  <a:off x="9236183" y="5483614"/>
                  <a:ext cx="692658" cy="274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50" idx="2"/>
                  <a:endCxn id="58" idx="0"/>
                </p:cNvCxnSpPr>
                <p:nvPr/>
              </p:nvCxnSpPr>
              <p:spPr>
                <a:xfrm>
                  <a:off x="9928841" y="5483614"/>
                  <a:ext cx="718320" cy="2797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/>
            <p:cNvSpPr txBox="1"/>
            <p:nvPr/>
          </p:nvSpPr>
          <p:spPr>
            <a:xfrm>
              <a:off x="3781405" y="346064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514233" y="346626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1b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05598" y="444008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2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41074" y="4458732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2b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11507" y="4415655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3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03273" y="4422744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3b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30387" y="5268416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FF0000"/>
                  </a:solidFill>
                </a:rPr>
                <a:t>4</a:t>
              </a:r>
              <a:r>
                <a:rPr lang="en-AU" sz="2400" dirty="0" smtClean="0">
                  <a:solidFill>
                    <a:srgbClr val="FF0000"/>
                  </a:solidFill>
                </a:rPr>
                <a:t>a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856011" y="532614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0000"/>
                  </a:solidFill>
                </a:rPr>
                <a:t>4b</a:t>
              </a:r>
              <a:endParaRPr lang="en-AU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139566" y="2569174"/>
            <a:ext cx="10107365" cy="3436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1a:  Spherical . . . . .go to 2</a:t>
            </a:r>
          </a:p>
          <a:p>
            <a:pPr marL="0" indent="0">
              <a:buNone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1b:  Not Spherical ..	go to 3</a:t>
            </a:r>
          </a:p>
          <a:p>
            <a:pPr marL="0" indent="0">
              <a:buNone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15208</TotalTime>
  <Words>1824</Words>
  <Application>Microsoft Office PowerPoint</Application>
  <PresentationFormat>Widescreen</PresentationFormat>
  <Paragraphs>458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Drawing Tabular Dichotomous Keys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janelle.lagrange@gmail.com</cp:lastModifiedBy>
  <cp:revision>242</cp:revision>
  <dcterms:created xsi:type="dcterms:W3CDTF">2017-01-28T08:32:28Z</dcterms:created>
  <dcterms:modified xsi:type="dcterms:W3CDTF">2019-07-05T01:18:20Z</dcterms:modified>
</cp:coreProperties>
</file>