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0" r:id="rId3"/>
    <p:sldId id="263" r:id="rId4"/>
    <p:sldId id="258" r:id="rId5"/>
    <p:sldId id="267" r:id="rId6"/>
    <p:sldId id="274" r:id="rId7"/>
    <p:sldId id="275" r:id="rId8"/>
    <p:sldId id="261" r:id="rId9"/>
    <p:sldId id="262" r:id="rId1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0C2CA-8CD8-4E53-B48B-9CD0A43FF074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264A-1F6A-4362-BF28-DE762C0DF9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1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72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Have students</a:t>
            </a:r>
            <a:r>
              <a:rPr lang="en-AU" baseline="0" dirty="0"/>
              <a:t> write one or two of the mnemonics only – whichever ones they think they will remember best.</a:t>
            </a:r>
            <a:endParaRPr lang="en-AU" dirty="0"/>
          </a:p>
          <a:p>
            <a:r>
              <a:rPr lang="en-AU" dirty="0"/>
              <a:t>The system has, of course, been updated significantly since then.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264A-1F6A-4362-BF28-DE762C0DF94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59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26/07/2019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3FF1DD7-0140-48C9-843A-B887C4C8D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03354"/>
              </p:ext>
            </p:extLst>
          </p:nvPr>
        </p:nvGraphicFramePr>
        <p:xfrm>
          <a:off x="9285668" y="5422583"/>
          <a:ext cx="271367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36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cha·rac·ter·is·tic</a:t>
                      </a:r>
                      <a:r>
                        <a:rPr lang="en-AU" b="1" dirty="0"/>
                        <a:t> </a:t>
                      </a:r>
                      <a:r>
                        <a:rPr lang="en-AU" i="0" dirty="0"/>
                        <a:t>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</a:p>
                    <a:p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feature or quality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6B1324E-E675-44D7-83EA-0E153157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89251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</a:t>
                      </a:r>
                      <a:r>
                        <a:rPr lang="en-AU" dirty="0" smtClean="0"/>
                        <a:t>options must each characteristic have?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DA3AB7C-C3DC-4351-8E15-E0DCC586D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22197"/>
              </p:ext>
            </p:extLst>
          </p:nvPr>
        </p:nvGraphicFramePr>
        <p:xfrm>
          <a:off x="9514481" y="1229352"/>
          <a:ext cx="2605964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Create a branched key which could be used to identify the following objects:</a:t>
                      </a:r>
                    </a:p>
                    <a:p>
                      <a:pPr algn="ctr"/>
                      <a:r>
                        <a:rPr lang="en-AU" b="1" dirty="0"/>
                        <a:t>Smartphone</a:t>
                      </a:r>
                    </a:p>
                    <a:p>
                      <a:pPr algn="ctr"/>
                      <a:r>
                        <a:rPr lang="en-AU" b="1" dirty="0"/>
                        <a:t>Laptop</a:t>
                      </a:r>
                    </a:p>
                    <a:p>
                      <a:pPr algn="ctr"/>
                      <a:r>
                        <a:rPr lang="en-AU" b="1" dirty="0"/>
                        <a:t>iPad</a:t>
                      </a:r>
                    </a:p>
                    <a:p>
                      <a:pPr algn="ctr"/>
                      <a:r>
                        <a:rPr lang="en-AU" b="1" dirty="0" smtClean="0"/>
                        <a:t> Surface</a:t>
                      </a:r>
                      <a:endParaRPr lang="en-AU" b="1" dirty="0"/>
                    </a:p>
                    <a:p>
                      <a:pPr algn="ctr"/>
                      <a:r>
                        <a:rPr lang="en-AU" b="1" dirty="0"/>
                        <a:t>Desktop computer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04378" y="922307"/>
            <a:ext cx="9111666" cy="29735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Drawing Branched Dichotomous </a:t>
            </a:r>
            <a:r>
              <a:rPr lang="en-AU" sz="3200" b="1" dirty="0" smtClean="0">
                <a:latin typeface="+mn-lt"/>
              </a:rPr>
              <a:t>Keys</a:t>
            </a:r>
            <a:endParaRPr lang="en-AU" sz="3200" b="1" dirty="0" smtClean="0">
              <a:latin typeface="+mn-lt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Step 1:  List characteristics that could be used to separate the objects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Step 2:  Pick one characteristic to divide the objects into two groups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Step 3:  Look at the objects in each new group and choose a different characteristic to split the group further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AU" sz="2400" dirty="0" smtClean="0">
                <a:latin typeface="+mn-lt"/>
              </a:rPr>
              <a:t>Step 4:  Repeat step 3 until all objects are individually identified</a:t>
            </a:r>
            <a:endParaRPr lang="en-A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Classification of </a:t>
            </a:r>
            <a:br>
              <a:rPr lang="en-AU" dirty="0"/>
            </a:br>
            <a:r>
              <a:rPr lang="en-AU" dirty="0"/>
              <a:t>Living Things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2991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levels of classification are there?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38" y="703536"/>
            <a:ext cx="10515600" cy="1620000"/>
          </a:xfrm>
        </p:spPr>
        <p:txBody>
          <a:bodyPr/>
          <a:lstStyle/>
          <a:p>
            <a:r>
              <a:rPr lang="en-AU" dirty="0"/>
              <a:t>List the seven levels of classification of living things</a:t>
            </a:r>
          </a:p>
          <a:p>
            <a:r>
              <a:rPr lang="en-AU" dirty="0"/>
              <a:t>Use the binomial system of naming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405938" y="3112253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If you were trying to find your house on</a:t>
            </a:r>
            <a:br>
              <a:rPr lang="en-AU" sz="2800" dirty="0"/>
            </a:br>
            <a:r>
              <a:rPr lang="en-AU" sz="2800" dirty="0"/>
              <a:t>Google Earth, the first thing you would</a:t>
            </a:r>
            <a:br>
              <a:rPr lang="en-AU" sz="2800" dirty="0"/>
            </a:br>
            <a:r>
              <a:rPr lang="en-AU" sz="2800" dirty="0"/>
              <a:t>need to find would be the country you </a:t>
            </a:r>
            <a:br>
              <a:rPr lang="en-AU" sz="2800" dirty="0"/>
            </a:br>
            <a:r>
              <a:rPr lang="en-AU" sz="2800" dirty="0"/>
              <a:t>live in (Australia).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Where would you go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Where would you go after that? And after that?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You gradually narrow your search – to your city or town, </a:t>
            </a:r>
            <a:br>
              <a:rPr lang="en-AU" sz="2800" dirty="0"/>
            </a:br>
            <a:r>
              <a:rPr lang="en-AU" sz="2800" dirty="0"/>
              <a:t>your suburb, your street, and finally your house.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127F2531-0BB4-4C99-AE2F-6DCF66B9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33897"/>
              </p:ext>
            </p:extLst>
          </p:nvPr>
        </p:nvGraphicFramePr>
        <p:xfrm>
          <a:off x="9514481" y="120462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binomial mean?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484C61B7-105A-48FA-B494-9F5EA684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67340"/>
              </p:ext>
            </p:extLst>
          </p:nvPr>
        </p:nvGraphicFramePr>
        <p:xfrm>
          <a:off x="9514480" y="5254633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bi·no·mi·al</a:t>
                      </a:r>
                      <a:r>
                        <a:rPr lang="en-AU" b="1" dirty="0"/>
                        <a:t> </a:t>
                      </a:r>
                      <a:r>
                        <a:rPr lang="en-AU" i="0" dirty="0"/>
                        <a:t>(</a:t>
                      </a:r>
                      <a:r>
                        <a:rPr lang="en-AU" i="1" dirty="0"/>
                        <a:t>adjective</a:t>
                      </a:r>
                      <a:r>
                        <a:rPr lang="en-AU" i="0" dirty="0"/>
                        <a:t>)</a:t>
                      </a:r>
                    </a:p>
                    <a:p>
                      <a:r>
                        <a:rPr lang="en-AU" dirty="0"/>
                        <a:t>having or using two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2" descr="http://cdn.newsapi.com.au/image/v1/bd254050a9ecda2643ad13badcd138e6">
            <a:extLst>
              <a:ext uri="{FF2B5EF4-FFF2-40B4-BE49-F238E27FC236}">
                <a16:creationId xmlns="" xmlns:a16="http://schemas.microsoft.com/office/drawing/2014/main" id="{629B6DD8-7D79-42FB-9F70-3BA1AF2C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94" y="2346115"/>
            <a:ext cx="4935350" cy="277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31678"/>
              </p:ext>
            </p:extLst>
          </p:nvPr>
        </p:nvGraphicFramePr>
        <p:xfrm>
          <a:off x="9514800" y="5013738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class·i·fy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to divide things or people into groups according to their type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32911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largest group of living things?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6729"/>
              </p:ext>
            </p:extLst>
          </p:nvPr>
        </p:nvGraphicFramePr>
        <p:xfrm>
          <a:off x="9514800" y="136867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smallest </a:t>
                      </a:r>
                      <a:r>
                        <a:rPr lang="en-AU" i="1" dirty="0"/>
                        <a:t>group</a:t>
                      </a:r>
                      <a:r>
                        <a:rPr lang="en-AU" i="0" dirty="0"/>
                        <a:t> of living things? (Be careful!)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407"/>
            <a:ext cx="5257800" cy="5786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Levels of Classification</a:t>
            </a:r>
          </a:p>
          <a:p>
            <a:r>
              <a:rPr lang="en-AU" dirty="0"/>
              <a:t>Classifying living things starts with large groups called </a:t>
            </a:r>
            <a:r>
              <a:rPr lang="en-AU" b="1" dirty="0"/>
              <a:t>kingdoms</a:t>
            </a:r>
            <a:r>
              <a:rPr lang="en-AU" dirty="0"/>
              <a:t> (e.g. animals and plants)</a:t>
            </a:r>
            <a:endParaRPr lang="en-AU" b="1" dirty="0"/>
          </a:p>
          <a:p>
            <a:r>
              <a:rPr lang="en-AU" dirty="0"/>
              <a:t>A kingdom is divided into smaller groups called </a:t>
            </a:r>
            <a:r>
              <a:rPr lang="en-AU" b="1" dirty="0"/>
              <a:t>phyla</a:t>
            </a:r>
            <a:r>
              <a:rPr lang="en-AU" dirty="0"/>
              <a:t> (e.g. animals with backbones, bugs)</a:t>
            </a:r>
          </a:p>
          <a:p>
            <a:r>
              <a:rPr lang="en-AU" dirty="0"/>
              <a:t>Each phylum has several </a:t>
            </a:r>
            <a:r>
              <a:rPr lang="en-AU" b="1" dirty="0"/>
              <a:t>classes </a:t>
            </a:r>
            <a:r>
              <a:rPr lang="en-AU" dirty="0"/>
              <a:t>(e.g. mammals, birds)</a:t>
            </a:r>
            <a:endParaRPr lang="en-AU" b="1" dirty="0"/>
          </a:p>
          <a:p>
            <a:r>
              <a:rPr lang="en-AU" dirty="0"/>
              <a:t>A class is divided into </a:t>
            </a:r>
            <a:r>
              <a:rPr lang="en-AU" b="1" dirty="0"/>
              <a:t>orders</a:t>
            </a:r>
            <a:r>
              <a:rPr lang="en-AU" dirty="0"/>
              <a:t> (e.g. primates, rodents) and so on until you reach a single </a:t>
            </a:r>
            <a:r>
              <a:rPr lang="en-AU" b="1" dirty="0"/>
              <a:t>species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1026" name="Picture 2" descr="https://upload.wikimedia.org/wikipedia/commons/thumb/a/a5/Biological_classification_L_Pengo_vflip.svg/300px-Biological_classification_L_Pengo_vflip.svg.png">
            <a:extLst>
              <a:ext uri="{FF2B5EF4-FFF2-40B4-BE49-F238E27FC236}">
                <a16:creationId xmlns="" xmlns:a16="http://schemas.microsoft.com/office/drawing/2014/main" id="{A0AEB8D0-C7BC-4806-A316-22095BE11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82"/>
          <a:stretch/>
        </p:blipFill>
        <p:spPr bwMode="auto">
          <a:xfrm>
            <a:off x="6096001" y="83554"/>
            <a:ext cx="3418800" cy="67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65AC419A-9D7D-4273-ACC7-F4B3C2ACB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68926"/>
              </p:ext>
            </p:extLst>
          </p:nvPr>
        </p:nvGraphicFramePr>
        <p:xfrm>
          <a:off x="9514800" y="294326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Fill in the blanks:</a:t>
                      </a:r>
                    </a:p>
                    <a:p>
                      <a:r>
                        <a:rPr lang="en-AU" i="1" dirty="0"/>
                        <a:t>Every order is divided into ________. Every family is divided into ________.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61332"/>
              </p:ext>
            </p:extLst>
          </p:nvPr>
        </p:nvGraphicFramePr>
        <p:xfrm>
          <a:off x="4104691" y="4966374"/>
          <a:ext cx="3982617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26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Did you know?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This classification system is called the </a:t>
                      </a:r>
                      <a:r>
                        <a:rPr lang="en-AU" b="1" dirty="0"/>
                        <a:t>Linnaean taxonomy</a:t>
                      </a:r>
                      <a:r>
                        <a:rPr lang="en-AU" b="0" dirty="0"/>
                        <a:t>, after Carl Linnaeus. Linnaeus invented the system more than 200 years ago!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016412" cy="4351338"/>
          </a:xfrm>
        </p:spPr>
        <p:txBody>
          <a:bodyPr>
            <a:normAutofit/>
          </a:bodyPr>
          <a:lstStyle/>
          <a:p>
            <a:r>
              <a:rPr lang="en-AU" dirty="0">
                <a:cs typeface="Arial" panose="020B0604020202020204" pitchFamily="34" charset="0"/>
              </a:rPr>
              <a:t>A simple phrase can be used to remember the order of the levels of classification. For example: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ingdom	</a:t>
            </a:r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ings			</a:t>
            </a:r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ids			</a:t>
            </a:r>
            <a:r>
              <a:rPr lang="en-AU" sz="2800" b="1" dirty="0">
                <a:cs typeface="Arial" panose="020B0604020202020204" pitchFamily="34" charset="0"/>
              </a:rPr>
              <a:t>K</a:t>
            </a:r>
            <a:r>
              <a:rPr lang="en-AU" sz="2800" dirty="0">
                <a:cs typeface="Arial" panose="020B0604020202020204" pitchFamily="34" charset="0"/>
              </a:rPr>
              <a:t>atie,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hylum		</a:t>
            </a:r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ark			</a:t>
            </a:r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laying		</a:t>
            </a:r>
            <a:r>
              <a:rPr lang="en-AU" sz="2800" b="1" dirty="0">
                <a:cs typeface="Arial" panose="020B0604020202020204" pitchFamily="34" charset="0"/>
              </a:rPr>
              <a:t>P</a:t>
            </a:r>
            <a:r>
              <a:rPr lang="en-AU" sz="2800" dirty="0">
                <a:cs typeface="Arial" panose="020B0604020202020204" pitchFamily="34" charset="0"/>
              </a:rPr>
              <a:t>lease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lass		</a:t>
            </a:r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an			</a:t>
            </a:r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ricket		</a:t>
            </a:r>
            <a:r>
              <a:rPr lang="en-AU" sz="2800" b="1" dirty="0">
                <a:cs typeface="Arial" panose="020B0604020202020204" pitchFamily="34" charset="0"/>
              </a:rPr>
              <a:t>C</a:t>
            </a:r>
            <a:r>
              <a:rPr lang="en-AU" sz="2800" dirty="0">
                <a:cs typeface="Arial" panose="020B0604020202020204" pitchFamily="34" charset="0"/>
              </a:rPr>
              <a:t>ome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rder		</a:t>
            </a:r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ffer		OR	</a:t>
            </a:r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n		OR	</a:t>
            </a:r>
            <a:r>
              <a:rPr lang="en-AU" sz="2800" b="1" dirty="0">
                <a:cs typeface="Arial" panose="020B0604020202020204" pitchFamily="34" charset="0"/>
              </a:rPr>
              <a:t>O</a:t>
            </a:r>
            <a:r>
              <a:rPr lang="en-AU" sz="2800" dirty="0">
                <a:cs typeface="Arial" panose="020B0604020202020204" pitchFamily="34" charset="0"/>
              </a:rPr>
              <a:t>ver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amily		</a:t>
            </a:r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amilies		</a:t>
            </a:r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reeways		</a:t>
            </a:r>
            <a:r>
              <a:rPr lang="en-AU" sz="2800" b="1" dirty="0">
                <a:cs typeface="Arial" panose="020B0604020202020204" pitchFamily="34" charset="0"/>
              </a:rPr>
              <a:t>F</a:t>
            </a:r>
            <a:r>
              <a:rPr lang="en-AU" sz="2800" dirty="0">
                <a:cs typeface="Arial" panose="020B0604020202020204" pitchFamily="34" charset="0"/>
              </a:rPr>
              <a:t>or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enus		</a:t>
            </a:r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reat			</a:t>
            </a:r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et			</a:t>
            </a:r>
            <a:r>
              <a:rPr lang="en-AU" sz="2800" b="1" dirty="0">
                <a:cs typeface="Arial" panose="020B0604020202020204" pitchFamily="34" charset="0"/>
              </a:rPr>
              <a:t>G</a:t>
            </a:r>
            <a:r>
              <a:rPr lang="en-AU" sz="2800" dirty="0">
                <a:cs typeface="Arial" panose="020B0604020202020204" pitchFamily="34" charset="0"/>
              </a:rPr>
              <a:t>reat</a:t>
            </a:r>
          </a:p>
          <a:p>
            <a:pPr lvl="1"/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pecies		</a:t>
            </a:r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cenery		</a:t>
            </a:r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quashed		</a:t>
            </a:r>
            <a:r>
              <a:rPr lang="en-AU" sz="2800" b="1" dirty="0">
                <a:cs typeface="Arial" panose="020B0604020202020204" pitchFamily="34" charset="0"/>
              </a:rPr>
              <a:t>S</a:t>
            </a:r>
            <a:r>
              <a:rPr lang="en-AU" sz="2800" dirty="0">
                <a:cs typeface="Arial" panose="020B0604020202020204" pitchFamily="34" charset="0"/>
              </a:rPr>
              <a:t>nacks</a:t>
            </a:r>
            <a:endParaRPr lang="en-AU" dirty="0">
              <a:cs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935" y="4749338"/>
            <a:ext cx="1553453" cy="19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25294"/>
              </p:ext>
            </p:extLst>
          </p:nvPr>
        </p:nvGraphicFramePr>
        <p:xfrm>
          <a:off x="9514799" y="4202328"/>
          <a:ext cx="2605965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Harold</a:t>
                      </a:r>
                      <a:r>
                        <a:rPr lang="en-AU" sz="1800" baseline="0" dirty="0">
                          <a:solidFill>
                            <a:sysClr val="windowText" lastClr="000000"/>
                          </a:solidFill>
                        </a:rPr>
                        <a:t> says the scientific name for a domestic dog is </a:t>
                      </a:r>
                      <a:r>
                        <a:rPr lang="en-AU" sz="1800" u="sng" baseline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canis</a:t>
                      </a:r>
                      <a:r>
                        <a:rPr lang="en-AU" sz="1800" u="sng" baseline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AU" sz="1800" u="sng" baseline="0" dirty="0" err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Familiaris</a:t>
                      </a:r>
                      <a:r>
                        <a:rPr lang="en-AU" sz="1800" baseline="0" dirty="0">
                          <a:solidFill>
                            <a:sysClr val="windowText" lastClr="000000"/>
                          </a:solidFill>
                        </a:rPr>
                        <a:t>. Is he correct?  Explain your choice.</a:t>
                      </a:r>
                      <a:endParaRPr lang="en-A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59076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levels of classification are used in a binomial name?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05934"/>
              </p:ext>
            </p:extLst>
          </p:nvPr>
        </p:nvGraphicFramePr>
        <p:xfrm>
          <a:off x="9514799" y="153781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comes first in a scientific name: genus or species?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The Binomial (double-name) Naming System</a:t>
            </a:r>
          </a:p>
          <a:p>
            <a:r>
              <a:rPr lang="en-AU" dirty="0"/>
              <a:t>An organism is given a scientific name using the last two levels of its classification (genus and species).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i="1" dirty="0" err="1"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en-AU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i="1" dirty="0" err="1">
                <a:latin typeface="Arial" panose="020B0604020202020204" pitchFamily="34" charset="0"/>
                <a:cs typeface="Arial" panose="020B0604020202020204" pitchFamily="34" charset="0"/>
              </a:rPr>
              <a:t>catus</a:t>
            </a:r>
            <a:endParaRPr lang="en-AU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AEA924-1AF4-446B-BD01-5A7F4D74AC3C}"/>
              </a:ext>
            </a:extLst>
          </p:cNvPr>
          <p:cNvSpPr txBox="1"/>
          <p:nvPr/>
        </p:nvSpPr>
        <p:spPr>
          <a:xfrm>
            <a:off x="1430260" y="2666364"/>
            <a:ext cx="2727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Genus name with capital letter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13E5B343-2A2C-4C29-B53D-CB94B9A40C90}"/>
              </a:ext>
            </a:extLst>
          </p:cNvPr>
          <p:cNvCxnSpPr>
            <a:cxnSpLocks/>
          </p:cNvCxnSpPr>
          <p:nvPr/>
        </p:nvCxnSpPr>
        <p:spPr>
          <a:xfrm>
            <a:off x="3654079" y="3152463"/>
            <a:ext cx="414068" cy="1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0F52406-75B6-4188-B266-A4B7F142FDD6}"/>
              </a:ext>
            </a:extLst>
          </p:cNvPr>
          <p:cNvSpPr txBox="1"/>
          <p:nvPr/>
        </p:nvSpPr>
        <p:spPr>
          <a:xfrm>
            <a:off x="6581309" y="2666365"/>
            <a:ext cx="2485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800" dirty="0"/>
              <a:t>Species name, no capital letter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F086B04-E75E-481A-A19A-C160079731D6}"/>
              </a:ext>
            </a:extLst>
          </p:cNvPr>
          <p:cNvCxnSpPr>
            <a:cxnSpLocks/>
          </p:cNvCxnSpPr>
          <p:nvPr/>
        </p:nvCxnSpPr>
        <p:spPr>
          <a:xfrm flipH="1">
            <a:off x="6201747" y="3143419"/>
            <a:ext cx="379562" cy="1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351A036-84D3-409E-8D26-02419F40C5C1}"/>
              </a:ext>
            </a:extLst>
          </p:cNvPr>
          <p:cNvSpPr txBox="1"/>
          <p:nvPr/>
        </p:nvSpPr>
        <p:spPr>
          <a:xfrm>
            <a:off x="3438569" y="3867729"/>
            <a:ext cx="3416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Name written in </a:t>
            </a:r>
            <a:r>
              <a:rPr lang="en-AU" sz="2800" i="1" dirty="0"/>
              <a:t>italics (sloping letters)</a:t>
            </a:r>
            <a:endParaRPr lang="en-AU" sz="2800" dirty="0"/>
          </a:p>
        </p:txBody>
      </p:sp>
      <p:sp>
        <p:nvSpPr>
          <p:cNvPr id="3" name="Left Brace 2">
            <a:extLst>
              <a:ext uri="{FF2B5EF4-FFF2-40B4-BE49-F238E27FC236}">
                <a16:creationId xmlns="" xmlns:a16="http://schemas.microsoft.com/office/drawing/2014/main" id="{0C0A8441-B245-4CC9-8F40-1AF2A785C114}"/>
              </a:ext>
            </a:extLst>
          </p:cNvPr>
          <p:cNvSpPr/>
          <p:nvPr/>
        </p:nvSpPr>
        <p:spPr>
          <a:xfrm rot="16200000">
            <a:off x="4967084" y="2723987"/>
            <a:ext cx="359292" cy="200297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506C499-7CBF-4DD4-A9F0-E5029FEB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45" y="3725472"/>
            <a:ext cx="1778480" cy="1778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AC612A19-D70C-4033-B841-10923F6A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262" y="4202328"/>
            <a:ext cx="1776773" cy="177677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74C72DCE-ABD4-4168-AD20-F4509E510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69819"/>
              </p:ext>
            </p:extLst>
          </p:nvPr>
        </p:nvGraphicFramePr>
        <p:xfrm>
          <a:off x="9514799" y="300723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name is capitalised?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40504"/>
              </p:ext>
            </p:extLst>
          </p:nvPr>
        </p:nvGraphicFramePr>
        <p:xfrm>
          <a:off x="9514799" y="4202328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Think, Pair, Share: </a:t>
                      </a:r>
                      <a:r>
                        <a:rPr lang="en-AU" sz="1800" dirty="0">
                          <a:solidFill>
                            <a:sysClr val="windowText" lastClr="000000"/>
                          </a:solidFill>
                        </a:rPr>
                        <a:t>frogs and salamanders spend part of their lives in water and part on land. Why are they called amphibians?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2527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languages are often used in scientific names?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76385"/>
              </p:ext>
            </p:extLst>
          </p:nvPr>
        </p:nvGraphicFramePr>
        <p:xfrm>
          <a:off x="9514799" y="153781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might the common name for </a:t>
                      </a:r>
                      <a:r>
                        <a:rPr lang="en-AU" i="1" dirty="0" err="1"/>
                        <a:t>Canis</a:t>
                      </a:r>
                      <a:r>
                        <a:rPr lang="en-AU" i="1" dirty="0"/>
                        <a:t> </a:t>
                      </a:r>
                      <a:r>
                        <a:rPr lang="en-AU" i="1" dirty="0" err="1"/>
                        <a:t>rufus</a:t>
                      </a:r>
                      <a:r>
                        <a:rPr lang="en-AU" i="0" dirty="0"/>
                        <a:t> be?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The Binomial (double-name) Naming System</a:t>
            </a:r>
          </a:p>
          <a:p>
            <a:r>
              <a:rPr lang="en-AU" dirty="0"/>
              <a:t>Most scientific names are based on Latin and Greek words (though some include the name of the person who discovered the organism</a:t>
            </a:r>
            <a:r>
              <a:rPr lang="en-AU" dirty="0" smtClean="0"/>
              <a:t>).</a:t>
            </a:r>
          </a:p>
          <a:p>
            <a:endParaRPr lang="en-AU" sz="800" dirty="0"/>
          </a:p>
          <a:p>
            <a:r>
              <a:rPr lang="en-AU" dirty="0"/>
              <a:t>For example:</a:t>
            </a:r>
          </a:p>
          <a:p>
            <a:endParaRPr lang="en-AU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74C72DCE-ABD4-4168-AD20-F4509E510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93383"/>
              </p:ext>
            </p:extLst>
          </p:nvPr>
        </p:nvGraphicFramePr>
        <p:xfrm>
          <a:off x="9514799" y="273568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 which three words could you use to describe a koala?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197324B3-3809-49B3-8873-3714A276E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13148"/>
              </p:ext>
            </p:extLst>
          </p:nvPr>
        </p:nvGraphicFramePr>
        <p:xfrm>
          <a:off x="129559" y="3456119"/>
          <a:ext cx="9268476" cy="20871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04">
                  <a:extLst>
                    <a:ext uri="{9D8B030D-6E8A-4147-A177-3AD203B41FA5}">
                      <a16:colId xmlns="" xmlns:a16="http://schemas.microsoft.com/office/drawing/2014/main" val="3224691172"/>
                    </a:ext>
                  </a:extLst>
                </a:gridCol>
                <a:gridCol w="1545188">
                  <a:extLst>
                    <a:ext uri="{9D8B030D-6E8A-4147-A177-3AD203B41FA5}">
                      <a16:colId xmlns="" xmlns:a16="http://schemas.microsoft.com/office/drawing/2014/main" val="102179063"/>
                    </a:ext>
                  </a:extLst>
                </a:gridCol>
                <a:gridCol w="1544304">
                  <a:extLst>
                    <a:ext uri="{9D8B030D-6E8A-4147-A177-3AD203B41FA5}">
                      <a16:colId xmlns="" xmlns:a16="http://schemas.microsoft.com/office/drawing/2014/main" val="1849927127"/>
                    </a:ext>
                  </a:extLst>
                </a:gridCol>
                <a:gridCol w="1545188">
                  <a:extLst>
                    <a:ext uri="{9D8B030D-6E8A-4147-A177-3AD203B41FA5}">
                      <a16:colId xmlns="" xmlns:a16="http://schemas.microsoft.com/office/drawing/2014/main" val="3691123901"/>
                    </a:ext>
                  </a:extLst>
                </a:gridCol>
                <a:gridCol w="1544304">
                  <a:extLst>
                    <a:ext uri="{9D8B030D-6E8A-4147-A177-3AD203B41FA5}">
                      <a16:colId xmlns="" xmlns:a16="http://schemas.microsoft.com/office/drawing/2014/main" val="275383856"/>
                    </a:ext>
                  </a:extLst>
                </a:gridCol>
                <a:gridCol w="1545188">
                  <a:extLst>
                    <a:ext uri="{9D8B030D-6E8A-4147-A177-3AD203B41FA5}">
                      <a16:colId xmlns="" xmlns:a16="http://schemas.microsoft.com/office/drawing/2014/main" val="1029958211"/>
                    </a:ext>
                  </a:extLst>
                </a:gridCol>
              </a:tblGrid>
              <a:tr h="25209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What it does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What it looks like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effectLst/>
                        </a:rPr>
                        <a:t>Its body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0237376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b="1" dirty="0">
                          <a:effectLst/>
                        </a:rPr>
                        <a:t>Word</a:t>
                      </a:r>
                      <a:endParaRPr lang="en-A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b="1" dirty="0">
                          <a:effectLst/>
                        </a:rPr>
                        <a:t>Meaning</a:t>
                      </a:r>
                      <a:endParaRPr lang="en-A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b="1" dirty="0">
                          <a:effectLst/>
                        </a:rPr>
                        <a:t>Word</a:t>
                      </a:r>
                      <a:endParaRPr lang="en-A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b="1" dirty="0">
                          <a:effectLst/>
                        </a:rPr>
                        <a:t>Meaning</a:t>
                      </a:r>
                      <a:endParaRPr lang="en-A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b="1" dirty="0">
                          <a:effectLst/>
                        </a:rPr>
                        <a:t>Word</a:t>
                      </a:r>
                      <a:endParaRPr lang="en-A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800" b="1" dirty="0">
                          <a:effectLst/>
                        </a:rPr>
                        <a:t>Meaning</a:t>
                      </a:r>
                      <a:endParaRPr lang="en-A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7085544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 err="1">
                          <a:effectLst/>
                        </a:rPr>
                        <a:t>amphi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half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 err="1">
                          <a:effectLst/>
                        </a:rPr>
                        <a:t>aculeat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spiny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 err="1">
                          <a:effectLst/>
                        </a:rPr>
                        <a:t>arctos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bear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0758157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>
                          <a:effectLst/>
                        </a:rPr>
                        <a:t>bios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>
                          <a:effectLst/>
                        </a:rPr>
                        <a:t>life</a:t>
                      </a:r>
                      <a:endParaRPr lang="en-A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 err="1">
                          <a:effectLst/>
                        </a:rPr>
                        <a:t>cinereus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grey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 err="1">
                          <a:effectLst/>
                        </a:rPr>
                        <a:t>canis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wolf / dog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3325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>
                          <a:effectLst/>
                        </a:rPr>
                        <a:t>malus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bad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 err="1">
                          <a:effectLst/>
                        </a:rPr>
                        <a:t>rufus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red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i="1" dirty="0" err="1">
                          <a:effectLst/>
                        </a:rPr>
                        <a:t>phascolo</a:t>
                      </a:r>
                      <a:endParaRPr lang="en-AU" sz="18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2400" dirty="0">
                          <a:effectLst/>
                        </a:rPr>
                        <a:t>pouch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3331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99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" y="2852663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Knowing how an organism is classified can tell you a lot about it!</a:t>
            </a:r>
          </a:p>
          <a:p>
            <a:r>
              <a:rPr lang="en-AU" dirty="0"/>
              <a:t>Binomial names are a useful way of distinguishing between very similar organisms (e.g. different varieties of a plant).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0" y="357319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>
                <a:cs typeface="Arial" panose="020B0604020202020204" pitchFamily="34" charset="0"/>
              </a:rPr>
              <a:t>List the 7 levels of classification in order.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cs typeface="Arial" panose="020B0604020202020204" pitchFamily="34" charset="0"/>
              </a:rPr>
              <a:t>Which two levels of classification are used in a scientific name?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>
                <a:cs typeface="Arial" panose="020B0604020202020204" pitchFamily="34" charset="0"/>
              </a:rPr>
              <a:t>Which is the correct way to write the scientific name of a banana? Explain your choice.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2C861C-EAB9-4F88-966C-6F95EC8A9521}"/>
              </a:ext>
            </a:extLst>
          </p:cNvPr>
          <p:cNvSpPr txBox="1"/>
          <p:nvPr/>
        </p:nvSpPr>
        <p:spPr>
          <a:xfrm>
            <a:off x="4528457" y="4895462"/>
            <a:ext cx="3539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lphaLcParenR"/>
            </a:pPr>
            <a:r>
              <a:rPr lang="en-AU" sz="2800" dirty="0">
                <a:cs typeface="Arial" panose="020B0604020202020204" pitchFamily="34" charset="0"/>
              </a:rPr>
              <a:t>Musa </a:t>
            </a:r>
            <a:r>
              <a:rPr lang="en-AU" sz="2800" dirty="0" err="1">
                <a:cs typeface="Arial" panose="020B0604020202020204" pitchFamily="34" charset="0"/>
              </a:rPr>
              <a:t>sapientum</a:t>
            </a:r>
            <a:endParaRPr lang="en-AU" sz="2800" dirty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AU" sz="2800" i="1" dirty="0" err="1">
                <a:cs typeface="Arial" panose="020B0604020202020204" pitchFamily="34" charset="0"/>
              </a:rPr>
              <a:t>musa</a:t>
            </a:r>
            <a:r>
              <a:rPr lang="en-AU" sz="2800" i="1" dirty="0">
                <a:cs typeface="Arial" panose="020B0604020202020204" pitchFamily="34" charset="0"/>
              </a:rPr>
              <a:t> </a:t>
            </a:r>
            <a:r>
              <a:rPr lang="en-AU" sz="2800" i="1" dirty="0" err="1">
                <a:cs typeface="Arial" panose="020B0604020202020204" pitchFamily="34" charset="0"/>
              </a:rPr>
              <a:t>sapientum</a:t>
            </a:r>
            <a:endParaRPr lang="en-AU" sz="2800" i="1" dirty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AU" sz="2800" i="1" dirty="0">
                <a:cs typeface="Arial" panose="020B0604020202020204" pitchFamily="34" charset="0"/>
              </a:rPr>
              <a:t>Musa </a:t>
            </a:r>
            <a:r>
              <a:rPr lang="en-AU" sz="2800" i="1" dirty="0" err="1">
                <a:cs typeface="Arial" panose="020B0604020202020204" pitchFamily="34" charset="0"/>
              </a:rPr>
              <a:t>sapientum</a:t>
            </a:r>
            <a:endParaRPr lang="en-AU" sz="2800" i="1" dirty="0"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AU" sz="2800" i="1" dirty="0">
                <a:cs typeface="Arial" panose="020B0604020202020204" pitchFamily="34" charset="0"/>
              </a:rPr>
              <a:t>Musa </a:t>
            </a:r>
            <a:r>
              <a:rPr lang="en-AU" sz="2800" i="1" dirty="0" err="1">
                <a:cs typeface="Arial" panose="020B0604020202020204" pitchFamily="34" charset="0"/>
              </a:rPr>
              <a:t>Sapientum</a:t>
            </a:r>
            <a:endParaRPr lang="en-AU" sz="2800" i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08" y="1052509"/>
            <a:ext cx="8559835" cy="4351338"/>
          </a:xfrm>
        </p:spPr>
        <p:txBody>
          <a:bodyPr/>
          <a:lstStyle/>
          <a:p>
            <a:r>
              <a:rPr lang="en-AU" dirty="0">
                <a:cs typeface="Arial" panose="020B0604020202020204" pitchFamily="34" charset="0"/>
              </a:rPr>
              <a:t>Write your own phrase that you could use to remember the seven levels of classification.</a:t>
            </a:r>
          </a:p>
          <a:p>
            <a:r>
              <a:rPr lang="en-AU" dirty="0">
                <a:cs typeface="Arial" panose="020B0604020202020204" pitchFamily="34" charset="0"/>
              </a:rPr>
              <a:t>Complete the Scientific Naming worksheet.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E967156-96E5-4320-B6FD-7B4F058D8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60988"/>
              </p:ext>
            </p:extLst>
          </p:nvPr>
        </p:nvGraphicFramePr>
        <p:xfrm>
          <a:off x="9398035" y="720000"/>
          <a:ext cx="2605965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Reminder: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2400" dirty="0"/>
                        <a:t>The seven levels of classification are: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2400" dirty="0"/>
                        <a:t>Kingdom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2400" dirty="0"/>
                        <a:t>Phylum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2400" dirty="0"/>
                        <a:t>Class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2400" dirty="0"/>
                        <a:t>Order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2400" dirty="0"/>
                        <a:t>Family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2400" dirty="0"/>
                        <a:t>Genus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2400" dirty="0"/>
                        <a:t>Species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769</Words>
  <Application>Microsoft Office PowerPoint</Application>
  <PresentationFormat>Widescreen</PresentationFormat>
  <Paragraphs>145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Classification of  Living Things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teacher</cp:lastModifiedBy>
  <cp:revision>28</cp:revision>
  <dcterms:created xsi:type="dcterms:W3CDTF">2018-02-20T13:07:19Z</dcterms:created>
  <dcterms:modified xsi:type="dcterms:W3CDTF">2019-07-26T03:40:25Z</dcterms:modified>
</cp:coreProperties>
</file>