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3" r:id="rId3"/>
    <p:sldId id="270" r:id="rId4"/>
    <p:sldId id="263" r:id="rId5"/>
    <p:sldId id="258" r:id="rId6"/>
    <p:sldId id="274" r:id="rId7"/>
    <p:sldId id="275" r:id="rId8"/>
    <p:sldId id="280" r:id="rId9"/>
    <p:sldId id="276" r:id="rId10"/>
    <p:sldId id="277" r:id="rId11"/>
    <p:sldId id="278" r:id="rId12"/>
    <p:sldId id="261" r:id="rId13"/>
    <p:sldId id="279" r:id="rId14"/>
    <p:sldId id="262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TENS Nathan [Harrisdale Senior High School]" initials="AN[SHS" lastIdx="1" clrIdx="0">
    <p:extLst>
      <p:ext uri="{19B8F6BF-5375-455C-9EA6-DF929625EA0E}">
        <p15:presenceInfo xmlns:p15="http://schemas.microsoft.com/office/powerpoint/2012/main" userId="S-1-5-21-649946042-2316909345-383160112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85"/>
    <a:srgbClr val="FFBA77"/>
    <a:srgbClr val="FFFD77"/>
    <a:srgbClr val="BEFF77"/>
    <a:srgbClr val="7BFF77"/>
    <a:srgbClr val="77FFB6"/>
    <a:srgbClr val="77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9286" autoAdjust="0"/>
  </p:normalViewPr>
  <p:slideViewPr>
    <p:cSldViewPr snapToGrid="0">
      <p:cViewPr varScale="1">
        <p:scale>
          <a:sx n="81" d="100"/>
          <a:sy n="81" d="100"/>
        </p:scale>
        <p:origin x="5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D8867-1880-44BE-9297-61B20C98F78A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358C8-9BBC-4B8E-8EC7-1A22952C88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5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sz="2800" b="1" dirty="0" smtClean="0">
                <a:cs typeface="Arial" panose="020B0604020202020204" pitchFamily="34" charset="0"/>
              </a:rPr>
              <a:t>K</a:t>
            </a:r>
            <a:r>
              <a:rPr lang="en-AU" sz="2800" dirty="0" smtClean="0">
                <a:cs typeface="Arial" panose="020B0604020202020204" pitchFamily="34" charset="0"/>
              </a:rPr>
              <a:t>ingdom	</a:t>
            </a:r>
            <a:r>
              <a:rPr lang="en-AU" sz="2800" b="1" dirty="0" smtClean="0">
                <a:cs typeface="Arial" panose="020B0604020202020204" pitchFamily="34" charset="0"/>
              </a:rPr>
              <a:t>K</a:t>
            </a:r>
            <a:r>
              <a:rPr lang="en-AU" sz="2800" dirty="0" smtClean="0">
                <a:cs typeface="Arial" panose="020B0604020202020204" pitchFamily="34" charset="0"/>
              </a:rPr>
              <a:t>ings			</a:t>
            </a:r>
            <a:r>
              <a:rPr lang="en-AU" sz="2800" b="1" dirty="0" smtClean="0">
                <a:cs typeface="Arial" panose="020B0604020202020204" pitchFamily="34" charset="0"/>
              </a:rPr>
              <a:t>K</a:t>
            </a:r>
            <a:r>
              <a:rPr lang="en-AU" sz="2800" dirty="0" smtClean="0">
                <a:cs typeface="Arial" panose="020B0604020202020204" pitchFamily="34" charset="0"/>
              </a:rPr>
              <a:t>ids		</a:t>
            </a:r>
            <a:r>
              <a:rPr lang="en-AU" sz="2800" b="1" dirty="0" smtClean="0">
                <a:cs typeface="Arial" panose="020B0604020202020204" pitchFamily="34" charset="0"/>
              </a:rPr>
              <a:t>K</a:t>
            </a:r>
            <a:r>
              <a:rPr lang="en-AU" sz="2800" dirty="0" smtClean="0">
                <a:cs typeface="Arial" panose="020B0604020202020204" pitchFamily="34" charset="0"/>
              </a:rPr>
              <a:t>atie,</a:t>
            </a:r>
          </a:p>
          <a:p>
            <a:pPr lvl="1"/>
            <a:r>
              <a:rPr lang="en-AU" sz="2800" b="1" dirty="0" smtClean="0">
                <a:cs typeface="Arial" panose="020B0604020202020204" pitchFamily="34" charset="0"/>
              </a:rPr>
              <a:t>P</a:t>
            </a:r>
            <a:r>
              <a:rPr lang="en-AU" sz="2800" dirty="0" smtClean="0">
                <a:cs typeface="Arial" panose="020B0604020202020204" pitchFamily="34" charset="0"/>
              </a:rPr>
              <a:t>hylum	</a:t>
            </a:r>
            <a:r>
              <a:rPr lang="en-AU" sz="2800" b="1" dirty="0" smtClean="0">
                <a:cs typeface="Arial" panose="020B0604020202020204" pitchFamily="34" charset="0"/>
              </a:rPr>
              <a:t>P</a:t>
            </a:r>
            <a:r>
              <a:rPr lang="en-AU" sz="2800" dirty="0" smtClean="0">
                <a:cs typeface="Arial" panose="020B0604020202020204" pitchFamily="34" charset="0"/>
              </a:rPr>
              <a:t>ark			</a:t>
            </a:r>
            <a:r>
              <a:rPr lang="en-AU" sz="2800" b="1" dirty="0" smtClean="0">
                <a:cs typeface="Arial" panose="020B0604020202020204" pitchFamily="34" charset="0"/>
              </a:rPr>
              <a:t>P</a:t>
            </a:r>
            <a:r>
              <a:rPr lang="en-AU" sz="2800" dirty="0" smtClean="0">
                <a:cs typeface="Arial" panose="020B0604020202020204" pitchFamily="34" charset="0"/>
              </a:rPr>
              <a:t>laying		</a:t>
            </a:r>
            <a:r>
              <a:rPr lang="en-AU" sz="2800" b="1" dirty="0" smtClean="0">
                <a:cs typeface="Arial" panose="020B0604020202020204" pitchFamily="34" charset="0"/>
              </a:rPr>
              <a:t>P</a:t>
            </a:r>
            <a:r>
              <a:rPr lang="en-AU" sz="2800" dirty="0" smtClean="0">
                <a:cs typeface="Arial" panose="020B0604020202020204" pitchFamily="34" charset="0"/>
              </a:rPr>
              <a:t>lease</a:t>
            </a:r>
          </a:p>
          <a:p>
            <a:pPr lvl="1"/>
            <a:r>
              <a:rPr lang="en-AU" sz="2800" b="1" dirty="0" smtClean="0">
                <a:cs typeface="Arial" panose="020B0604020202020204" pitchFamily="34" charset="0"/>
              </a:rPr>
              <a:t>C</a:t>
            </a:r>
            <a:r>
              <a:rPr lang="en-AU" sz="2800" dirty="0" smtClean="0">
                <a:cs typeface="Arial" panose="020B0604020202020204" pitchFamily="34" charset="0"/>
              </a:rPr>
              <a:t>lass		</a:t>
            </a:r>
            <a:r>
              <a:rPr lang="en-AU" sz="2800" b="1" dirty="0" smtClean="0">
                <a:cs typeface="Arial" panose="020B0604020202020204" pitchFamily="34" charset="0"/>
              </a:rPr>
              <a:t>C</a:t>
            </a:r>
            <a:r>
              <a:rPr lang="en-AU" sz="2800" dirty="0" smtClean="0">
                <a:cs typeface="Arial" panose="020B0604020202020204" pitchFamily="34" charset="0"/>
              </a:rPr>
              <a:t>an			</a:t>
            </a:r>
            <a:r>
              <a:rPr lang="en-AU" sz="2800" b="1" dirty="0" smtClean="0">
                <a:cs typeface="Arial" panose="020B0604020202020204" pitchFamily="34" charset="0"/>
              </a:rPr>
              <a:t>C</a:t>
            </a:r>
            <a:r>
              <a:rPr lang="en-AU" sz="2800" dirty="0" smtClean="0">
                <a:cs typeface="Arial" panose="020B0604020202020204" pitchFamily="34" charset="0"/>
              </a:rPr>
              <a:t>ricket		</a:t>
            </a:r>
            <a:r>
              <a:rPr lang="en-AU" sz="2800" b="1" dirty="0" smtClean="0">
                <a:cs typeface="Arial" panose="020B0604020202020204" pitchFamily="34" charset="0"/>
              </a:rPr>
              <a:t>C</a:t>
            </a:r>
            <a:r>
              <a:rPr lang="en-AU" sz="2800" dirty="0" smtClean="0">
                <a:cs typeface="Arial" panose="020B0604020202020204" pitchFamily="34" charset="0"/>
              </a:rPr>
              <a:t>ome</a:t>
            </a:r>
          </a:p>
          <a:p>
            <a:pPr lvl="1"/>
            <a:r>
              <a:rPr lang="en-AU" sz="2800" b="1" dirty="0" smtClean="0">
                <a:cs typeface="Arial" panose="020B0604020202020204" pitchFamily="34" charset="0"/>
              </a:rPr>
              <a:t>O</a:t>
            </a:r>
            <a:r>
              <a:rPr lang="en-AU" sz="2800" dirty="0" smtClean="0">
                <a:cs typeface="Arial" panose="020B0604020202020204" pitchFamily="34" charset="0"/>
              </a:rPr>
              <a:t>rder		</a:t>
            </a:r>
            <a:r>
              <a:rPr lang="en-AU" sz="2800" b="1" dirty="0" smtClean="0">
                <a:cs typeface="Arial" panose="020B0604020202020204" pitchFamily="34" charset="0"/>
              </a:rPr>
              <a:t>O</a:t>
            </a:r>
            <a:r>
              <a:rPr lang="en-AU" sz="2800" dirty="0" smtClean="0">
                <a:cs typeface="Arial" panose="020B0604020202020204" pitchFamily="34" charset="0"/>
              </a:rPr>
              <a:t>ffer		OR	</a:t>
            </a:r>
            <a:r>
              <a:rPr lang="en-AU" sz="2800" b="1" dirty="0" smtClean="0">
                <a:cs typeface="Arial" panose="020B0604020202020204" pitchFamily="34" charset="0"/>
              </a:rPr>
              <a:t>O</a:t>
            </a:r>
            <a:r>
              <a:rPr lang="en-AU" sz="2800" dirty="0" smtClean="0">
                <a:cs typeface="Arial" panose="020B0604020202020204" pitchFamily="34" charset="0"/>
              </a:rPr>
              <a:t>n		</a:t>
            </a:r>
            <a:r>
              <a:rPr lang="en-AU" sz="2800" b="1" dirty="0" smtClean="0">
                <a:cs typeface="Arial" panose="020B0604020202020204" pitchFamily="34" charset="0"/>
              </a:rPr>
              <a:t>O</a:t>
            </a:r>
            <a:r>
              <a:rPr lang="en-AU" sz="2800" dirty="0" smtClean="0">
                <a:cs typeface="Arial" panose="020B0604020202020204" pitchFamily="34" charset="0"/>
              </a:rPr>
              <a:t>ver</a:t>
            </a:r>
          </a:p>
          <a:p>
            <a:pPr lvl="1"/>
            <a:r>
              <a:rPr lang="en-AU" sz="2800" b="1" dirty="0" smtClean="0">
                <a:cs typeface="Arial" panose="020B0604020202020204" pitchFamily="34" charset="0"/>
              </a:rPr>
              <a:t>F</a:t>
            </a:r>
            <a:r>
              <a:rPr lang="en-AU" sz="2800" dirty="0" smtClean="0">
                <a:cs typeface="Arial" panose="020B0604020202020204" pitchFamily="34" charset="0"/>
              </a:rPr>
              <a:t>amily		</a:t>
            </a:r>
            <a:r>
              <a:rPr lang="en-AU" sz="2800" b="1" dirty="0" smtClean="0">
                <a:cs typeface="Arial" panose="020B0604020202020204" pitchFamily="34" charset="0"/>
              </a:rPr>
              <a:t>F</a:t>
            </a:r>
            <a:r>
              <a:rPr lang="en-AU" sz="2800" dirty="0" smtClean="0">
                <a:cs typeface="Arial" panose="020B0604020202020204" pitchFamily="34" charset="0"/>
              </a:rPr>
              <a:t>amilies			</a:t>
            </a:r>
            <a:r>
              <a:rPr lang="en-AU" sz="2800" b="1" dirty="0" smtClean="0">
                <a:cs typeface="Arial" panose="020B0604020202020204" pitchFamily="34" charset="0"/>
              </a:rPr>
              <a:t>F</a:t>
            </a:r>
            <a:r>
              <a:rPr lang="en-AU" sz="2800" dirty="0" smtClean="0">
                <a:cs typeface="Arial" panose="020B0604020202020204" pitchFamily="34" charset="0"/>
              </a:rPr>
              <a:t>reeways		</a:t>
            </a:r>
            <a:r>
              <a:rPr lang="en-AU" sz="2800" b="1" dirty="0" smtClean="0">
                <a:cs typeface="Arial" panose="020B0604020202020204" pitchFamily="34" charset="0"/>
              </a:rPr>
              <a:t>F</a:t>
            </a:r>
            <a:r>
              <a:rPr lang="en-AU" sz="2800" dirty="0" smtClean="0">
                <a:cs typeface="Arial" panose="020B0604020202020204" pitchFamily="34" charset="0"/>
              </a:rPr>
              <a:t>or</a:t>
            </a:r>
          </a:p>
          <a:p>
            <a:pPr lvl="1"/>
            <a:r>
              <a:rPr lang="en-AU" sz="2800" b="1" dirty="0" smtClean="0">
                <a:cs typeface="Arial" panose="020B0604020202020204" pitchFamily="34" charset="0"/>
              </a:rPr>
              <a:t>G</a:t>
            </a:r>
            <a:r>
              <a:rPr lang="en-AU" sz="2800" dirty="0" smtClean="0">
                <a:cs typeface="Arial" panose="020B0604020202020204" pitchFamily="34" charset="0"/>
              </a:rPr>
              <a:t>enus		</a:t>
            </a:r>
            <a:r>
              <a:rPr lang="en-AU" sz="2800" b="1" dirty="0" smtClean="0">
                <a:cs typeface="Arial" panose="020B0604020202020204" pitchFamily="34" charset="0"/>
              </a:rPr>
              <a:t>G</a:t>
            </a:r>
            <a:r>
              <a:rPr lang="en-AU" sz="2800" dirty="0" smtClean="0">
                <a:cs typeface="Arial" panose="020B0604020202020204" pitchFamily="34" charset="0"/>
              </a:rPr>
              <a:t>reat			</a:t>
            </a:r>
            <a:r>
              <a:rPr lang="en-AU" sz="2800" b="1" dirty="0" smtClean="0">
                <a:cs typeface="Arial" panose="020B0604020202020204" pitchFamily="34" charset="0"/>
              </a:rPr>
              <a:t>G</a:t>
            </a:r>
            <a:r>
              <a:rPr lang="en-AU" sz="2800" dirty="0" smtClean="0">
                <a:cs typeface="Arial" panose="020B0604020202020204" pitchFamily="34" charset="0"/>
              </a:rPr>
              <a:t>et		</a:t>
            </a:r>
            <a:r>
              <a:rPr lang="en-AU" sz="2800" b="1" dirty="0" smtClean="0">
                <a:cs typeface="Arial" panose="020B0604020202020204" pitchFamily="34" charset="0"/>
              </a:rPr>
              <a:t>G</a:t>
            </a:r>
            <a:r>
              <a:rPr lang="en-AU" sz="2800" dirty="0" smtClean="0">
                <a:cs typeface="Arial" panose="020B0604020202020204" pitchFamily="34" charset="0"/>
              </a:rPr>
              <a:t>reat</a:t>
            </a:r>
          </a:p>
          <a:p>
            <a:pPr lvl="1"/>
            <a:r>
              <a:rPr lang="en-AU" sz="2800" b="1" dirty="0" smtClean="0">
                <a:cs typeface="Arial" panose="020B0604020202020204" pitchFamily="34" charset="0"/>
              </a:rPr>
              <a:t>S</a:t>
            </a:r>
            <a:r>
              <a:rPr lang="en-AU" sz="2800" dirty="0" smtClean="0">
                <a:cs typeface="Arial" panose="020B0604020202020204" pitchFamily="34" charset="0"/>
              </a:rPr>
              <a:t>pecies	</a:t>
            </a:r>
            <a:r>
              <a:rPr lang="en-AU" sz="2800" b="1" dirty="0" smtClean="0">
                <a:cs typeface="Arial" panose="020B0604020202020204" pitchFamily="34" charset="0"/>
              </a:rPr>
              <a:t>S</a:t>
            </a:r>
            <a:r>
              <a:rPr lang="en-AU" sz="2800" dirty="0" smtClean="0">
                <a:cs typeface="Arial" panose="020B0604020202020204" pitchFamily="34" charset="0"/>
              </a:rPr>
              <a:t>cenery			</a:t>
            </a:r>
            <a:r>
              <a:rPr lang="en-AU" sz="2800" b="1" dirty="0" smtClean="0">
                <a:cs typeface="Arial" panose="020B0604020202020204" pitchFamily="34" charset="0"/>
              </a:rPr>
              <a:t>S</a:t>
            </a:r>
            <a:r>
              <a:rPr lang="en-AU" sz="2800" dirty="0" smtClean="0">
                <a:cs typeface="Arial" panose="020B0604020202020204" pitchFamily="34" charset="0"/>
              </a:rPr>
              <a:t>quashed		</a:t>
            </a:r>
            <a:r>
              <a:rPr lang="en-AU" sz="2800" b="1" dirty="0" smtClean="0">
                <a:cs typeface="Arial" panose="020B0604020202020204" pitchFamily="34" charset="0"/>
              </a:rPr>
              <a:t>S</a:t>
            </a:r>
            <a:r>
              <a:rPr lang="en-AU" sz="2800" dirty="0" smtClean="0">
                <a:cs typeface="Arial" panose="020B0604020202020204" pitchFamily="34" charset="0"/>
              </a:rPr>
              <a:t>nacks</a:t>
            </a:r>
            <a:endParaRPr lang="en-AU" dirty="0" smtClean="0"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358C8-9BBC-4B8E-8EC7-1A22952C88F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9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Venus flytraps can move in a way that most plants cannot. Barnacles are sessile (unable to move), but are still classified as animals.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358C8-9BBC-4B8E-8EC7-1A22952C88F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12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358C8-9BBC-4B8E-8EC7-1A22952C88F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50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358C8-9BBC-4B8E-8EC7-1A22952C88F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77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358C8-9BBC-4B8E-8EC7-1A22952C88F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53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358C8-9BBC-4B8E-8EC7-1A22952C88F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3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358C8-9BBC-4B8E-8EC7-1A22952C88F0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234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358C8-9BBC-4B8E-8EC7-1A22952C88F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8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5101326"/>
          </a:xfrm>
        </p:spPr>
        <p:txBody>
          <a:bodyPr>
            <a:normAutofit/>
          </a:bodyPr>
          <a:lstStyle/>
          <a:p>
            <a:r>
              <a:rPr lang="en-AU" dirty="0"/>
              <a:t>There are seven different levels of classification which are used to organise living things. They can be remembered with a simple phrase: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K</a:t>
            </a:r>
            <a:r>
              <a:rPr lang="en-AU" sz="2800" dirty="0">
                <a:cs typeface="Arial" panose="020B0604020202020204" pitchFamily="34" charset="0"/>
              </a:rPr>
              <a:t>ingdom	</a:t>
            </a:r>
            <a:r>
              <a:rPr lang="en-AU" sz="2800" b="1" dirty="0">
                <a:cs typeface="Arial" panose="020B0604020202020204" pitchFamily="34" charset="0"/>
              </a:rPr>
              <a:t>K</a:t>
            </a:r>
            <a:r>
              <a:rPr lang="en-AU" sz="2800" dirty="0">
                <a:cs typeface="Arial" panose="020B0604020202020204" pitchFamily="34" charset="0"/>
              </a:rPr>
              <a:t>ings			</a:t>
            </a:r>
            <a:r>
              <a:rPr lang="en-AU" sz="2800" b="1" dirty="0">
                <a:cs typeface="Arial" panose="020B0604020202020204" pitchFamily="34" charset="0"/>
              </a:rPr>
              <a:t>K</a:t>
            </a:r>
            <a:r>
              <a:rPr lang="en-AU" sz="2800" dirty="0">
                <a:cs typeface="Arial" panose="020B0604020202020204" pitchFamily="34" charset="0"/>
              </a:rPr>
              <a:t>ids			</a:t>
            </a:r>
            <a:r>
              <a:rPr lang="en-AU" sz="2800" b="1" dirty="0">
                <a:cs typeface="Arial" panose="020B0604020202020204" pitchFamily="34" charset="0"/>
              </a:rPr>
              <a:t>K</a:t>
            </a:r>
            <a:r>
              <a:rPr lang="en-AU" sz="2800" dirty="0">
                <a:cs typeface="Arial" panose="020B0604020202020204" pitchFamily="34" charset="0"/>
              </a:rPr>
              <a:t>atie,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P</a:t>
            </a:r>
            <a:r>
              <a:rPr lang="en-AU" sz="2800" dirty="0">
                <a:cs typeface="Arial" panose="020B0604020202020204" pitchFamily="34" charset="0"/>
              </a:rPr>
              <a:t>hylum		</a:t>
            </a:r>
            <a:r>
              <a:rPr lang="en-AU" sz="2800" b="1" dirty="0">
                <a:cs typeface="Arial" panose="020B0604020202020204" pitchFamily="34" charset="0"/>
              </a:rPr>
              <a:t>P</a:t>
            </a:r>
            <a:r>
              <a:rPr lang="en-AU" sz="2800" dirty="0">
                <a:cs typeface="Arial" panose="020B0604020202020204" pitchFamily="34" charset="0"/>
              </a:rPr>
              <a:t>ark			</a:t>
            </a:r>
            <a:r>
              <a:rPr lang="en-AU" sz="2800" b="1" dirty="0">
                <a:cs typeface="Arial" panose="020B0604020202020204" pitchFamily="34" charset="0"/>
              </a:rPr>
              <a:t>P</a:t>
            </a:r>
            <a:r>
              <a:rPr lang="en-AU" sz="2800" dirty="0">
                <a:cs typeface="Arial" panose="020B0604020202020204" pitchFamily="34" charset="0"/>
              </a:rPr>
              <a:t>laying		</a:t>
            </a:r>
            <a:r>
              <a:rPr lang="en-AU" sz="2800" b="1" dirty="0">
                <a:cs typeface="Arial" panose="020B0604020202020204" pitchFamily="34" charset="0"/>
              </a:rPr>
              <a:t>P</a:t>
            </a:r>
            <a:r>
              <a:rPr lang="en-AU" sz="2800" dirty="0">
                <a:cs typeface="Arial" panose="020B0604020202020204" pitchFamily="34" charset="0"/>
              </a:rPr>
              <a:t>lease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C</a:t>
            </a:r>
            <a:r>
              <a:rPr lang="en-AU" sz="2800" dirty="0">
                <a:cs typeface="Arial" panose="020B0604020202020204" pitchFamily="34" charset="0"/>
              </a:rPr>
              <a:t>lass		</a:t>
            </a:r>
            <a:r>
              <a:rPr lang="en-AU" sz="2800" b="1" dirty="0">
                <a:cs typeface="Arial" panose="020B0604020202020204" pitchFamily="34" charset="0"/>
              </a:rPr>
              <a:t>C</a:t>
            </a:r>
            <a:r>
              <a:rPr lang="en-AU" sz="2800" dirty="0">
                <a:cs typeface="Arial" panose="020B0604020202020204" pitchFamily="34" charset="0"/>
              </a:rPr>
              <a:t>an			</a:t>
            </a:r>
            <a:r>
              <a:rPr lang="en-AU" sz="2800" b="1" dirty="0">
                <a:cs typeface="Arial" panose="020B0604020202020204" pitchFamily="34" charset="0"/>
              </a:rPr>
              <a:t>C</a:t>
            </a:r>
            <a:r>
              <a:rPr lang="en-AU" sz="2800" dirty="0">
                <a:cs typeface="Arial" panose="020B0604020202020204" pitchFamily="34" charset="0"/>
              </a:rPr>
              <a:t>ricket		</a:t>
            </a:r>
            <a:r>
              <a:rPr lang="en-AU" sz="2800" b="1" dirty="0">
                <a:cs typeface="Arial" panose="020B0604020202020204" pitchFamily="34" charset="0"/>
              </a:rPr>
              <a:t>C</a:t>
            </a:r>
            <a:r>
              <a:rPr lang="en-AU" sz="2800" dirty="0">
                <a:cs typeface="Arial" panose="020B0604020202020204" pitchFamily="34" charset="0"/>
              </a:rPr>
              <a:t>ome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O</a:t>
            </a:r>
            <a:r>
              <a:rPr lang="en-AU" sz="2800" dirty="0">
                <a:cs typeface="Arial" panose="020B0604020202020204" pitchFamily="34" charset="0"/>
              </a:rPr>
              <a:t>rder		</a:t>
            </a:r>
            <a:r>
              <a:rPr lang="en-AU" sz="2800" b="1" dirty="0">
                <a:cs typeface="Arial" panose="020B0604020202020204" pitchFamily="34" charset="0"/>
              </a:rPr>
              <a:t>O</a:t>
            </a:r>
            <a:r>
              <a:rPr lang="en-AU" sz="2800" dirty="0">
                <a:cs typeface="Arial" panose="020B0604020202020204" pitchFamily="34" charset="0"/>
              </a:rPr>
              <a:t>ffer		OR	</a:t>
            </a:r>
            <a:r>
              <a:rPr lang="en-AU" sz="2800" b="1" dirty="0">
                <a:cs typeface="Arial" panose="020B0604020202020204" pitchFamily="34" charset="0"/>
              </a:rPr>
              <a:t>O</a:t>
            </a:r>
            <a:r>
              <a:rPr lang="en-AU" sz="2800" dirty="0">
                <a:cs typeface="Arial" panose="020B0604020202020204" pitchFamily="34" charset="0"/>
              </a:rPr>
              <a:t>n		OR	</a:t>
            </a:r>
            <a:r>
              <a:rPr lang="en-AU" sz="2800" b="1" dirty="0">
                <a:cs typeface="Arial" panose="020B0604020202020204" pitchFamily="34" charset="0"/>
              </a:rPr>
              <a:t>O</a:t>
            </a:r>
            <a:r>
              <a:rPr lang="en-AU" sz="2800" dirty="0">
                <a:cs typeface="Arial" panose="020B0604020202020204" pitchFamily="34" charset="0"/>
              </a:rPr>
              <a:t>ver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F</a:t>
            </a:r>
            <a:r>
              <a:rPr lang="en-AU" sz="2800" dirty="0">
                <a:cs typeface="Arial" panose="020B0604020202020204" pitchFamily="34" charset="0"/>
              </a:rPr>
              <a:t>amily		</a:t>
            </a:r>
            <a:r>
              <a:rPr lang="en-AU" sz="2800" b="1" dirty="0">
                <a:cs typeface="Arial" panose="020B0604020202020204" pitchFamily="34" charset="0"/>
              </a:rPr>
              <a:t>F</a:t>
            </a:r>
            <a:r>
              <a:rPr lang="en-AU" sz="2800" dirty="0">
                <a:cs typeface="Arial" panose="020B0604020202020204" pitchFamily="34" charset="0"/>
              </a:rPr>
              <a:t>amilies		</a:t>
            </a:r>
            <a:r>
              <a:rPr lang="en-AU" sz="2800" b="1" dirty="0">
                <a:cs typeface="Arial" panose="020B0604020202020204" pitchFamily="34" charset="0"/>
              </a:rPr>
              <a:t>F</a:t>
            </a:r>
            <a:r>
              <a:rPr lang="en-AU" sz="2800" dirty="0">
                <a:cs typeface="Arial" panose="020B0604020202020204" pitchFamily="34" charset="0"/>
              </a:rPr>
              <a:t>reeways		</a:t>
            </a:r>
            <a:r>
              <a:rPr lang="en-AU" sz="2800" b="1" dirty="0">
                <a:cs typeface="Arial" panose="020B0604020202020204" pitchFamily="34" charset="0"/>
              </a:rPr>
              <a:t>F</a:t>
            </a:r>
            <a:r>
              <a:rPr lang="en-AU" sz="2800" dirty="0">
                <a:cs typeface="Arial" panose="020B0604020202020204" pitchFamily="34" charset="0"/>
              </a:rPr>
              <a:t>or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G</a:t>
            </a:r>
            <a:r>
              <a:rPr lang="en-AU" sz="2800" dirty="0">
                <a:cs typeface="Arial" panose="020B0604020202020204" pitchFamily="34" charset="0"/>
              </a:rPr>
              <a:t>enus		</a:t>
            </a:r>
            <a:r>
              <a:rPr lang="en-AU" sz="2800" b="1" dirty="0">
                <a:cs typeface="Arial" panose="020B0604020202020204" pitchFamily="34" charset="0"/>
              </a:rPr>
              <a:t>G</a:t>
            </a:r>
            <a:r>
              <a:rPr lang="en-AU" sz="2800" dirty="0">
                <a:cs typeface="Arial" panose="020B0604020202020204" pitchFamily="34" charset="0"/>
              </a:rPr>
              <a:t>reat			</a:t>
            </a:r>
            <a:r>
              <a:rPr lang="en-AU" sz="2800" b="1" dirty="0">
                <a:cs typeface="Arial" panose="020B0604020202020204" pitchFamily="34" charset="0"/>
              </a:rPr>
              <a:t>G</a:t>
            </a:r>
            <a:r>
              <a:rPr lang="en-AU" sz="2800" dirty="0">
                <a:cs typeface="Arial" panose="020B0604020202020204" pitchFamily="34" charset="0"/>
              </a:rPr>
              <a:t>et			</a:t>
            </a:r>
            <a:r>
              <a:rPr lang="en-AU" sz="2800" b="1" dirty="0">
                <a:cs typeface="Arial" panose="020B0604020202020204" pitchFamily="34" charset="0"/>
              </a:rPr>
              <a:t>G</a:t>
            </a:r>
            <a:r>
              <a:rPr lang="en-AU" sz="2800" dirty="0">
                <a:cs typeface="Arial" panose="020B0604020202020204" pitchFamily="34" charset="0"/>
              </a:rPr>
              <a:t>reat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S</a:t>
            </a:r>
            <a:r>
              <a:rPr lang="en-AU" sz="2800" dirty="0">
                <a:cs typeface="Arial" panose="020B0604020202020204" pitchFamily="34" charset="0"/>
              </a:rPr>
              <a:t>pecies		</a:t>
            </a:r>
            <a:r>
              <a:rPr lang="en-AU" sz="2800" b="1" dirty="0">
                <a:cs typeface="Arial" panose="020B0604020202020204" pitchFamily="34" charset="0"/>
              </a:rPr>
              <a:t>S</a:t>
            </a:r>
            <a:r>
              <a:rPr lang="en-AU" sz="2800" dirty="0">
                <a:cs typeface="Arial" panose="020B0604020202020204" pitchFamily="34" charset="0"/>
              </a:rPr>
              <a:t>cenery		</a:t>
            </a:r>
            <a:r>
              <a:rPr lang="en-AU" sz="2800" b="1" dirty="0">
                <a:cs typeface="Arial" panose="020B0604020202020204" pitchFamily="34" charset="0"/>
              </a:rPr>
              <a:t>S</a:t>
            </a:r>
            <a:r>
              <a:rPr lang="en-AU" sz="2800" dirty="0">
                <a:cs typeface="Arial" panose="020B0604020202020204" pitchFamily="34" charset="0"/>
              </a:rPr>
              <a:t>quashed		</a:t>
            </a:r>
            <a:r>
              <a:rPr lang="en-AU" sz="2800" b="1" dirty="0">
                <a:cs typeface="Arial" panose="020B0604020202020204" pitchFamily="34" charset="0"/>
              </a:rPr>
              <a:t>S</a:t>
            </a:r>
            <a:r>
              <a:rPr lang="en-AU" sz="2800" dirty="0">
                <a:cs typeface="Arial" panose="020B0604020202020204" pitchFamily="34" charset="0"/>
              </a:rPr>
              <a:t>nacks</a:t>
            </a:r>
          </a:p>
          <a:p>
            <a:r>
              <a:rPr lang="en-AU" dirty="0">
                <a:cs typeface="Arial" panose="020B0604020202020204" pitchFamily="34" charset="0"/>
              </a:rPr>
              <a:t>This is how a human would </a:t>
            </a:r>
            <a:br>
              <a:rPr lang="en-AU" dirty="0">
                <a:cs typeface="Arial" panose="020B0604020202020204" pitchFamily="34" charset="0"/>
              </a:rPr>
            </a:br>
            <a:r>
              <a:rPr lang="en-AU" dirty="0">
                <a:cs typeface="Arial" panose="020B0604020202020204" pitchFamily="34" charset="0"/>
              </a:rPr>
              <a:t>be classified:</a:t>
            </a:r>
          </a:p>
          <a:p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E6C9F3C-5944-4572-869B-729FFF5ECA36}"/>
              </a:ext>
            </a:extLst>
          </p:cNvPr>
          <p:cNvGrpSpPr/>
          <p:nvPr/>
        </p:nvGrpSpPr>
        <p:grpSpPr>
          <a:xfrm>
            <a:off x="5482430" y="1493874"/>
            <a:ext cx="5306073" cy="5364126"/>
            <a:chOff x="5482430" y="1493874"/>
            <a:chExt cx="5306073" cy="5364126"/>
          </a:xfrm>
        </p:grpSpPr>
        <p:pic>
          <p:nvPicPr>
            <p:cNvPr id="1028" name="Picture 4" descr="http://biology-igcse.weebly.com/uploads/1/5/0/7/15070316/7236947_orig.png">
              <a:extLst>
                <a:ext uri="{FF2B5EF4-FFF2-40B4-BE49-F238E27FC236}">
                  <a16:creationId xmlns="" xmlns:a16="http://schemas.microsoft.com/office/drawing/2014/main" id="{D2DDD699-4C03-4C30-A073-08AECF558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430" y="1493874"/>
              <a:ext cx="5306073" cy="5364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8D4FECDB-15FA-4082-9AEA-BDF985FEFCFB}"/>
                </a:ext>
              </a:extLst>
            </p:cNvPr>
            <p:cNvSpPr/>
            <p:nvPr/>
          </p:nvSpPr>
          <p:spPr>
            <a:xfrm>
              <a:off x="8846344" y="6400800"/>
              <a:ext cx="45719" cy="116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9086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54059"/>
              </p:ext>
            </p:extLst>
          </p:nvPr>
        </p:nvGraphicFramePr>
        <p:xfrm>
          <a:off x="9545133" y="3740402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cell wall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tough outside layer of some cells which protects and supports them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producer</a:t>
                      </a:r>
                      <a:r>
                        <a:rPr lang="en-AU" sz="1800" dirty="0"/>
                        <a:t> (</a:t>
                      </a:r>
                      <a:r>
                        <a:rPr lang="en-AU" sz="1800" i="1" dirty="0"/>
                        <a:t>noun</a:t>
                      </a:r>
                      <a:r>
                        <a:rPr lang="en-AU" sz="18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an organism that gets energy from non-living things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5878483" cy="569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What kingdom does it belong to?</a:t>
            </a:r>
          </a:p>
          <a:p>
            <a:pPr marL="0" indent="0">
              <a:buNone/>
            </a:pPr>
            <a:endParaRPr lang="en-AU" sz="2600" b="1" dirty="0"/>
          </a:p>
          <a:p>
            <a:pPr marL="0" indent="0">
              <a:buNone/>
            </a:pPr>
            <a:r>
              <a:rPr lang="en-AU" sz="2600" dirty="0" smtClean="0"/>
              <a:t>The organism has no cell wall and is a consumer.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 smtClean="0"/>
              <a:t>Give a reason for your choice.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 smtClean="0">
                <a:solidFill>
                  <a:srgbClr val="00B050"/>
                </a:solidFill>
              </a:rPr>
              <a:t>It is in the Animalia Kingdom because it is not a producer and has no cell walls.</a:t>
            </a:r>
            <a:endParaRPr lang="en-AU" sz="2600" dirty="0">
              <a:solidFill>
                <a:srgbClr val="00B05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88474"/>
              </p:ext>
            </p:extLst>
          </p:nvPr>
        </p:nvGraphicFramePr>
        <p:xfrm>
          <a:off x="6874816" y="207492"/>
          <a:ext cx="5103765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03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800" b="1" dirty="0">
                          <a:latin typeface="+mn-lt"/>
                        </a:rPr>
                        <a:t>Identifying </a:t>
                      </a:r>
                      <a:r>
                        <a:rPr lang="en-AU" sz="2800" b="1" dirty="0" smtClean="0">
                          <a:latin typeface="+mn-lt"/>
                        </a:rPr>
                        <a:t>Kingdoms</a:t>
                      </a:r>
                      <a:endParaRPr lang="en-AU" sz="28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>
                          <a:latin typeface="+mn-lt"/>
                        </a:rPr>
                        <a:t>1. </a:t>
                      </a:r>
                      <a:r>
                        <a:rPr lang="en-AU" sz="2000" dirty="0" smtClean="0">
                          <a:latin typeface="+mn-lt"/>
                        </a:rPr>
                        <a:t>Is it a producer? </a:t>
                      </a:r>
                      <a:endParaRPr lang="en-AU" sz="2000" dirty="0">
                        <a:latin typeface="+mn-lt"/>
                      </a:endParaRPr>
                    </a:p>
                    <a:p>
                      <a:pPr lvl="1">
                        <a:lnSpc>
                          <a:spcPct val="125000"/>
                        </a:lnSpc>
                      </a:pPr>
                      <a:r>
                        <a:rPr lang="en-AU" sz="1800" dirty="0">
                          <a:latin typeface="+mn-lt"/>
                        </a:rPr>
                        <a:t> </a:t>
                      </a:r>
                      <a:r>
                        <a:rPr lang="en-AU" sz="1800" dirty="0" smtClean="0">
                          <a:latin typeface="+mn-lt"/>
                        </a:rPr>
                        <a:t>Yes – Plantae</a:t>
                      </a:r>
                      <a:endParaRPr lang="en-AU" sz="4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If it </a:t>
                      </a:r>
                      <a:r>
                        <a:rPr lang="en-AU" sz="2000" dirty="0" smtClean="0">
                          <a:latin typeface="+mn-lt"/>
                        </a:rPr>
                        <a:t>is not a producer,</a:t>
                      </a:r>
                      <a:r>
                        <a:rPr lang="en-AU" sz="2000" baseline="0" dirty="0" smtClean="0">
                          <a:latin typeface="+mn-lt"/>
                        </a:rPr>
                        <a:t> d</a:t>
                      </a:r>
                      <a:r>
                        <a:rPr lang="en-AU" sz="2000" dirty="0" smtClean="0">
                          <a:latin typeface="+mn-lt"/>
                        </a:rPr>
                        <a:t>oes its cells have a cell wall?</a:t>
                      </a: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 </a:t>
                      </a:r>
                      <a:r>
                        <a:rPr lang="en-AU" sz="2000" dirty="0"/>
                        <a:t>    </a:t>
                      </a:r>
                      <a:r>
                        <a:rPr lang="en-AU" sz="1800" dirty="0" smtClean="0">
                          <a:latin typeface="+mn-lt"/>
                        </a:rPr>
                        <a:t>Yes</a:t>
                      </a:r>
                      <a:r>
                        <a:rPr lang="en-AU" sz="1800" baseline="0" dirty="0" smtClean="0">
                          <a:latin typeface="+mn-lt"/>
                        </a:rPr>
                        <a:t> </a:t>
                      </a:r>
                      <a:r>
                        <a:rPr lang="en-AU" sz="1800" dirty="0" smtClean="0">
                          <a:latin typeface="+mn-lt"/>
                        </a:rPr>
                        <a:t>– Fungi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1800" dirty="0" smtClean="0">
                          <a:latin typeface="+mn-lt"/>
                        </a:rPr>
                        <a:t>      No – Animalia </a:t>
                      </a:r>
                      <a:endParaRPr lang="en-A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2" y="4513384"/>
            <a:ext cx="3170434" cy="209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54059"/>
              </p:ext>
            </p:extLst>
          </p:nvPr>
        </p:nvGraphicFramePr>
        <p:xfrm>
          <a:off x="9545133" y="3740402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cell wall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tough outside layer of some cells which protects and supports them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producer</a:t>
                      </a:r>
                      <a:r>
                        <a:rPr lang="en-AU" sz="1800" dirty="0"/>
                        <a:t> (</a:t>
                      </a:r>
                      <a:r>
                        <a:rPr lang="en-AU" sz="1800" i="1" dirty="0"/>
                        <a:t>noun</a:t>
                      </a:r>
                      <a:r>
                        <a:rPr lang="en-AU" sz="18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an organism that gets energy from non-living things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5878483" cy="569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What kingdom does it belong to?</a:t>
            </a:r>
          </a:p>
          <a:p>
            <a:pPr marL="0" indent="0">
              <a:buNone/>
            </a:pPr>
            <a:endParaRPr lang="en-AU" sz="2600" b="1" dirty="0"/>
          </a:p>
          <a:p>
            <a:pPr marL="0" indent="0">
              <a:buNone/>
            </a:pPr>
            <a:r>
              <a:rPr lang="en-AU" sz="2600" dirty="0" smtClean="0"/>
              <a:t>The organism’s cells have cell walls and is not a producer.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 smtClean="0"/>
              <a:t>Give a reason for your choice.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 smtClean="0">
                <a:solidFill>
                  <a:srgbClr val="00B050"/>
                </a:solidFill>
              </a:rPr>
              <a:t>It is in the Fungi Kingdom because it is not a producer and has cell walls.</a:t>
            </a:r>
            <a:endParaRPr lang="en-AU" sz="2600" dirty="0">
              <a:solidFill>
                <a:srgbClr val="00B05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88474"/>
              </p:ext>
            </p:extLst>
          </p:nvPr>
        </p:nvGraphicFramePr>
        <p:xfrm>
          <a:off x="6874816" y="207492"/>
          <a:ext cx="5103765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03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800" b="1" dirty="0">
                          <a:latin typeface="+mn-lt"/>
                        </a:rPr>
                        <a:t>Identifying </a:t>
                      </a:r>
                      <a:r>
                        <a:rPr lang="en-AU" sz="2800" b="1" dirty="0" smtClean="0">
                          <a:latin typeface="+mn-lt"/>
                        </a:rPr>
                        <a:t>Kingdoms</a:t>
                      </a:r>
                      <a:endParaRPr lang="en-AU" sz="28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>
                          <a:latin typeface="+mn-lt"/>
                        </a:rPr>
                        <a:t>1. </a:t>
                      </a:r>
                      <a:r>
                        <a:rPr lang="en-AU" sz="2000" dirty="0" smtClean="0">
                          <a:latin typeface="+mn-lt"/>
                        </a:rPr>
                        <a:t>Is it a producer? </a:t>
                      </a:r>
                      <a:endParaRPr lang="en-AU" sz="2000" dirty="0">
                        <a:latin typeface="+mn-lt"/>
                      </a:endParaRPr>
                    </a:p>
                    <a:p>
                      <a:pPr lvl="1">
                        <a:lnSpc>
                          <a:spcPct val="125000"/>
                        </a:lnSpc>
                      </a:pPr>
                      <a:r>
                        <a:rPr lang="en-AU" sz="1800" dirty="0">
                          <a:latin typeface="+mn-lt"/>
                        </a:rPr>
                        <a:t> </a:t>
                      </a:r>
                      <a:r>
                        <a:rPr lang="en-AU" sz="1800" dirty="0" smtClean="0">
                          <a:latin typeface="+mn-lt"/>
                        </a:rPr>
                        <a:t>Yes – Plantae</a:t>
                      </a:r>
                      <a:endParaRPr lang="en-AU" sz="4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If it </a:t>
                      </a:r>
                      <a:r>
                        <a:rPr lang="en-AU" sz="2000" dirty="0" smtClean="0">
                          <a:latin typeface="+mn-lt"/>
                        </a:rPr>
                        <a:t>is not a producer,</a:t>
                      </a:r>
                      <a:r>
                        <a:rPr lang="en-AU" sz="2000" baseline="0" dirty="0" smtClean="0">
                          <a:latin typeface="+mn-lt"/>
                        </a:rPr>
                        <a:t> d</a:t>
                      </a:r>
                      <a:r>
                        <a:rPr lang="en-AU" sz="2000" dirty="0" smtClean="0">
                          <a:latin typeface="+mn-lt"/>
                        </a:rPr>
                        <a:t>oes its cells have a cell wall?</a:t>
                      </a: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 </a:t>
                      </a:r>
                      <a:r>
                        <a:rPr lang="en-AU" sz="2000" dirty="0"/>
                        <a:t>    </a:t>
                      </a:r>
                      <a:r>
                        <a:rPr lang="en-AU" sz="1800" dirty="0" smtClean="0">
                          <a:latin typeface="+mn-lt"/>
                        </a:rPr>
                        <a:t>Yes</a:t>
                      </a:r>
                      <a:r>
                        <a:rPr lang="en-AU" sz="1800" baseline="0" dirty="0" smtClean="0">
                          <a:latin typeface="+mn-lt"/>
                        </a:rPr>
                        <a:t> </a:t>
                      </a:r>
                      <a:r>
                        <a:rPr lang="en-AU" sz="1800" dirty="0" smtClean="0">
                          <a:latin typeface="+mn-lt"/>
                        </a:rPr>
                        <a:t>– Fungi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1800" dirty="0" smtClean="0">
                          <a:latin typeface="+mn-lt"/>
                        </a:rPr>
                        <a:t>      No – Animalia </a:t>
                      </a:r>
                      <a:endParaRPr lang="en-A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0954"/>
          <a:stretch/>
        </p:blipFill>
        <p:spPr>
          <a:xfrm>
            <a:off x="6010980" y="4484077"/>
            <a:ext cx="3168189" cy="22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5880092"/>
          </a:xfrm>
        </p:spPr>
        <p:txBody>
          <a:bodyPr>
            <a:normAutofit/>
          </a:bodyPr>
          <a:lstStyle/>
          <a:p>
            <a:r>
              <a:rPr lang="en-AU" dirty="0"/>
              <a:t>Knowing which kingdom an organism belongs to can </a:t>
            </a:r>
            <a:r>
              <a:rPr lang="en-AU" dirty="0" smtClean="0"/>
              <a:t>quickly tell </a:t>
            </a:r>
            <a:r>
              <a:rPr lang="en-AU" dirty="0"/>
              <a:t>you a lot about </a:t>
            </a:r>
            <a:r>
              <a:rPr lang="en-AU" dirty="0" smtClean="0"/>
              <a:t>it. 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example, if an </a:t>
            </a:r>
            <a:r>
              <a:rPr lang="en-GB" dirty="0" smtClean="0"/>
              <a:t>organism </a:t>
            </a:r>
            <a:r>
              <a:rPr lang="en-GB" dirty="0"/>
              <a:t>is classified </a:t>
            </a:r>
            <a:r>
              <a:rPr lang="en-GB" dirty="0" smtClean="0"/>
              <a:t>as Kingdom Animalia (an animal), </a:t>
            </a:r>
            <a:r>
              <a:rPr lang="en-GB" dirty="0"/>
              <a:t>immediately we already know that it </a:t>
            </a:r>
            <a:r>
              <a:rPr lang="en-GB" dirty="0" smtClean="0"/>
              <a:t>is </a:t>
            </a:r>
            <a:r>
              <a:rPr lang="en-AU" dirty="0" smtClean="0"/>
              <a:t>not a producer and does not have a cell wall.</a:t>
            </a:r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r>
              <a:rPr lang="en-AU" dirty="0"/>
              <a:t>Placing an organism in a kingdom is the first step in classifying it</a:t>
            </a:r>
            <a:r>
              <a:rPr lang="en-A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8"/>
            <a:ext cx="7551673" cy="871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Which kingdom of living things contains organisms that have cell walls and are not producers?</a:t>
            </a:r>
          </a:p>
          <a:p>
            <a:endParaRPr lang="en-A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-2" y="2201066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4" y="2953092"/>
            <a:ext cx="8772537" cy="994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Humans are members of the animal kingdom. What does this tell you about your cells?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" y="423917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7554" y="4991196"/>
            <a:ext cx="8465273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The </a:t>
            </a:r>
            <a:r>
              <a:rPr lang="en-AU" sz="2800" dirty="0"/>
              <a:t>grass outside is a member of the plant kingdom. What does this tell you about its food sources?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="" xmlns:a16="http://schemas.microsoft.com/office/drawing/2014/main" id="{58FEEB46-689A-4270-8104-D0DFADCE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53820"/>
              </p:ext>
            </p:extLst>
          </p:nvPr>
        </p:nvGraphicFramePr>
        <p:xfrm>
          <a:off x="9468535" y="182709"/>
          <a:ext cx="260596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Animalia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Not producers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No cell walls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b="1" dirty="0"/>
                        <a:t>Plantae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Producers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Cell walls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b="1" dirty="0"/>
                        <a:t>Fungi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Not producers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Cell walls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/>
      <p:bldP spid="9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/>
              <a:t>Complete the ‘Understanding Kingdoms’ worksheet.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67F0545-D804-4AAD-94D1-EB85D09A5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3016"/>
              </p:ext>
            </p:extLst>
          </p:nvPr>
        </p:nvGraphicFramePr>
        <p:xfrm>
          <a:off x="9542178" y="3864038"/>
          <a:ext cx="2605965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Animalia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Not producers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No cell walls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b="1" dirty="0"/>
                        <a:t>Plantae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Producers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Cell walls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b="1" dirty="0"/>
                        <a:t>Fungi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Not producers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b="0" dirty="0"/>
                        <a:t>Cell walls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5101326"/>
          </a:xfrm>
        </p:spPr>
        <p:txBody>
          <a:bodyPr>
            <a:normAutofit/>
          </a:bodyPr>
          <a:lstStyle/>
          <a:p>
            <a:r>
              <a:rPr lang="en-AU" dirty="0"/>
              <a:t>On your whiteboard:</a:t>
            </a:r>
          </a:p>
          <a:p>
            <a:pPr lvl="1"/>
            <a:r>
              <a:rPr lang="en-AU" sz="2600" dirty="0"/>
              <a:t>Write one of the sentences that helps you </a:t>
            </a:r>
            <a:br>
              <a:rPr lang="en-AU" sz="2600" dirty="0"/>
            </a:br>
            <a:r>
              <a:rPr lang="en-AU" sz="2600" dirty="0"/>
              <a:t>remember the seven levels, like:</a:t>
            </a:r>
          </a:p>
          <a:p>
            <a:pPr lvl="2"/>
            <a:r>
              <a:rPr lang="en-AU" sz="2400" dirty="0"/>
              <a:t>Kings (or Kids)</a:t>
            </a:r>
          </a:p>
          <a:p>
            <a:pPr lvl="2"/>
            <a:r>
              <a:rPr lang="en-AU" sz="2400" dirty="0"/>
              <a:t>Park (or Playing)</a:t>
            </a:r>
          </a:p>
          <a:p>
            <a:pPr lvl="2"/>
            <a:r>
              <a:rPr lang="en-AU" sz="2400" dirty="0"/>
              <a:t>…</a:t>
            </a:r>
          </a:p>
          <a:p>
            <a:pPr lvl="1"/>
            <a:r>
              <a:rPr lang="en-AU" sz="2600" dirty="0"/>
              <a:t>Next to each word, write the name of the level</a:t>
            </a:r>
          </a:p>
          <a:p>
            <a:pPr lvl="2"/>
            <a:r>
              <a:rPr lang="en-AU" sz="2400" dirty="0"/>
              <a:t>Kingdom</a:t>
            </a:r>
          </a:p>
          <a:p>
            <a:pPr lvl="2"/>
            <a:r>
              <a:rPr lang="en-AU" sz="2400" dirty="0"/>
              <a:t>Phylum</a:t>
            </a:r>
          </a:p>
          <a:p>
            <a:pPr lvl="2"/>
            <a:r>
              <a:rPr lang="en-AU" sz="2400" dirty="0"/>
              <a:t>…</a:t>
            </a:r>
          </a:p>
        </p:txBody>
      </p:sp>
      <p:pic>
        <p:nvPicPr>
          <p:cNvPr id="7" name="Picture 2" descr="https://upload.wikimedia.org/wikipedia/commons/thumb/a/a5/Biological_classification_L_Pengo_vflip.svg/300px-Biological_classification_L_Pengo_vflip.svg.png">
            <a:extLst>
              <a:ext uri="{FF2B5EF4-FFF2-40B4-BE49-F238E27FC236}">
                <a16:creationId xmlns="" xmlns:a16="http://schemas.microsoft.com/office/drawing/2014/main" id="{309D82A8-B17E-4AE1-B4DB-AA2D9A131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82"/>
          <a:stretch/>
        </p:blipFill>
        <p:spPr bwMode="auto">
          <a:xfrm>
            <a:off x="8686800" y="-6606"/>
            <a:ext cx="3505200" cy="68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BFBF930-3C27-4A61-8CAB-DB945E784099}"/>
              </a:ext>
            </a:extLst>
          </p:cNvPr>
          <p:cNvSpPr/>
          <p:nvPr/>
        </p:nvSpPr>
        <p:spPr>
          <a:xfrm>
            <a:off x="10331450" y="120650"/>
            <a:ext cx="1682750" cy="412750"/>
          </a:xfrm>
          <a:prstGeom prst="rect">
            <a:avLst/>
          </a:prstGeom>
          <a:solidFill>
            <a:srgbClr val="77F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C8DBF41-0E2D-4A91-84E4-90C1154EF084}"/>
              </a:ext>
            </a:extLst>
          </p:cNvPr>
          <p:cNvSpPr/>
          <p:nvPr/>
        </p:nvSpPr>
        <p:spPr>
          <a:xfrm>
            <a:off x="10331450" y="1111250"/>
            <a:ext cx="1682750" cy="412750"/>
          </a:xfrm>
          <a:prstGeom prst="rect">
            <a:avLst/>
          </a:prstGeom>
          <a:solidFill>
            <a:srgbClr val="77F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8CD492C-A112-4B28-BE9E-E341ECE89817}"/>
              </a:ext>
            </a:extLst>
          </p:cNvPr>
          <p:cNvSpPr/>
          <p:nvPr/>
        </p:nvSpPr>
        <p:spPr>
          <a:xfrm>
            <a:off x="10331450" y="2056588"/>
            <a:ext cx="1682750" cy="412750"/>
          </a:xfrm>
          <a:prstGeom prst="rect">
            <a:avLst/>
          </a:prstGeom>
          <a:solidFill>
            <a:srgbClr val="7BF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F77F84E-2979-4DEC-81AA-2CFB036B4669}"/>
              </a:ext>
            </a:extLst>
          </p:cNvPr>
          <p:cNvSpPr/>
          <p:nvPr/>
        </p:nvSpPr>
        <p:spPr>
          <a:xfrm>
            <a:off x="10331450" y="3016250"/>
            <a:ext cx="1682750" cy="412750"/>
          </a:xfrm>
          <a:prstGeom prst="rect">
            <a:avLst/>
          </a:prstGeom>
          <a:solidFill>
            <a:srgbClr val="BEF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9AEAE5C-33E5-4959-8303-96D9E2483DCB}"/>
              </a:ext>
            </a:extLst>
          </p:cNvPr>
          <p:cNvSpPr/>
          <p:nvPr/>
        </p:nvSpPr>
        <p:spPr>
          <a:xfrm>
            <a:off x="10331450" y="3989270"/>
            <a:ext cx="1682750" cy="412750"/>
          </a:xfrm>
          <a:prstGeom prst="rect">
            <a:avLst/>
          </a:prstGeom>
          <a:solidFill>
            <a:srgbClr val="FFF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9F8B625-FF83-436B-B622-E46607D310E3}"/>
              </a:ext>
            </a:extLst>
          </p:cNvPr>
          <p:cNvSpPr/>
          <p:nvPr/>
        </p:nvSpPr>
        <p:spPr>
          <a:xfrm>
            <a:off x="10331450" y="4962290"/>
            <a:ext cx="1682750" cy="412750"/>
          </a:xfrm>
          <a:prstGeom prst="rect">
            <a:avLst/>
          </a:prstGeom>
          <a:solidFill>
            <a:srgbClr val="FF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CC373E1-EEC8-409A-AEA3-53BF39B49451}"/>
              </a:ext>
            </a:extLst>
          </p:cNvPr>
          <p:cNvSpPr/>
          <p:nvPr/>
        </p:nvSpPr>
        <p:spPr>
          <a:xfrm>
            <a:off x="10331450" y="5912837"/>
            <a:ext cx="1682750" cy="412750"/>
          </a:xfrm>
          <a:prstGeom prst="rect">
            <a:avLst/>
          </a:prstGeom>
          <a:solidFill>
            <a:srgbClr val="EBA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61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Kingdoms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97745"/>
              </p:ext>
            </p:extLst>
          </p:nvPr>
        </p:nvGraphicFramePr>
        <p:xfrm>
          <a:off x="9514481" y="69246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kingdoms of living things will we be naming and describing today?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Name and describe three kingdoms of living things</a:t>
            </a:r>
          </a:p>
          <a:p>
            <a:r>
              <a:rPr lang="en-AU" dirty="0"/>
              <a:t>Classify organisms into kingdoms based on their</a:t>
            </a:r>
            <a:br>
              <a:rPr lang="en-AU" dirty="0"/>
            </a:br>
            <a:r>
              <a:rPr lang="en-AU" dirty="0"/>
              <a:t>characteristics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Draw a line down the middle of your whiteboards. Write ‘Plants’ on one side and ‘Animals’ on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On the ‘Plants’ side, write down characteristics that are unique to plants. Do the same for the ‘Animals’ side.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13DA4EB3-6134-44C4-A128-63EF1E71D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91815"/>
              </p:ext>
            </p:extLst>
          </p:nvPr>
        </p:nvGraphicFramePr>
        <p:xfrm>
          <a:off x="9514479" y="5416233"/>
          <a:ext cx="2605965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cha·rac·ter·is·tic</a:t>
                      </a:r>
                      <a:r>
                        <a:rPr lang="en-AU" b="1" dirty="0"/>
                        <a:t> </a:t>
                      </a:r>
                      <a:r>
                        <a:rPr lang="en-AU" i="0" dirty="0"/>
                        <a:t>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</a:p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feature or quality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299416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What can Venus flytraps do that most plants cannot?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47030"/>
              </p:ext>
            </p:extLst>
          </p:nvPr>
        </p:nvGraphicFramePr>
        <p:xfrm>
          <a:off x="9514800" y="160256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are barnacles unlike other animals?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5776050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Characteristics and Classification</a:t>
            </a:r>
          </a:p>
          <a:p>
            <a:r>
              <a:rPr lang="en-AU" dirty="0"/>
              <a:t>It’s usually easy to tell the difference between things like plants and animals, but not always!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To make classification clearer, biologists use a few very specific characteristics to tell the difference between kingdoms.</a:t>
            </a:r>
          </a:p>
        </p:txBody>
      </p:sp>
      <p:pic>
        <p:nvPicPr>
          <p:cNvPr id="2050" name="Picture 2" descr="Venus Flytrap showing trigger hairs.jpg">
            <a:extLst>
              <a:ext uri="{FF2B5EF4-FFF2-40B4-BE49-F238E27FC236}">
                <a16:creationId xmlns="" xmlns:a16="http://schemas.microsoft.com/office/drawing/2014/main" id="{56D7025B-EDCE-4015-9943-835D7EEA7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51" y="2162420"/>
            <a:ext cx="2659774" cy="290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thamalus stellatus.jpg">
            <a:extLst>
              <a:ext uri="{FF2B5EF4-FFF2-40B4-BE49-F238E27FC236}">
                <a16:creationId xmlns="" xmlns:a16="http://schemas.microsoft.com/office/drawing/2014/main" id="{F8A65B1C-9C5D-4FCA-BBDF-E00B98B3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11" y="2162420"/>
            <a:ext cx="4361389" cy="290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20CDF873-09F5-4B43-8D3F-8D088ABE8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17081"/>
              </p:ext>
            </p:extLst>
          </p:nvPr>
        </p:nvGraphicFramePr>
        <p:xfrm>
          <a:off x="9514800" y="5422583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cha·rac·ter·is·tic</a:t>
                      </a:r>
                      <a:r>
                        <a:rPr lang="en-AU" b="1" dirty="0"/>
                        <a:t> </a:t>
                      </a:r>
                      <a:r>
                        <a:rPr lang="en-AU" i="0" dirty="0"/>
                        <a:t>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</a:p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feature or quality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1785"/>
              </p:ext>
            </p:extLst>
          </p:nvPr>
        </p:nvGraphicFramePr>
        <p:xfrm>
          <a:off x="9514800" y="3569925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cell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building blocks of living things. All living things are made up of one or more cells.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cell wall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tough outside layer of some cells which protects and supports them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71591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True or false: all living things are made of 10 or more cells.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76348"/>
              </p:ext>
            </p:extLst>
          </p:nvPr>
        </p:nvGraphicFramePr>
        <p:xfrm>
          <a:off x="9514800" y="140888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a cell wall provide for its cell?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5938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Cells</a:t>
            </a:r>
          </a:p>
          <a:p>
            <a:r>
              <a:rPr lang="en-AU" dirty="0"/>
              <a:t>All living things are made up of one or more </a:t>
            </a:r>
            <a:r>
              <a:rPr lang="en-AU" u="sng" dirty="0"/>
              <a:t>cells</a:t>
            </a:r>
            <a:r>
              <a:rPr lang="en-AU" dirty="0"/>
              <a:t> (in Latin, </a:t>
            </a:r>
            <a:r>
              <a:rPr lang="en-AU" i="1" dirty="0" err="1"/>
              <a:t>cella</a:t>
            </a:r>
            <a:r>
              <a:rPr lang="en-AU" i="1" dirty="0"/>
              <a:t> </a:t>
            </a:r>
            <a:r>
              <a:rPr lang="en-AU" dirty="0"/>
              <a:t>means ‘small room’).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Some cells are protected by a </a:t>
            </a:r>
            <a:r>
              <a:rPr lang="en-AU" u="sng" dirty="0"/>
              <a:t>cell wall</a:t>
            </a:r>
            <a:r>
              <a:rPr lang="en-AU" dirty="0"/>
              <a:t>, </a:t>
            </a:r>
            <a:br>
              <a:rPr lang="en-AU" dirty="0"/>
            </a:br>
            <a:r>
              <a:rPr lang="en-AU" dirty="0"/>
              <a:t>a tough outside layer which provides </a:t>
            </a:r>
            <a:br>
              <a:rPr lang="en-AU" dirty="0"/>
            </a:br>
            <a:r>
              <a:rPr lang="en-AU" dirty="0"/>
              <a:t>support and protection.</a:t>
            </a:r>
          </a:p>
        </p:txBody>
      </p:sp>
      <p:pic>
        <p:nvPicPr>
          <p:cNvPr id="4098" name="Picture 2" descr="http://textbookofbacteriology.net/Desulfovibrio.jpg">
            <a:extLst>
              <a:ext uri="{FF2B5EF4-FFF2-40B4-BE49-F238E27FC236}">
                <a16:creationId xmlns="" xmlns:a16="http://schemas.microsoft.com/office/drawing/2014/main" id="{846A6C51-788D-44A5-B9B3-E2EE3B57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65" y="2109642"/>
            <a:ext cx="27432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b-2 01">
            <a:extLst>
              <a:ext uri="{FF2B5EF4-FFF2-40B4-BE49-F238E27FC236}">
                <a16:creationId xmlns="" xmlns:a16="http://schemas.microsoft.com/office/drawing/2014/main" id="{8BCEB8F7-695F-47DD-B9FD-B269215AB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" t="6455" r="3336" b="4443"/>
          <a:stretch/>
        </p:blipFill>
        <p:spPr bwMode="auto">
          <a:xfrm>
            <a:off x="5118117" y="2109641"/>
            <a:ext cx="3683328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3E4425-63DA-453B-BD3C-16D3AEAE4DCC}"/>
              </a:ext>
            </a:extLst>
          </p:cNvPr>
          <p:cNvSpPr txBox="1"/>
          <p:nvPr/>
        </p:nvSpPr>
        <p:spPr>
          <a:xfrm>
            <a:off x="1003493" y="4462316"/>
            <a:ext cx="358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single-celled organism (bacterium)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B3A219C-A70C-4A2C-8CCB-E10F913BA9D4}"/>
              </a:ext>
            </a:extLst>
          </p:cNvPr>
          <p:cNvSpPr txBox="1"/>
          <p:nvPr/>
        </p:nvSpPr>
        <p:spPr>
          <a:xfrm>
            <a:off x="5169309" y="4462316"/>
            <a:ext cx="358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thin section of frog skin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CE28BB5C-075F-428E-8BB3-10FEEA699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15724"/>
              </p:ext>
            </p:extLst>
          </p:nvPr>
        </p:nvGraphicFramePr>
        <p:xfrm>
          <a:off x="9514800" y="247505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 all cells have cell walls?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Picture 2" descr="http://www.assignmentpoint.com/wp-content/uploads/2017/05/Cell-Wall.jpg">
            <a:extLst>
              <a:ext uri="{FF2B5EF4-FFF2-40B4-BE49-F238E27FC236}">
                <a16:creationId xmlns="" xmlns:a16="http://schemas.microsoft.com/office/drawing/2014/main" id="{3709F6E2-516B-4BB7-A45C-9A193652E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BFCD0"/>
              </a:clrFrom>
              <a:clrTo>
                <a:srgbClr val="FBFCD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r="7638"/>
          <a:stretch/>
        </p:blipFill>
        <p:spPr bwMode="auto">
          <a:xfrm>
            <a:off x="7041427" y="4833073"/>
            <a:ext cx="2226977" cy="203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8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018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54059"/>
              </p:ext>
            </p:extLst>
          </p:nvPr>
        </p:nvGraphicFramePr>
        <p:xfrm>
          <a:off x="9545133" y="3740402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cell wall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tough outside layer of some cells which protects and supports them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producer</a:t>
                      </a:r>
                      <a:r>
                        <a:rPr lang="en-AU" sz="1800" dirty="0"/>
                        <a:t> (</a:t>
                      </a:r>
                      <a:r>
                        <a:rPr lang="en-AU" sz="1800" i="1" dirty="0"/>
                        <a:t>noun</a:t>
                      </a:r>
                      <a:r>
                        <a:rPr lang="en-AU" sz="18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an organism that gets energy from non-living things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73750"/>
              </p:ext>
            </p:extLst>
          </p:nvPr>
        </p:nvGraphicFramePr>
        <p:xfrm>
          <a:off x="4186721" y="9393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kingdom contains producers?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60044"/>
              </p:ext>
            </p:extLst>
          </p:nvPr>
        </p:nvGraphicFramePr>
        <p:xfrm>
          <a:off x="6865927" y="9393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kingdom has cells without cell walls?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8470062" cy="569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Kingdoms</a:t>
            </a:r>
            <a:endParaRPr lang="en-AU" b="1" dirty="0"/>
          </a:p>
          <a:p>
            <a:r>
              <a:rPr lang="en-AU" b="1" dirty="0"/>
              <a:t>Animalia</a:t>
            </a:r>
            <a:r>
              <a:rPr lang="en-AU" dirty="0"/>
              <a:t> (the animal kingdom).</a:t>
            </a:r>
            <a:r>
              <a:rPr lang="en-AU" b="1" dirty="0"/>
              <a:t> </a:t>
            </a:r>
            <a:r>
              <a:rPr lang="en-AU" dirty="0"/>
              <a:t>Members of the animal kingdom:</a:t>
            </a:r>
          </a:p>
          <a:p>
            <a:pPr lvl="1"/>
            <a:r>
              <a:rPr lang="en-AU" sz="2600" b="1" dirty="0"/>
              <a:t>are not</a:t>
            </a:r>
            <a:r>
              <a:rPr lang="en-AU" sz="2600" dirty="0"/>
              <a:t> producers</a:t>
            </a:r>
          </a:p>
          <a:p>
            <a:pPr lvl="1"/>
            <a:r>
              <a:rPr lang="en-AU" sz="2600" b="1" dirty="0"/>
              <a:t>do not</a:t>
            </a:r>
            <a:r>
              <a:rPr lang="en-AU" sz="2600" dirty="0"/>
              <a:t> have cell walls</a:t>
            </a:r>
          </a:p>
          <a:p>
            <a:r>
              <a:rPr lang="en-AU" b="1" dirty="0"/>
              <a:t>Plantae</a:t>
            </a:r>
            <a:r>
              <a:rPr lang="en-AU" dirty="0"/>
              <a:t> (the plant kingdom). Members of the plant kingdom:</a:t>
            </a:r>
          </a:p>
          <a:p>
            <a:pPr lvl="1"/>
            <a:r>
              <a:rPr lang="en-AU" sz="2600" b="1" dirty="0"/>
              <a:t>are always</a:t>
            </a:r>
            <a:r>
              <a:rPr lang="en-AU" sz="2600" dirty="0"/>
              <a:t> producers</a:t>
            </a:r>
          </a:p>
          <a:p>
            <a:pPr lvl="1"/>
            <a:r>
              <a:rPr lang="en-AU" sz="2600" b="1" dirty="0"/>
              <a:t>do </a:t>
            </a:r>
            <a:r>
              <a:rPr lang="en-AU" sz="2600" dirty="0"/>
              <a:t>have cell walls</a:t>
            </a:r>
          </a:p>
          <a:p>
            <a:r>
              <a:rPr lang="en-AU" b="1" dirty="0"/>
              <a:t>Fungi</a:t>
            </a:r>
            <a:r>
              <a:rPr lang="en-AU" dirty="0"/>
              <a:t> (the fungus kingdom). Members of the fungus kingdom:</a:t>
            </a:r>
          </a:p>
          <a:p>
            <a:pPr lvl="1"/>
            <a:r>
              <a:rPr lang="en-AU" sz="2600" b="1" dirty="0"/>
              <a:t>are not</a:t>
            </a:r>
            <a:r>
              <a:rPr lang="en-AU" sz="2600" dirty="0"/>
              <a:t> producers</a:t>
            </a:r>
          </a:p>
          <a:p>
            <a:pPr lvl="1"/>
            <a:r>
              <a:rPr lang="en-AU" sz="2600" b="1" dirty="0"/>
              <a:t>do</a:t>
            </a:r>
            <a:r>
              <a:rPr lang="en-AU" sz="2600" dirty="0"/>
              <a:t> have cell walls</a:t>
            </a:r>
            <a:endParaRPr lang="en-AU" sz="26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129A1B94-9908-4092-B0AC-BF625CA9E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7075"/>
              </p:ext>
            </p:extLst>
          </p:nvPr>
        </p:nvGraphicFramePr>
        <p:xfrm>
          <a:off x="9545133" y="93937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If an organism is not a producer and does not have cell walls, which kingdom does it belong to?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https://upload.wikimedia.org/wikipedia/commons/thumb/4/41/Siberischer_tiger_de_edit02.jpg/640px-Siberischer_tiger_de_edit02.jpg">
            <a:extLst>
              <a:ext uri="{FF2B5EF4-FFF2-40B4-BE49-F238E27FC236}">
                <a16:creationId xmlns="" xmlns:a16="http://schemas.microsoft.com/office/drawing/2014/main" id="{1A3BBF11-88A5-48E4-A691-1F7DDFD8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600" y="1730561"/>
            <a:ext cx="1593355" cy="119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Jumping Spider Eyes.jpg">
            <a:extLst>
              <a:ext uri="{FF2B5EF4-FFF2-40B4-BE49-F238E27FC236}">
                <a16:creationId xmlns="" xmlns:a16="http://schemas.microsoft.com/office/drawing/2014/main" id="{686BE109-D396-4639-943D-ECEE85F34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65" y="1735464"/>
            <a:ext cx="1706255" cy="119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3/37/Rose_Amber_Flush_20070601.jpg/640px-Rose_Amber_Flush_20070601.jpg">
            <a:extLst>
              <a:ext uri="{FF2B5EF4-FFF2-40B4-BE49-F238E27FC236}">
                <a16:creationId xmlns="" xmlns:a16="http://schemas.microsoft.com/office/drawing/2014/main" id="{EAC25764-ACC3-43FF-A793-3DE52DCE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68" y="3429000"/>
            <a:ext cx="1893711" cy="126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Raspberries (Rubus Idaeus).jpg">
            <a:extLst>
              <a:ext uri="{FF2B5EF4-FFF2-40B4-BE49-F238E27FC236}">
                <a16:creationId xmlns="" xmlns:a16="http://schemas.microsoft.com/office/drawing/2014/main" id="{4855FA45-294D-46C6-8D3E-218D40AD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31" y="3429000"/>
            <a:ext cx="1554826" cy="12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0/02/2006-10-25_Amanita_muscaria_crop.jpg/640px-2006-10-25_Amanita_muscaria_crop.jpg">
            <a:extLst>
              <a:ext uri="{FF2B5EF4-FFF2-40B4-BE49-F238E27FC236}">
                <a16:creationId xmlns="" xmlns:a16="http://schemas.microsoft.com/office/drawing/2014/main" id="{4469FABE-B92E-4574-B613-778B184B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68" y="5192986"/>
            <a:ext cx="2075195" cy="147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le:Mouldy bread alt.jpg">
            <a:extLst>
              <a:ext uri="{FF2B5EF4-FFF2-40B4-BE49-F238E27FC236}">
                <a16:creationId xmlns="" xmlns:a16="http://schemas.microsoft.com/office/drawing/2014/main" id="{2ECEA9FB-4236-4634-87C6-D83790A9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73" y="5191391"/>
            <a:ext cx="1382711" cy="14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6E6DD90E-F13C-4896-9764-A385FDE1E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44849"/>
              </p:ext>
            </p:extLst>
          </p:nvPr>
        </p:nvGraphicFramePr>
        <p:xfrm>
          <a:off x="9545133" y="2011177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an organism is not a producer and has cell walls, which kingdom does it belong to?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31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018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</a:t>
            </a:r>
            <a:r>
              <a:rPr lang="en-AU" sz="3200" dirty="0"/>
              <a:t>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8470062" cy="569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Other Kingdoms</a:t>
            </a:r>
          </a:p>
          <a:p>
            <a:r>
              <a:rPr lang="en-AU" b="1" dirty="0" err="1" smtClean="0"/>
              <a:t>Monera</a:t>
            </a:r>
            <a:r>
              <a:rPr lang="en-AU" dirty="0" smtClean="0"/>
              <a:t> </a:t>
            </a:r>
          </a:p>
          <a:p>
            <a:pPr lvl="1"/>
            <a:r>
              <a:rPr lang="en-AU" sz="2600" dirty="0" smtClean="0"/>
              <a:t>Unicellular</a:t>
            </a:r>
          </a:p>
          <a:p>
            <a:pPr lvl="1"/>
            <a:r>
              <a:rPr lang="en-AU" sz="2600" dirty="0" smtClean="0"/>
              <a:t>Cell wall</a:t>
            </a:r>
          </a:p>
          <a:p>
            <a:pPr lvl="1"/>
            <a:r>
              <a:rPr lang="en-AU" sz="2600" dirty="0" smtClean="0"/>
              <a:t>Mostly bacteria</a:t>
            </a:r>
            <a:endParaRPr lang="en-AU" sz="2600" dirty="0"/>
          </a:p>
          <a:p>
            <a:r>
              <a:rPr lang="en-AU" b="1" dirty="0" smtClean="0"/>
              <a:t>Protista</a:t>
            </a:r>
            <a:r>
              <a:rPr lang="en-AU" dirty="0" smtClean="0"/>
              <a:t> </a:t>
            </a:r>
            <a:endParaRPr lang="en-AU" dirty="0"/>
          </a:p>
          <a:p>
            <a:pPr lvl="1"/>
            <a:r>
              <a:rPr lang="en-AU" sz="2600" dirty="0"/>
              <a:t>More complex cell structures than </a:t>
            </a:r>
            <a:r>
              <a:rPr lang="en-AU" sz="2600" dirty="0" err="1"/>
              <a:t>Monera</a:t>
            </a:r>
            <a:endParaRPr lang="en-AU" sz="2600" dirty="0"/>
          </a:p>
          <a:p>
            <a:pPr lvl="1"/>
            <a:r>
              <a:rPr lang="en-AU" sz="2600" dirty="0" smtClean="0"/>
              <a:t>Include plankton and amoeba</a:t>
            </a:r>
            <a:endParaRPr lang="en-AU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129A1B94-9908-4092-B0AC-BF625CA9E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61257"/>
              </p:ext>
            </p:extLst>
          </p:nvPr>
        </p:nvGraphicFramePr>
        <p:xfrm>
          <a:off x="9545133" y="9393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other two kingdoms?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" b="4980"/>
          <a:stretch/>
        </p:blipFill>
        <p:spPr>
          <a:xfrm>
            <a:off x="4589657" y="4480433"/>
            <a:ext cx="2646525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5" y="4480434"/>
            <a:ext cx="2723629" cy="1990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553" y="392723"/>
            <a:ext cx="3854009" cy="2886441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129A1B94-9908-4092-B0AC-BF625CA9E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12765"/>
              </p:ext>
            </p:extLst>
          </p:nvPr>
        </p:nvGraphicFramePr>
        <p:xfrm>
          <a:off x="9533410" y="116659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Give</a:t>
                      </a:r>
                      <a:r>
                        <a:rPr lang="en-AU" baseline="0" dirty="0" smtClean="0"/>
                        <a:t> an example </a:t>
                      </a:r>
                      <a:r>
                        <a:rPr lang="en-AU" dirty="0" smtClean="0"/>
                        <a:t>of an organism</a:t>
                      </a:r>
                      <a:r>
                        <a:rPr lang="en-AU" baseline="0" dirty="0" smtClean="0"/>
                        <a:t> that is in the </a:t>
                      </a:r>
                      <a:r>
                        <a:rPr lang="en-AU" baseline="0" dirty="0" err="1" smtClean="0"/>
                        <a:t>Monera</a:t>
                      </a:r>
                      <a:r>
                        <a:rPr lang="en-AU" baseline="0" dirty="0" smtClean="0"/>
                        <a:t> Kingdom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129A1B94-9908-4092-B0AC-BF625CA9E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12345"/>
              </p:ext>
            </p:extLst>
          </p:nvPr>
        </p:nvGraphicFramePr>
        <p:xfrm>
          <a:off x="9527549" y="249716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Give</a:t>
                      </a:r>
                      <a:r>
                        <a:rPr lang="en-AU" baseline="0" dirty="0" smtClean="0"/>
                        <a:t> an example of an </a:t>
                      </a:r>
                      <a:r>
                        <a:rPr lang="en-AU" dirty="0" smtClean="0"/>
                        <a:t>organism that is </a:t>
                      </a:r>
                      <a:r>
                        <a:rPr lang="en-AU" baseline="0" dirty="0" smtClean="0"/>
                        <a:t>in the Protista Kingdom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6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54059"/>
              </p:ext>
            </p:extLst>
          </p:nvPr>
        </p:nvGraphicFramePr>
        <p:xfrm>
          <a:off x="9545133" y="3740402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cell wall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tough outside layer of some cells which protects and supports them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producer</a:t>
                      </a:r>
                      <a:r>
                        <a:rPr lang="en-AU" sz="1800" dirty="0"/>
                        <a:t> (</a:t>
                      </a:r>
                      <a:r>
                        <a:rPr lang="en-AU" sz="1800" i="1" dirty="0"/>
                        <a:t>noun</a:t>
                      </a:r>
                      <a:r>
                        <a:rPr lang="en-AU" sz="18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an organism that gets energy from non-living things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5878483" cy="569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What kingdom does it belong to?</a:t>
            </a:r>
          </a:p>
          <a:p>
            <a:pPr marL="0" indent="0">
              <a:buNone/>
            </a:pPr>
            <a:endParaRPr lang="en-AU" sz="2600" b="1" dirty="0"/>
          </a:p>
          <a:p>
            <a:pPr marL="0" indent="0">
              <a:buNone/>
            </a:pPr>
            <a:r>
              <a:rPr lang="en-AU" sz="2600" dirty="0" smtClean="0"/>
              <a:t>The organism has a cell wall and can make its own food.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 smtClean="0"/>
              <a:t>Give a reason for your choice.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 smtClean="0">
                <a:solidFill>
                  <a:srgbClr val="00B050"/>
                </a:solidFill>
              </a:rPr>
              <a:t>It is in the Plantae </a:t>
            </a:r>
            <a:r>
              <a:rPr lang="en-AU" sz="2600" dirty="0">
                <a:solidFill>
                  <a:srgbClr val="00B050"/>
                </a:solidFill>
              </a:rPr>
              <a:t>K</a:t>
            </a:r>
            <a:r>
              <a:rPr lang="en-AU" sz="2600" dirty="0" smtClean="0">
                <a:solidFill>
                  <a:srgbClr val="00B050"/>
                </a:solidFill>
              </a:rPr>
              <a:t>ingdom because it is a producer with cell walls.</a:t>
            </a:r>
            <a:endParaRPr lang="en-AU" sz="2600" dirty="0">
              <a:solidFill>
                <a:srgbClr val="00B05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88474"/>
              </p:ext>
            </p:extLst>
          </p:nvPr>
        </p:nvGraphicFramePr>
        <p:xfrm>
          <a:off x="6874816" y="207492"/>
          <a:ext cx="5103765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03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800" b="1" dirty="0">
                          <a:latin typeface="+mn-lt"/>
                        </a:rPr>
                        <a:t>Identifying </a:t>
                      </a:r>
                      <a:r>
                        <a:rPr lang="en-AU" sz="2800" b="1" dirty="0" smtClean="0">
                          <a:latin typeface="+mn-lt"/>
                        </a:rPr>
                        <a:t>Kingdoms</a:t>
                      </a:r>
                      <a:endParaRPr lang="en-AU" sz="2800" b="1" dirty="0">
                        <a:latin typeface="+mn-lt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>
                          <a:latin typeface="+mn-lt"/>
                        </a:rPr>
                        <a:t>1. </a:t>
                      </a:r>
                      <a:r>
                        <a:rPr lang="en-AU" sz="2000" dirty="0" smtClean="0">
                          <a:latin typeface="+mn-lt"/>
                        </a:rPr>
                        <a:t>Is it a producer? </a:t>
                      </a:r>
                      <a:endParaRPr lang="en-AU" sz="2000" dirty="0">
                        <a:latin typeface="+mn-lt"/>
                      </a:endParaRPr>
                    </a:p>
                    <a:p>
                      <a:pPr lvl="1">
                        <a:lnSpc>
                          <a:spcPct val="125000"/>
                        </a:lnSpc>
                      </a:pPr>
                      <a:r>
                        <a:rPr lang="en-AU" sz="1800" dirty="0">
                          <a:latin typeface="+mn-lt"/>
                        </a:rPr>
                        <a:t> </a:t>
                      </a:r>
                      <a:r>
                        <a:rPr lang="en-AU" sz="1800" dirty="0" smtClean="0">
                          <a:latin typeface="+mn-lt"/>
                        </a:rPr>
                        <a:t>Yes – Plantae</a:t>
                      </a:r>
                      <a:endParaRPr lang="en-AU" sz="4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If it </a:t>
                      </a:r>
                      <a:r>
                        <a:rPr lang="en-AU" sz="2000" dirty="0" smtClean="0">
                          <a:latin typeface="+mn-lt"/>
                        </a:rPr>
                        <a:t>is not a producer,</a:t>
                      </a:r>
                      <a:r>
                        <a:rPr lang="en-AU" sz="2000" baseline="0" dirty="0" smtClean="0">
                          <a:latin typeface="+mn-lt"/>
                        </a:rPr>
                        <a:t> d</a:t>
                      </a:r>
                      <a:r>
                        <a:rPr lang="en-AU" sz="2000" dirty="0" smtClean="0">
                          <a:latin typeface="+mn-lt"/>
                        </a:rPr>
                        <a:t>oes its cells have a cell wall?</a:t>
                      </a:r>
                      <a:endParaRPr lang="en-AU" sz="2000" dirty="0">
                        <a:latin typeface="+mn-lt"/>
                      </a:endParaRP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 </a:t>
                      </a:r>
                      <a:r>
                        <a:rPr lang="en-AU" sz="2000" dirty="0"/>
                        <a:t>    </a:t>
                      </a:r>
                      <a:r>
                        <a:rPr lang="en-AU" sz="1800" dirty="0" smtClean="0">
                          <a:latin typeface="+mn-lt"/>
                        </a:rPr>
                        <a:t>Yes</a:t>
                      </a:r>
                      <a:r>
                        <a:rPr lang="en-AU" sz="1800" baseline="0" dirty="0" smtClean="0">
                          <a:latin typeface="+mn-lt"/>
                        </a:rPr>
                        <a:t> </a:t>
                      </a:r>
                      <a:r>
                        <a:rPr lang="en-AU" sz="1800" dirty="0" smtClean="0">
                          <a:latin typeface="+mn-lt"/>
                        </a:rPr>
                        <a:t>– Fungi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1800" dirty="0" smtClean="0">
                          <a:latin typeface="+mn-lt"/>
                        </a:rPr>
                        <a:t>      No – Animalia </a:t>
                      </a:r>
                      <a:endParaRPr lang="en-A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2" y="4633546"/>
            <a:ext cx="2679456" cy="17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9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1090</Words>
  <Application>Microsoft Office PowerPoint</Application>
  <PresentationFormat>Widescreen</PresentationFormat>
  <Paragraphs>223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Kingdoms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54</cp:revision>
  <dcterms:created xsi:type="dcterms:W3CDTF">2018-02-20T13:07:19Z</dcterms:created>
  <dcterms:modified xsi:type="dcterms:W3CDTF">2019-08-05T05:50:00Z</dcterms:modified>
</cp:coreProperties>
</file>