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72" r:id="rId2"/>
    <p:sldId id="273" r:id="rId3"/>
    <p:sldId id="270" r:id="rId4"/>
    <p:sldId id="263" r:id="rId5"/>
    <p:sldId id="274" r:id="rId6"/>
    <p:sldId id="258" r:id="rId7"/>
    <p:sldId id="275" r:id="rId8"/>
    <p:sldId id="276" r:id="rId9"/>
    <p:sldId id="277" r:id="rId10"/>
    <p:sldId id="267" r:id="rId11"/>
    <p:sldId id="278" r:id="rId12"/>
    <p:sldId id="279" r:id="rId13"/>
    <p:sldId id="280" r:id="rId14"/>
    <p:sldId id="281" r:id="rId15"/>
    <p:sldId id="282" r:id="rId16"/>
    <p:sldId id="261" r:id="rId17"/>
    <p:sldId id="283" r:id="rId18"/>
    <p:sldId id="262" r:id="rId19"/>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59" autoAdjust="0"/>
    <p:restoredTop sz="94660"/>
  </p:normalViewPr>
  <p:slideViewPr>
    <p:cSldViewPr snapToGrid="0">
      <p:cViewPr varScale="1">
        <p:scale>
          <a:sx n="86" d="100"/>
          <a:sy n="86" d="100"/>
        </p:scale>
        <p:origin x="354" y="69"/>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4021138" y="0"/>
            <a:ext cx="3076575" cy="512763"/>
          </a:xfrm>
          <a:prstGeom prst="rect">
            <a:avLst/>
          </a:prstGeom>
        </p:spPr>
        <p:txBody>
          <a:bodyPr vert="horz" lIns="91440" tIns="45720" rIns="91440" bIns="45720" rtlCol="0"/>
          <a:lstStyle>
            <a:lvl1pPr algn="r">
              <a:defRPr sz="1200"/>
            </a:lvl1pPr>
          </a:lstStyle>
          <a:p>
            <a:fld id="{5808CDC9-85D4-4503-A1C1-C4A7D08CE495}" type="datetimeFigureOut">
              <a:rPr lang="en-AU" smtClean="0"/>
              <a:t>6/08/2019</a:t>
            </a:fld>
            <a:endParaRPr lang="en-AU"/>
          </a:p>
        </p:txBody>
      </p:sp>
      <p:sp>
        <p:nvSpPr>
          <p:cNvPr id="4" name="Footer Placeholder 3"/>
          <p:cNvSpPr>
            <a:spLocks noGrp="1"/>
          </p:cNvSpPr>
          <p:nvPr>
            <p:ph type="ftr" sz="quarter" idx="2"/>
          </p:nvPr>
        </p:nvSpPr>
        <p:spPr>
          <a:xfrm>
            <a:off x="0" y="9721850"/>
            <a:ext cx="3076575" cy="512763"/>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4021138" y="9721850"/>
            <a:ext cx="3076575" cy="512763"/>
          </a:xfrm>
          <a:prstGeom prst="rect">
            <a:avLst/>
          </a:prstGeom>
        </p:spPr>
        <p:txBody>
          <a:bodyPr vert="horz" lIns="91440" tIns="45720" rIns="91440" bIns="45720" rtlCol="0" anchor="b"/>
          <a:lstStyle>
            <a:lvl1pPr algn="r">
              <a:defRPr sz="1200"/>
            </a:lvl1pPr>
          </a:lstStyle>
          <a:p>
            <a:fld id="{275FFA11-8017-47B8-A9A2-068FE447A802}" type="slidenum">
              <a:rPr lang="en-AU" smtClean="0"/>
              <a:t>‹#›</a:t>
            </a:fld>
            <a:endParaRPr lang="en-AU"/>
          </a:p>
        </p:txBody>
      </p:sp>
    </p:spTree>
    <p:extLst>
      <p:ext uri="{BB962C8B-B14F-4D97-AF65-F5344CB8AC3E}">
        <p14:creationId xmlns:p14="http://schemas.microsoft.com/office/powerpoint/2010/main" val="35791290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4021138" y="0"/>
            <a:ext cx="3076575" cy="512763"/>
          </a:xfrm>
          <a:prstGeom prst="rect">
            <a:avLst/>
          </a:prstGeom>
        </p:spPr>
        <p:txBody>
          <a:bodyPr vert="horz" lIns="91440" tIns="45720" rIns="91440" bIns="45720" rtlCol="0"/>
          <a:lstStyle>
            <a:lvl1pPr algn="r">
              <a:defRPr sz="1200"/>
            </a:lvl1pPr>
          </a:lstStyle>
          <a:p>
            <a:fld id="{E8810382-1910-45FD-8666-4F703F73E614}" type="datetimeFigureOut">
              <a:rPr lang="en-AU" smtClean="0"/>
              <a:t>6/08/2019</a:t>
            </a:fld>
            <a:endParaRPr lang="en-AU"/>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709613" y="4926013"/>
            <a:ext cx="5680075" cy="402907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9721850"/>
            <a:ext cx="3076575" cy="512763"/>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4021138" y="9721850"/>
            <a:ext cx="3076575" cy="512763"/>
          </a:xfrm>
          <a:prstGeom prst="rect">
            <a:avLst/>
          </a:prstGeom>
        </p:spPr>
        <p:txBody>
          <a:bodyPr vert="horz" lIns="91440" tIns="45720" rIns="91440" bIns="45720" rtlCol="0" anchor="b"/>
          <a:lstStyle>
            <a:lvl1pPr algn="r">
              <a:defRPr sz="1200"/>
            </a:lvl1pPr>
          </a:lstStyle>
          <a:p>
            <a:fld id="{63243021-3677-4159-B09F-685EE1B37DE8}" type="slidenum">
              <a:rPr lang="en-AU" smtClean="0"/>
              <a:t>‹#›</a:t>
            </a:fld>
            <a:endParaRPr lang="en-AU"/>
          </a:p>
        </p:txBody>
      </p:sp>
    </p:spTree>
    <p:extLst>
      <p:ext uri="{BB962C8B-B14F-4D97-AF65-F5344CB8AC3E}">
        <p14:creationId xmlns:p14="http://schemas.microsoft.com/office/powerpoint/2010/main" val="228295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Mention at this point that we’ll take notes later, not as we go</a:t>
            </a:r>
          </a:p>
        </p:txBody>
      </p:sp>
      <p:sp>
        <p:nvSpPr>
          <p:cNvPr id="4" name="Slide Number Placeholder 3"/>
          <p:cNvSpPr>
            <a:spLocks noGrp="1"/>
          </p:cNvSpPr>
          <p:nvPr>
            <p:ph type="sldNum" sz="quarter" idx="10"/>
          </p:nvPr>
        </p:nvSpPr>
        <p:spPr/>
        <p:txBody>
          <a:bodyPr/>
          <a:lstStyle/>
          <a:p>
            <a:fld id="{63243021-3677-4159-B09F-685EE1B37DE8}" type="slidenum">
              <a:rPr lang="en-AU" smtClean="0"/>
              <a:t>4</a:t>
            </a:fld>
            <a:endParaRPr lang="en-AU"/>
          </a:p>
        </p:txBody>
      </p:sp>
    </p:spTree>
    <p:extLst>
      <p:ext uri="{BB962C8B-B14F-4D97-AF65-F5344CB8AC3E}">
        <p14:creationId xmlns:p14="http://schemas.microsoft.com/office/powerpoint/2010/main" val="2826466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‘Cold-blooded’ is an informal and somewhat misleading term, since the blood of a reptile that has been lying in the sun would actually be quite warm. ‘Ectotherm’ is the more scientific way to describe an animal that cannot directly control its own body temperature.</a:t>
            </a:r>
          </a:p>
        </p:txBody>
      </p:sp>
      <p:sp>
        <p:nvSpPr>
          <p:cNvPr id="4" name="Slide Number Placeholder 3"/>
          <p:cNvSpPr>
            <a:spLocks noGrp="1"/>
          </p:cNvSpPr>
          <p:nvPr>
            <p:ph type="sldNum" sz="quarter" idx="10"/>
          </p:nvPr>
        </p:nvSpPr>
        <p:spPr/>
        <p:txBody>
          <a:bodyPr/>
          <a:lstStyle/>
          <a:p>
            <a:fld id="{63243021-3677-4159-B09F-685EE1B37DE8}" type="slidenum">
              <a:rPr lang="en-AU" smtClean="0"/>
              <a:t>13</a:t>
            </a:fld>
            <a:endParaRPr lang="en-AU"/>
          </a:p>
        </p:txBody>
      </p:sp>
    </p:spTree>
    <p:extLst>
      <p:ext uri="{BB962C8B-B14F-4D97-AF65-F5344CB8AC3E}">
        <p14:creationId xmlns:p14="http://schemas.microsoft.com/office/powerpoint/2010/main" val="26035468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L: tiger salamander; R: poison dart frogs</a:t>
            </a:r>
          </a:p>
        </p:txBody>
      </p:sp>
      <p:sp>
        <p:nvSpPr>
          <p:cNvPr id="4" name="Slide Number Placeholder 3"/>
          <p:cNvSpPr>
            <a:spLocks noGrp="1"/>
          </p:cNvSpPr>
          <p:nvPr>
            <p:ph type="sldNum" sz="quarter" idx="10"/>
          </p:nvPr>
        </p:nvSpPr>
        <p:spPr/>
        <p:txBody>
          <a:bodyPr/>
          <a:lstStyle/>
          <a:p>
            <a:fld id="{63243021-3677-4159-B09F-685EE1B37DE8}" type="slidenum">
              <a:rPr lang="en-AU" smtClean="0"/>
              <a:t>14</a:t>
            </a:fld>
            <a:endParaRPr lang="en-AU"/>
          </a:p>
        </p:txBody>
      </p:sp>
    </p:spTree>
    <p:extLst>
      <p:ext uri="{BB962C8B-B14F-4D97-AF65-F5344CB8AC3E}">
        <p14:creationId xmlns:p14="http://schemas.microsoft.com/office/powerpoint/2010/main" val="33336358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‘Pisces’ is technically an obsolete term.</a:t>
            </a:r>
          </a:p>
          <a:p>
            <a:r>
              <a:rPr lang="en-AU" dirty="0"/>
              <a:t>Fish pictured is a mandarin dragonet (a.k.a. </a:t>
            </a:r>
            <a:r>
              <a:rPr lang="en-AU" dirty="0" err="1"/>
              <a:t>mandarinfish</a:t>
            </a:r>
            <a:r>
              <a:rPr lang="en-AU" dirty="0"/>
              <a:t>)</a:t>
            </a:r>
          </a:p>
        </p:txBody>
      </p:sp>
      <p:sp>
        <p:nvSpPr>
          <p:cNvPr id="4" name="Slide Number Placeholder 3"/>
          <p:cNvSpPr>
            <a:spLocks noGrp="1"/>
          </p:cNvSpPr>
          <p:nvPr>
            <p:ph type="sldNum" sz="quarter" idx="10"/>
          </p:nvPr>
        </p:nvSpPr>
        <p:spPr/>
        <p:txBody>
          <a:bodyPr/>
          <a:lstStyle/>
          <a:p>
            <a:fld id="{63243021-3677-4159-B09F-685EE1B37DE8}" type="slidenum">
              <a:rPr lang="en-AU" smtClean="0"/>
              <a:t>15</a:t>
            </a:fld>
            <a:endParaRPr lang="en-AU"/>
          </a:p>
        </p:txBody>
      </p:sp>
    </p:spTree>
    <p:extLst>
      <p:ext uri="{BB962C8B-B14F-4D97-AF65-F5344CB8AC3E}">
        <p14:creationId xmlns:p14="http://schemas.microsoft.com/office/powerpoint/2010/main" val="1030265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There are two exceptions to the third point (echidna, platypus)</a:t>
            </a:r>
          </a:p>
        </p:txBody>
      </p:sp>
      <p:sp>
        <p:nvSpPr>
          <p:cNvPr id="4" name="Slide Number Placeholder 3"/>
          <p:cNvSpPr>
            <a:spLocks noGrp="1"/>
          </p:cNvSpPr>
          <p:nvPr>
            <p:ph type="sldNum" sz="quarter" idx="10"/>
          </p:nvPr>
        </p:nvSpPr>
        <p:spPr/>
        <p:txBody>
          <a:bodyPr/>
          <a:lstStyle/>
          <a:p>
            <a:fld id="{63243021-3677-4159-B09F-685EE1B37DE8}" type="slidenum">
              <a:rPr lang="en-AU" smtClean="0"/>
              <a:t>5</a:t>
            </a:fld>
            <a:endParaRPr lang="en-AU"/>
          </a:p>
        </p:txBody>
      </p:sp>
    </p:spTree>
    <p:extLst>
      <p:ext uri="{BB962C8B-B14F-4D97-AF65-F5344CB8AC3E}">
        <p14:creationId xmlns:p14="http://schemas.microsoft.com/office/powerpoint/2010/main" val="1965171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p:txBody>
      </p:sp>
      <p:sp>
        <p:nvSpPr>
          <p:cNvPr id="4" name="Slide Number Placeholder 3"/>
          <p:cNvSpPr>
            <a:spLocks noGrp="1"/>
          </p:cNvSpPr>
          <p:nvPr>
            <p:ph type="sldNum" sz="quarter" idx="10"/>
          </p:nvPr>
        </p:nvSpPr>
        <p:spPr/>
        <p:txBody>
          <a:bodyPr/>
          <a:lstStyle/>
          <a:p>
            <a:fld id="{63243021-3677-4159-B09F-685EE1B37DE8}" type="slidenum">
              <a:rPr lang="en-AU" smtClean="0"/>
              <a:t>6</a:t>
            </a:fld>
            <a:endParaRPr lang="en-AU"/>
          </a:p>
        </p:txBody>
      </p:sp>
    </p:spTree>
    <p:extLst>
      <p:ext uri="{BB962C8B-B14F-4D97-AF65-F5344CB8AC3E}">
        <p14:creationId xmlns:p14="http://schemas.microsoft.com/office/powerpoint/2010/main" val="3368155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‘Cold-blooded’ is an informal and somewhat misleading term, since the blood of a reptile that has been lying in the sun would actually be quite warm. ‘Ectotherm’ is the more scientific way to describe an animal that cannot directly control its own body temperature.</a:t>
            </a:r>
          </a:p>
        </p:txBody>
      </p:sp>
      <p:sp>
        <p:nvSpPr>
          <p:cNvPr id="4" name="Slide Number Placeholder 3"/>
          <p:cNvSpPr>
            <a:spLocks noGrp="1"/>
          </p:cNvSpPr>
          <p:nvPr>
            <p:ph type="sldNum" sz="quarter" idx="10"/>
          </p:nvPr>
        </p:nvSpPr>
        <p:spPr/>
        <p:txBody>
          <a:bodyPr/>
          <a:lstStyle/>
          <a:p>
            <a:fld id="{63243021-3677-4159-B09F-685EE1B37DE8}" type="slidenum">
              <a:rPr lang="en-AU" smtClean="0"/>
              <a:t>7</a:t>
            </a:fld>
            <a:endParaRPr lang="en-AU"/>
          </a:p>
        </p:txBody>
      </p:sp>
    </p:spTree>
    <p:extLst>
      <p:ext uri="{BB962C8B-B14F-4D97-AF65-F5344CB8AC3E}">
        <p14:creationId xmlns:p14="http://schemas.microsoft.com/office/powerpoint/2010/main" val="36510211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L: tiger salamander; R: poison dart frogs</a:t>
            </a:r>
          </a:p>
        </p:txBody>
      </p:sp>
      <p:sp>
        <p:nvSpPr>
          <p:cNvPr id="4" name="Slide Number Placeholder 3"/>
          <p:cNvSpPr>
            <a:spLocks noGrp="1"/>
          </p:cNvSpPr>
          <p:nvPr>
            <p:ph type="sldNum" sz="quarter" idx="10"/>
          </p:nvPr>
        </p:nvSpPr>
        <p:spPr/>
        <p:txBody>
          <a:bodyPr/>
          <a:lstStyle/>
          <a:p>
            <a:fld id="{63243021-3677-4159-B09F-685EE1B37DE8}" type="slidenum">
              <a:rPr lang="en-AU" smtClean="0"/>
              <a:t>8</a:t>
            </a:fld>
            <a:endParaRPr lang="en-AU"/>
          </a:p>
        </p:txBody>
      </p:sp>
    </p:spTree>
    <p:extLst>
      <p:ext uri="{BB962C8B-B14F-4D97-AF65-F5344CB8AC3E}">
        <p14:creationId xmlns:p14="http://schemas.microsoft.com/office/powerpoint/2010/main" val="42794227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‘Pisces’ is technically an obsolete term.</a:t>
            </a:r>
          </a:p>
          <a:p>
            <a:r>
              <a:rPr lang="en-AU" dirty="0"/>
              <a:t>Fish pictured is a mandarin dragonet (a.k.a. </a:t>
            </a:r>
            <a:r>
              <a:rPr lang="en-AU" dirty="0" err="1"/>
              <a:t>mandarinfish</a:t>
            </a:r>
            <a:r>
              <a:rPr lang="en-AU" dirty="0"/>
              <a:t>)</a:t>
            </a:r>
          </a:p>
        </p:txBody>
      </p:sp>
      <p:sp>
        <p:nvSpPr>
          <p:cNvPr id="4" name="Slide Number Placeholder 3"/>
          <p:cNvSpPr>
            <a:spLocks noGrp="1"/>
          </p:cNvSpPr>
          <p:nvPr>
            <p:ph type="sldNum" sz="quarter" idx="10"/>
          </p:nvPr>
        </p:nvSpPr>
        <p:spPr/>
        <p:txBody>
          <a:bodyPr/>
          <a:lstStyle/>
          <a:p>
            <a:fld id="{63243021-3677-4159-B09F-685EE1B37DE8}" type="slidenum">
              <a:rPr lang="en-AU" smtClean="0"/>
              <a:t>9</a:t>
            </a:fld>
            <a:endParaRPr lang="en-AU"/>
          </a:p>
        </p:txBody>
      </p:sp>
    </p:spTree>
    <p:extLst>
      <p:ext uri="{BB962C8B-B14F-4D97-AF65-F5344CB8AC3E}">
        <p14:creationId xmlns:p14="http://schemas.microsoft.com/office/powerpoint/2010/main" val="373632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63243021-3677-4159-B09F-685EE1B37DE8}" type="slidenum">
              <a:rPr lang="en-AU" smtClean="0"/>
              <a:t>10</a:t>
            </a:fld>
            <a:endParaRPr lang="en-AU"/>
          </a:p>
        </p:txBody>
      </p:sp>
    </p:spTree>
    <p:extLst>
      <p:ext uri="{BB962C8B-B14F-4D97-AF65-F5344CB8AC3E}">
        <p14:creationId xmlns:p14="http://schemas.microsoft.com/office/powerpoint/2010/main" val="6269916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There are two exceptions to the third point (echidna, platypus)</a:t>
            </a:r>
          </a:p>
        </p:txBody>
      </p:sp>
      <p:sp>
        <p:nvSpPr>
          <p:cNvPr id="4" name="Slide Number Placeholder 3"/>
          <p:cNvSpPr>
            <a:spLocks noGrp="1"/>
          </p:cNvSpPr>
          <p:nvPr>
            <p:ph type="sldNum" sz="quarter" idx="10"/>
          </p:nvPr>
        </p:nvSpPr>
        <p:spPr/>
        <p:txBody>
          <a:bodyPr/>
          <a:lstStyle/>
          <a:p>
            <a:fld id="{63243021-3677-4159-B09F-685EE1B37DE8}" type="slidenum">
              <a:rPr lang="en-AU" smtClean="0"/>
              <a:t>11</a:t>
            </a:fld>
            <a:endParaRPr lang="en-AU"/>
          </a:p>
        </p:txBody>
      </p:sp>
    </p:spTree>
    <p:extLst>
      <p:ext uri="{BB962C8B-B14F-4D97-AF65-F5344CB8AC3E}">
        <p14:creationId xmlns:p14="http://schemas.microsoft.com/office/powerpoint/2010/main" val="26857333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p:txBody>
      </p:sp>
      <p:sp>
        <p:nvSpPr>
          <p:cNvPr id="4" name="Slide Number Placeholder 3"/>
          <p:cNvSpPr>
            <a:spLocks noGrp="1"/>
          </p:cNvSpPr>
          <p:nvPr>
            <p:ph type="sldNum" sz="quarter" idx="10"/>
          </p:nvPr>
        </p:nvSpPr>
        <p:spPr/>
        <p:txBody>
          <a:bodyPr/>
          <a:lstStyle/>
          <a:p>
            <a:fld id="{63243021-3677-4159-B09F-685EE1B37DE8}" type="slidenum">
              <a:rPr lang="en-AU" smtClean="0"/>
              <a:t>12</a:t>
            </a:fld>
            <a:endParaRPr lang="en-AU"/>
          </a:p>
        </p:txBody>
      </p:sp>
    </p:spTree>
    <p:extLst>
      <p:ext uri="{BB962C8B-B14F-4D97-AF65-F5344CB8AC3E}">
        <p14:creationId xmlns:p14="http://schemas.microsoft.com/office/powerpoint/2010/main" val="338897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E6F726FA-289A-47A4-9DB2-36250D803CC9}" type="datetimeFigureOut">
              <a:rPr lang="en-AU" smtClean="0"/>
              <a:t>6/08/2019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1338628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6F726FA-289A-47A4-9DB2-36250D803CC9}" type="datetimeFigureOut">
              <a:rPr lang="en-AU" smtClean="0"/>
              <a:t>6/08/2019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4196333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6F726FA-289A-47A4-9DB2-36250D803CC9}" type="datetimeFigureOut">
              <a:rPr lang="en-AU" smtClean="0"/>
              <a:t>6/08/2019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108301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6F726FA-289A-47A4-9DB2-36250D803CC9}" type="datetimeFigureOut">
              <a:rPr lang="en-AU" smtClean="0"/>
              <a:t>6/08/2019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790746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F726FA-289A-47A4-9DB2-36250D803CC9}" type="datetimeFigureOut">
              <a:rPr lang="en-AU" smtClean="0"/>
              <a:t>6/08/2019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3721631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E6F726FA-289A-47A4-9DB2-36250D803CC9}" type="datetimeFigureOut">
              <a:rPr lang="en-AU" smtClean="0"/>
              <a:t>6/08/2019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3944287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E6F726FA-289A-47A4-9DB2-36250D803CC9}" type="datetimeFigureOut">
              <a:rPr lang="en-AU" smtClean="0"/>
              <a:t>6/08/2019</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4014533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E6F726FA-289A-47A4-9DB2-36250D803CC9}" type="datetimeFigureOut">
              <a:rPr lang="en-AU" smtClean="0"/>
              <a:t>6/08/2019</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3531284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F726FA-289A-47A4-9DB2-36250D803CC9}" type="datetimeFigureOut">
              <a:rPr lang="en-AU" smtClean="0"/>
              <a:t>6/08/2019</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4253238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F726FA-289A-47A4-9DB2-36250D803CC9}" type="datetimeFigureOut">
              <a:rPr lang="en-AU" smtClean="0"/>
              <a:t>6/08/2019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275168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F726FA-289A-47A4-9DB2-36250D803CC9}" type="datetimeFigureOut">
              <a:rPr lang="en-AU" smtClean="0"/>
              <a:t>6/08/2019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2734468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F726FA-289A-47A4-9DB2-36250D803CC9}" type="datetimeFigureOut">
              <a:rPr lang="en-AU" smtClean="0"/>
              <a:t>6/08/2019</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26B6D5-E49B-468D-A565-A6E4E9BB073F}" type="slidenum">
              <a:rPr lang="en-AU" smtClean="0"/>
              <a:t>‹#›</a:t>
            </a:fld>
            <a:endParaRPr lang="en-AU"/>
          </a:p>
        </p:txBody>
      </p:sp>
    </p:spTree>
    <p:extLst>
      <p:ext uri="{BB962C8B-B14F-4D97-AF65-F5344CB8AC3E}">
        <p14:creationId xmlns:p14="http://schemas.microsoft.com/office/powerpoint/2010/main" val="4206294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605"/>
            <a:ext cx="2429041" cy="584775"/>
          </a:xfrm>
          <a:prstGeom prst="homePlate">
            <a:avLst/>
          </a:prstGeom>
          <a:solidFill>
            <a:srgbClr val="00B05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Daily Review</a:t>
            </a:r>
          </a:p>
        </p:txBody>
      </p:sp>
      <p:sp>
        <p:nvSpPr>
          <p:cNvPr id="3" name="Content Placeholder 2">
            <a:extLst>
              <a:ext uri="{FF2B5EF4-FFF2-40B4-BE49-F238E27FC236}">
                <a16:creationId xmlns="" xmlns:a16="http://schemas.microsoft.com/office/drawing/2014/main" id="{D071F140-AFD0-4741-A178-960BFFA57532}"/>
              </a:ext>
            </a:extLst>
          </p:cNvPr>
          <p:cNvSpPr>
            <a:spLocks noGrp="1"/>
          </p:cNvSpPr>
          <p:nvPr>
            <p:ph idx="1"/>
          </p:nvPr>
        </p:nvSpPr>
        <p:spPr>
          <a:xfrm>
            <a:off x="838200" y="720000"/>
            <a:ext cx="10515600" cy="4351338"/>
          </a:xfrm>
        </p:spPr>
        <p:txBody>
          <a:bodyPr/>
          <a:lstStyle/>
          <a:p>
            <a:pPr marL="0" indent="0">
              <a:buNone/>
            </a:pPr>
            <a:r>
              <a:rPr lang="en-AU" b="1" dirty="0"/>
              <a:t>The Binomial (double-name) Naming System</a:t>
            </a:r>
          </a:p>
          <a:p>
            <a:r>
              <a:rPr lang="en-AU" dirty="0"/>
              <a:t>An organism is given a scientific name using the last two levels of its classification (genus and species).</a:t>
            </a:r>
          </a:p>
          <a:p>
            <a:pPr marL="0" indent="0">
              <a:buNone/>
            </a:pPr>
            <a:endParaRPr lang="en-AU" dirty="0"/>
          </a:p>
          <a:p>
            <a:pPr marL="0" indent="0">
              <a:buNone/>
            </a:pPr>
            <a:endParaRPr lang="en-AU" dirty="0"/>
          </a:p>
          <a:p>
            <a:pPr marL="0" indent="0" algn="ctr">
              <a:buNone/>
            </a:pPr>
            <a:r>
              <a:rPr lang="en-AU" i="1" dirty="0" err="1">
                <a:latin typeface="Arial" panose="020B0604020202020204" pitchFamily="34" charset="0"/>
                <a:cs typeface="Arial" panose="020B0604020202020204" pitchFamily="34" charset="0"/>
              </a:rPr>
              <a:t>Felis</a:t>
            </a:r>
            <a:r>
              <a:rPr lang="en-AU" i="1" dirty="0">
                <a:latin typeface="Arial" panose="020B0604020202020204" pitchFamily="34" charset="0"/>
                <a:cs typeface="Arial" panose="020B0604020202020204" pitchFamily="34" charset="0"/>
              </a:rPr>
              <a:t> </a:t>
            </a:r>
            <a:r>
              <a:rPr lang="en-AU" i="1" dirty="0" err="1">
                <a:latin typeface="Arial" panose="020B0604020202020204" pitchFamily="34" charset="0"/>
                <a:cs typeface="Arial" panose="020B0604020202020204" pitchFamily="34" charset="0"/>
              </a:rPr>
              <a:t>catus</a:t>
            </a:r>
            <a:endParaRPr lang="en-AU" sz="2400" i="1" dirty="0">
              <a:latin typeface="Arial" panose="020B0604020202020204" pitchFamily="34" charset="0"/>
              <a:cs typeface="Arial" panose="020B0604020202020204" pitchFamily="34" charset="0"/>
            </a:endParaRPr>
          </a:p>
        </p:txBody>
      </p:sp>
      <p:sp>
        <p:nvSpPr>
          <p:cNvPr id="5" name="TextBox 4">
            <a:extLst>
              <a:ext uri="{FF2B5EF4-FFF2-40B4-BE49-F238E27FC236}">
                <a16:creationId xmlns="" xmlns:a16="http://schemas.microsoft.com/office/drawing/2014/main" id="{3D3078EA-1351-47CF-A88B-B133944A2DA5}"/>
              </a:ext>
            </a:extLst>
          </p:cNvPr>
          <p:cNvSpPr txBox="1"/>
          <p:nvPr/>
        </p:nvSpPr>
        <p:spPr>
          <a:xfrm>
            <a:off x="2388203" y="2666364"/>
            <a:ext cx="2727410" cy="954107"/>
          </a:xfrm>
          <a:prstGeom prst="rect">
            <a:avLst/>
          </a:prstGeom>
          <a:noFill/>
        </p:spPr>
        <p:txBody>
          <a:bodyPr wrap="square" rtlCol="0">
            <a:spAutoFit/>
          </a:bodyPr>
          <a:lstStyle/>
          <a:p>
            <a:r>
              <a:rPr lang="en-AU" sz="2800" dirty="0"/>
              <a:t>Genus name with capital letter</a:t>
            </a:r>
          </a:p>
        </p:txBody>
      </p:sp>
      <p:cxnSp>
        <p:nvCxnSpPr>
          <p:cNvPr id="6" name="Straight Arrow Connector 5">
            <a:extLst>
              <a:ext uri="{FF2B5EF4-FFF2-40B4-BE49-F238E27FC236}">
                <a16:creationId xmlns="" xmlns:a16="http://schemas.microsoft.com/office/drawing/2014/main" id="{D4A6F2CA-6509-415A-84EB-6925DC969BF5}"/>
              </a:ext>
            </a:extLst>
          </p:cNvPr>
          <p:cNvCxnSpPr>
            <a:cxnSpLocks/>
          </p:cNvCxnSpPr>
          <p:nvPr/>
        </p:nvCxnSpPr>
        <p:spPr>
          <a:xfrm>
            <a:off x="4612022" y="3152463"/>
            <a:ext cx="414068" cy="1462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 xmlns:a16="http://schemas.microsoft.com/office/drawing/2014/main" id="{91927CF6-AC0D-4257-913E-4CEB9FBD7CAD}"/>
              </a:ext>
            </a:extLst>
          </p:cNvPr>
          <p:cNvSpPr txBox="1"/>
          <p:nvPr/>
        </p:nvSpPr>
        <p:spPr>
          <a:xfrm>
            <a:off x="7539252" y="2666365"/>
            <a:ext cx="2485534" cy="954107"/>
          </a:xfrm>
          <a:prstGeom prst="rect">
            <a:avLst/>
          </a:prstGeom>
          <a:noFill/>
        </p:spPr>
        <p:txBody>
          <a:bodyPr wrap="square" rtlCol="0">
            <a:spAutoFit/>
          </a:bodyPr>
          <a:lstStyle/>
          <a:p>
            <a:pPr algn="r"/>
            <a:r>
              <a:rPr lang="en-AU" sz="2800" dirty="0"/>
              <a:t>Species name, no capital letter</a:t>
            </a:r>
          </a:p>
        </p:txBody>
      </p:sp>
      <p:cxnSp>
        <p:nvCxnSpPr>
          <p:cNvPr id="8" name="Straight Arrow Connector 7">
            <a:extLst>
              <a:ext uri="{FF2B5EF4-FFF2-40B4-BE49-F238E27FC236}">
                <a16:creationId xmlns="" xmlns:a16="http://schemas.microsoft.com/office/drawing/2014/main" id="{9BA4AB28-BBDD-4A03-96BB-F8CAE5FFB1BD}"/>
              </a:ext>
            </a:extLst>
          </p:cNvPr>
          <p:cNvCxnSpPr>
            <a:cxnSpLocks/>
          </p:cNvCxnSpPr>
          <p:nvPr/>
        </p:nvCxnSpPr>
        <p:spPr>
          <a:xfrm flipH="1">
            <a:off x="7159690" y="3143419"/>
            <a:ext cx="379562" cy="1552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 xmlns:a16="http://schemas.microsoft.com/office/drawing/2014/main" id="{B9D706E6-0D1B-4CF0-ACC8-7713DAA6EBE9}"/>
              </a:ext>
            </a:extLst>
          </p:cNvPr>
          <p:cNvSpPr txBox="1"/>
          <p:nvPr/>
        </p:nvSpPr>
        <p:spPr>
          <a:xfrm>
            <a:off x="4396512" y="3867729"/>
            <a:ext cx="3416322" cy="954107"/>
          </a:xfrm>
          <a:prstGeom prst="rect">
            <a:avLst/>
          </a:prstGeom>
          <a:noFill/>
        </p:spPr>
        <p:txBody>
          <a:bodyPr wrap="square" rtlCol="0">
            <a:spAutoFit/>
          </a:bodyPr>
          <a:lstStyle/>
          <a:p>
            <a:pPr algn="ctr"/>
            <a:r>
              <a:rPr lang="en-AU" sz="2800" dirty="0"/>
              <a:t>Name written in </a:t>
            </a:r>
            <a:r>
              <a:rPr lang="en-AU" sz="2800" i="1" dirty="0"/>
              <a:t>italics (sloping letters)</a:t>
            </a:r>
            <a:endParaRPr lang="en-AU" sz="2800" dirty="0"/>
          </a:p>
        </p:txBody>
      </p:sp>
      <p:sp>
        <p:nvSpPr>
          <p:cNvPr id="10" name="Left Brace 9">
            <a:extLst>
              <a:ext uri="{FF2B5EF4-FFF2-40B4-BE49-F238E27FC236}">
                <a16:creationId xmlns="" xmlns:a16="http://schemas.microsoft.com/office/drawing/2014/main" id="{E09CBBEE-A069-4D65-80B7-C866BF23E334}"/>
              </a:ext>
            </a:extLst>
          </p:cNvPr>
          <p:cNvSpPr/>
          <p:nvPr/>
        </p:nvSpPr>
        <p:spPr>
          <a:xfrm rot="16200000">
            <a:off x="5925027" y="2723987"/>
            <a:ext cx="359292" cy="2002972"/>
          </a:xfrm>
          <a:prstGeom prst="lef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pic>
        <p:nvPicPr>
          <p:cNvPr id="11" name="Picture 10">
            <a:extLst>
              <a:ext uri="{FF2B5EF4-FFF2-40B4-BE49-F238E27FC236}">
                <a16:creationId xmlns="" xmlns:a16="http://schemas.microsoft.com/office/drawing/2014/main" id="{A16DEC26-458B-40E5-83EF-FC8AA5723019}"/>
              </a:ext>
            </a:extLst>
          </p:cNvPr>
          <p:cNvPicPr>
            <a:picLocks noChangeAspect="1"/>
          </p:cNvPicPr>
          <p:nvPr/>
        </p:nvPicPr>
        <p:blipFill>
          <a:blip r:embed="rId2"/>
          <a:stretch>
            <a:fillRect/>
          </a:stretch>
        </p:blipFill>
        <p:spPr>
          <a:xfrm>
            <a:off x="2207088" y="3725472"/>
            <a:ext cx="1778480" cy="1778480"/>
          </a:xfrm>
          <a:prstGeom prst="rect">
            <a:avLst/>
          </a:prstGeom>
        </p:spPr>
      </p:pic>
      <p:graphicFrame>
        <p:nvGraphicFramePr>
          <p:cNvPr id="12" name="Table 11">
            <a:extLst>
              <a:ext uri="{FF2B5EF4-FFF2-40B4-BE49-F238E27FC236}">
                <a16:creationId xmlns="" xmlns:a16="http://schemas.microsoft.com/office/drawing/2014/main" id="{7D454C0E-9F21-4EDB-B642-D6B450E6155A}"/>
              </a:ext>
            </a:extLst>
          </p:cNvPr>
          <p:cNvGraphicFramePr>
            <a:graphicFrameLocks noGrp="1"/>
          </p:cNvGraphicFramePr>
          <p:nvPr>
            <p:extLst>
              <p:ext uri="{D42A27DB-BD31-4B8C-83A1-F6EECF244321}">
                <p14:modId xmlns:p14="http://schemas.microsoft.com/office/powerpoint/2010/main" val="528771044"/>
              </p:ext>
            </p:extLst>
          </p:nvPr>
        </p:nvGraphicFramePr>
        <p:xfrm>
          <a:off x="9514480" y="5254633"/>
          <a:ext cx="2605964" cy="1285240"/>
        </p:xfrm>
        <a:graphic>
          <a:graphicData uri="http://schemas.openxmlformats.org/drawingml/2006/table">
            <a:tbl>
              <a:tblPr firstRow="1" bandRow="1">
                <a:tableStyleId>{F5AB1C69-6EDB-4FF4-983F-18BD219EF322}</a:tableStyleId>
              </a:tblPr>
              <a:tblGrid>
                <a:gridCol w="2605964">
                  <a:extLst>
                    <a:ext uri="{9D8B030D-6E8A-4147-A177-3AD203B41FA5}">
                      <a16:colId xmlns="" xmlns:a16="http://schemas.microsoft.com/office/drawing/2014/main" val="20000"/>
                    </a:ext>
                  </a:extLst>
                </a:gridCol>
              </a:tblGrid>
              <a:tr h="370840">
                <a:tc>
                  <a:txBody>
                    <a:bodyPr/>
                    <a:lstStyle/>
                    <a:p>
                      <a:r>
                        <a:rPr lang="en-AU" dirty="0"/>
                        <a:t>Vocabulary</a:t>
                      </a:r>
                    </a:p>
                  </a:txBody>
                  <a:tcPr/>
                </a:tc>
                <a:extLst>
                  <a:ext uri="{0D108BD9-81ED-4DB2-BD59-A6C34878D82A}">
                    <a16:rowId xmlns="" xmlns:a16="http://schemas.microsoft.com/office/drawing/2014/main" val="10000"/>
                  </a:ext>
                </a:extLst>
              </a:tr>
              <a:tr h="370840">
                <a:tc>
                  <a:txBody>
                    <a:bodyPr/>
                    <a:lstStyle/>
                    <a:p>
                      <a:r>
                        <a:rPr lang="en-AU" b="1" dirty="0" err="1"/>
                        <a:t>bi·no·mi·al</a:t>
                      </a:r>
                      <a:r>
                        <a:rPr lang="en-AU" b="1" dirty="0"/>
                        <a:t> </a:t>
                      </a:r>
                      <a:r>
                        <a:rPr lang="en-AU" i="0" dirty="0"/>
                        <a:t>(</a:t>
                      </a:r>
                      <a:r>
                        <a:rPr lang="en-AU" i="1" dirty="0"/>
                        <a:t>adjective</a:t>
                      </a:r>
                      <a:r>
                        <a:rPr lang="en-AU" i="0" dirty="0"/>
                        <a:t>)</a:t>
                      </a:r>
                    </a:p>
                    <a:p>
                      <a:r>
                        <a:rPr lang="en-AU" dirty="0"/>
                        <a:t>having or using two names</a:t>
                      </a:r>
                    </a:p>
                  </a:txBody>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908614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6366229" cy="584775"/>
          </a:xfrm>
          <a:prstGeom prst="homePlate">
            <a:avLst/>
          </a:prstGeom>
          <a:solidFill>
            <a:srgbClr val="00B05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Skill Development / Guided Practice</a:t>
            </a:r>
          </a:p>
        </p:txBody>
      </p:sp>
      <p:graphicFrame>
        <p:nvGraphicFramePr>
          <p:cNvPr id="9" name="Table 8"/>
          <p:cNvGraphicFramePr>
            <a:graphicFrameLocks noGrp="1"/>
          </p:cNvGraphicFramePr>
          <p:nvPr>
            <p:extLst>
              <p:ext uri="{D42A27DB-BD31-4B8C-83A1-F6EECF244321}">
                <p14:modId xmlns:p14="http://schemas.microsoft.com/office/powerpoint/2010/main" val="1665432235"/>
              </p:ext>
            </p:extLst>
          </p:nvPr>
        </p:nvGraphicFramePr>
        <p:xfrm>
          <a:off x="9514800" y="68400"/>
          <a:ext cx="2605964" cy="1005840"/>
        </p:xfrm>
        <a:graphic>
          <a:graphicData uri="http://schemas.openxmlformats.org/drawingml/2006/table">
            <a:tbl>
              <a:tblPr firstRow="1" bandRow="1">
                <a:tableStyleId>{21E4AEA4-8DFA-4A89-87EB-49C32662AFE0}</a:tableStyleId>
              </a:tblPr>
              <a:tblGrid>
                <a:gridCol w="2605964">
                  <a:extLst>
                    <a:ext uri="{9D8B030D-6E8A-4147-A177-3AD203B41FA5}">
                      <a16:colId xmlns="" xmlns:a16="http://schemas.microsoft.com/office/drawing/2014/main" val="20000"/>
                    </a:ext>
                  </a:extLst>
                </a:gridCol>
              </a:tblGrid>
              <a:tr h="353527">
                <a:tc>
                  <a:txBody>
                    <a:bodyPr/>
                    <a:lstStyle/>
                    <a:p>
                      <a:r>
                        <a:rPr lang="en-AU" dirty="0"/>
                        <a:t>CFU 1</a:t>
                      </a:r>
                    </a:p>
                  </a:txBody>
                  <a:tcPr>
                    <a:solidFill>
                      <a:srgbClr val="00B050"/>
                    </a:solidFill>
                  </a:tcPr>
                </a:tc>
                <a:extLst>
                  <a:ext uri="{0D108BD9-81ED-4DB2-BD59-A6C34878D82A}">
                    <a16:rowId xmlns="" xmlns:a16="http://schemas.microsoft.com/office/drawing/2014/main" val="10000"/>
                  </a:ext>
                </a:extLst>
              </a:tr>
              <a:tr h="370840">
                <a:tc>
                  <a:txBody>
                    <a:bodyPr/>
                    <a:lstStyle/>
                    <a:p>
                      <a:r>
                        <a:rPr lang="en-AU" dirty="0"/>
                        <a:t>Which words do you need to write down?</a:t>
                      </a:r>
                    </a:p>
                  </a:txBody>
                  <a:tcPr>
                    <a:solidFill>
                      <a:schemeClr val="bg1">
                        <a:lumMod val="95000"/>
                      </a:schemeClr>
                    </a:solidFill>
                  </a:tcPr>
                </a:tc>
                <a:extLst>
                  <a:ext uri="{0D108BD9-81ED-4DB2-BD59-A6C34878D82A}">
                    <a16:rowId xmlns="" xmlns:a16="http://schemas.microsoft.com/office/drawing/2014/main" val="10001"/>
                  </a:ext>
                </a:extLst>
              </a:tr>
            </a:tbl>
          </a:graphicData>
        </a:graphic>
      </p:graphicFrame>
      <p:sp>
        <p:nvSpPr>
          <p:cNvPr id="6" name="Content Placeholder 2">
            <a:extLst>
              <a:ext uri="{FF2B5EF4-FFF2-40B4-BE49-F238E27FC236}">
                <a16:creationId xmlns="" xmlns:a16="http://schemas.microsoft.com/office/drawing/2014/main" id="{44CB129D-136E-4122-A4F7-271A88385B1D}"/>
              </a:ext>
            </a:extLst>
          </p:cNvPr>
          <p:cNvSpPr>
            <a:spLocks noGrp="1"/>
          </p:cNvSpPr>
          <p:nvPr>
            <p:ph idx="1"/>
          </p:nvPr>
        </p:nvSpPr>
        <p:spPr>
          <a:xfrm>
            <a:off x="838200" y="720000"/>
            <a:ext cx="8559835" cy="4351338"/>
          </a:xfrm>
        </p:spPr>
        <p:txBody>
          <a:bodyPr/>
          <a:lstStyle/>
          <a:p>
            <a:r>
              <a:rPr lang="en-AU" dirty="0"/>
              <a:t>We are now going to organise this information and turn it into useful notes.</a:t>
            </a:r>
          </a:p>
          <a:p>
            <a:r>
              <a:rPr lang="en-AU" dirty="0"/>
              <a:t>Get a graphic organiser from your teacher or from Connect.</a:t>
            </a:r>
          </a:p>
          <a:p>
            <a:r>
              <a:rPr lang="en-AU" dirty="0"/>
              <a:t>We are going to go back through the descriptions of each class. You need to write down the </a:t>
            </a:r>
            <a:r>
              <a:rPr lang="en-AU" b="1" dirty="0"/>
              <a:t>bold</a:t>
            </a:r>
            <a:r>
              <a:rPr lang="en-AU" dirty="0"/>
              <a:t> words in your graphic organiser.</a:t>
            </a:r>
          </a:p>
        </p:txBody>
      </p:sp>
    </p:spTree>
    <p:extLst>
      <p:ext uri="{BB962C8B-B14F-4D97-AF65-F5344CB8AC3E}">
        <p14:creationId xmlns:p14="http://schemas.microsoft.com/office/powerpoint/2010/main" val="1395435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6275967" cy="584775"/>
          </a:xfrm>
          <a:prstGeom prst="homePlate">
            <a:avLst/>
          </a:prstGeom>
          <a:solidFill>
            <a:srgbClr val="00B05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Skill Development / Guided Practice</a:t>
            </a:r>
          </a:p>
        </p:txBody>
      </p:sp>
      <p:graphicFrame>
        <p:nvGraphicFramePr>
          <p:cNvPr id="7" name="Table 6"/>
          <p:cNvGraphicFramePr>
            <a:graphicFrameLocks noGrp="1"/>
          </p:cNvGraphicFramePr>
          <p:nvPr>
            <p:extLst/>
          </p:nvPr>
        </p:nvGraphicFramePr>
        <p:xfrm>
          <a:off x="9514800" y="5489330"/>
          <a:ext cx="2605964" cy="1285240"/>
        </p:xfrm>
        <a:graphic>
          <a:graphicData uri="http://schemas.openxmlformats.org/drawingml/2006/table">
            <a:tbl>
              <a:tblPr firstRow="1" bandRow="1">
                <a:tableStyleId>{F5AB1C69-6EDB-4FF4-983F-18BD219EF322}</a:tableStyleId>
              </a:tblPr>
              <a:tblGrid>
                <a:gridCol w="2605964">
                  <a:extLst>
                    <a:ext uri="{9D8B030D-6E8A-4147-A177-3AD203B41FA5}">
                      <a16:colId xmlns="" xmlns:a16="http://schemas.microsoft.com/office/drawing/2014/main" val="20000"/>
                    </a:ext>
                  </a:extLst>
                </a:gridCol>
              </a:tblGrid>
              <a:tr h="370840">
                <a:tc>
                  <a:txBody>
                    <a:bodyPr/>
                    <a:lstStyle/>
                    <a:p>
                      <a:r>
                        <a:rPr lang="en-AU" dirty="0"/>
                        <a:t>Vocabulary</a:t>
                      </a:r>
                    </a:p>
                  </a:txBody>
                  <a:tcPr/>
                </a:tc>
                <a:extLst>
                  <a:ext uri="{0D108BD9-81ED-4DB2-BD59-A6C34878D82A}">
                    <a16:rowId xmlns=""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b="1" baseline="0" dirty="0"/>
                        <a:t>warm-blooded</a:t>
                      </a:r>
                      <a:r>
                        <a:rPr lang="en-AU" b="0" baseline="0" dirty="0"/>
                        <a:t> (</a:t>
                      </a:r>
                      <a:r>
                        <a:rPr lang="en-AU" b="0" i="1" baseline="0" dirty="0"/>
                        <a:t>adj.</a:t>
                      </a:r>
                      <a:r>
                        <a:rPr lang="en-AU" b="0" baseline="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AU" b="0" baseline="0" dirty="0"/>
                        <a:t>able to control the temperature of its body</a:t>
                      </a:r>
                    </a:p>
                  </a:txBody>
                  <a:tcPr>
                    <a:solidFill>
                      <a:schemeClr val="bg1">
                        <a:lumMod val="95000"/>
                      </a:schemeClr>
                    </a:solidFill>
                  </a:tcPr>
                </a:tc>
                <a:extLst>
                  <a:ext uri="{0D108BD9-81ED-4DB2-BD59-A6C34878D82A}">
                    <a16:rowId xmlns="" xmlns:a16="http://schemas.microsoft.com/office/drawing/2014/main" val="10001"/>
                  </a:ext>
                </a:extLst>
              </a:tr>
            </a:tbl>
          </a:graphicData>
        </a:graphic>
      </p:graphicFrame>
      <p:sp>
        <p:nvSpPr>
          <p:cNvPr id="6" name="Content Placeholder 2">
            <a:extLst>
              <a:ext uri="{FF2B5EF4-FFF2-40B4-BE49-F238E27FC236}">
                <a16:creationId xmlns="" xmlns:a16="http://schemas.microsoft.com/office/drawing/2014/main" id="{7F92BBE8-C137-474F-972A-B52681EB261E}"/>
              </a:ext>
            </a:extLst>
          </p:cNvPr>
          <p:cNvSpPr>
            <a:spLocks noGrp="1"/>
          </p:cNvSpPr>
          <p:nvPr>
            <p:ph idx="1"/>
          </p:nvPr>
        </p:nvSpPr>
        <p:spPr>
          <a:xfrm>
            <a:off x="838200" y="720000"/>
            <a:ext cx="8559835" cy="4351338"/>
          </a:xfrm>
        </p:spPr>
        <p:txBody>
          <a:bodyPr/>
          <a:lstStyle/>
          <a:p>
            <a:pPr marL="0" indent="0">
              <a:buNone/>
            </a:pPr>
            <a:r>
              <a:rPr lang="en-AU" b="1" dirty="0"/>
              <a:t>Mammalia</a:t>
            </a:r>
          </a:p>
          <a:p>
            <a:pPr marL="0" indent="0">
              <a:buNone/>
            </a:pPr>
            <a:r>
              <a:rPr lang="en-AU" dirty="0"/>
              <a:t>Members of the class Mammalia (a.k.a. </a:t>
            </a:r>
            <a:r>
              <a:rPr lang="en-AU" b="1" dirty="0"/>
              <a:t>mammals</a:t>
            </a:r>
            <a:r>
              <a:rPr lang="en-AU" dirty="0"/>
              <a:t>):</a:t>
            </a:r>
          </a:p>
          <a:p>
            <a:r>
              <a:rPr lang="en-AU" dirty="0"/>
              <a:t>Have </a:t>
            </a:r>
            <a:r>
              <a:rPr lang="en-AU" b="1" dirty="0"/>
              <a:t>hair or fur</a:t>
            </a:r>
          </a:p>
          <a:p>
            <a:r>
              <a:rPr lang="en-AU" dirty="0"/>
              <a:t>Are </a:t>
            </a:r>
            <a:r>
              <a:rPr lang="en-AU" b="1" dirty="0"/>
              <a:t>warm-blooded</a:t>
            </a:r>
          </a:p>
          <a:p>
            <a:r>
              <a:rPr lang="en-AU" dirty="0"/>
              <a:t>Give birth to </a:t>
            </a:r>
            <a:r>
              <a:rPr lang="en-AU" b="1" dirty="0"/>
              <a:t>live young </a:t>
            </a:r>
            <a:r>
              <a:rPr lang="en-AU" dirty="0"/>
              <a:t>(i.e. they </a:t>
            </a:r>
            <a:r>
              <a:rPr lang="en-AU" b="1" dirty="0"/>
              <a:t>don’t lay eggs</a:t>
            </a:r>
            <a:r>
              <a:rPr lang="en-AU" dirty="0"/>
              <a:t>)</a:t>
            </a:r>
          </a:p>
          <a:p>
            <a:r>
              <a:rPr lang="en-AU" b="1" dirty="0"/>
              <a:t>Produce milk </a:t>
            </a:r>
            <a:r>
              <a:rPr lang="en-AU" dirty="0"/>
              <a:t>to feed their young</a:t>
            </a:r>
          </a:p>
        </p:txBody>
      </p:sp>
      <p:pic>
        <p:nvPicPr>
          <p:cNvPr id="8" name="Picture 2" descr="http://animals.sandiegozoo.org/sites/default/files/2016-06/hero-mammals.jpg">
            <a:extLst>
              <a:ext uri="{FF2B5EF4-FFF2-40B4-BE49-F238E27FC236}">
                <a16:creationId xmlns="" xmlns:a16="http://schemas.microsoft.com/office/drawing/2014/main" id="{C255A62C-B531-4E2C-8888-F54311AC3E3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0199" y="3794777"/>
            <a:ext cx="5156197" cy="290036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http://reptilepark.com.au/wp-content/uploads/2015/11/mammals_dingo2.jpg">
            <a:extLst>
              <a:ext uri="{FF2B5EF4-FFF2-40B4-BE49-F238E27FC236}">
                <a16:creationId xmlns="" xmlns:a16="http://schemas.microsoft.com/office/drawing/2014/main" id="{5B40305D-DE21-42FD-8793-B32B6808B41E}"/>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15315"/>
          <a:stretch/>
        </p:blipFill>
        <p:spPr bwMode="auto">
          <a:xfrm>
            <a:off x="1370327" y="3794777"/>
            <a:ext cx="1926483" cy="290036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 xmlns:a16="http://schemas.microsoft.com/office/drawing/2014/main" id="{AE622DBF-690F-4D54-BC76-50566B6C82C4}"/>
              </a:ext>
            </a:extLst>
          </p:cNvPr>
          <p:cNvGraphicFramePr>
            <a:graphicFrameLocks noGrp="1"/>
          </p:cNvGraphicFramePr>
          <p:nvPr>
            <p:extLst>
              <p:ext uri="{D42A27DB-BD31-4B8C-83A1-F6EECF244321}">
                <p14:modId xmlns:p14="http://schemas.microsoft.com/office/powerpoint/2010/main" val="904566997"/>
              </p:ext>
            </p:extLst>
          </p:nvPr>
        </p:nvGraphicFramePr>
        <p:xfrm>
          <a:off x="9514800" y="562111"/>
          <a:ext cx="2605964" cy="3749040"/>
        </p:xfrm>
        <a:graphic>
          <a:graphicData uri="http://schemas.openxmlformats.org/drawingml/2006/table">
            <a:tbl>
              <a:tblPr firstRow="1" bandRow="1">
                <a:tableStyleId>{5940675A-B579-460E-94D1-54222C63F5DA}</a:tableStyleId>
              </a:tblPr>
              <a:tblGrid>
                <a:gridCol w="2605964">
                  <a:extLst>
                    <a:ext uri="{9D8B030D-6E8A-4147-A177-3AD203B41FA5}">
                      <a16:colId xmlns="" xmlns:a16="http://schemas.microsoft.com/office/drawing/2014/main" val="3427997311"/>
                    </a:ext>
                  </a:extLst>
                </a:gridCol>
              </a:tblGrid>
              <a:tr h="370840">
                <a:tc>
                  <a:txBody>
                    <a:bodyPr/>
                    <a:lstStyle/>
                    <a:p>
                      <a:pPr algn="ctr"/>
                      <a:r>
                        <a:rPr lang="en-AU" dirty="0"/>
                        <a:t>Mammalia</a:t>
                      </a:r>
                    </a:p>
                    <a:p>
                      <a:pPr algn="ctr"/>
                      <a:r>
                        <a:rPr lang="en-AU" dirty="0"/>
                        <a:t>Mammals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368348590"/>
                  </a:ext>
                </a:extLst>
              </a:tr>
              <a:tr h="370840">
                <a:tc>
                  <a:txBody>
                    <a:bodyPr/>
                    <a:lstStyle/>
                    <a:p>
                      <a:pPr marL="285750" indent="-285750">
                        <a:buFont typeface="Arial" panose="020B0604020202020204" pitchFamily="34" charset="0"/>
                        <a:buChar char="•"/>
                      </a:pPr>
                      <a:r>
                        <a:rPr lang="en-AU" dirty="0"/>
                        <a:t>Hair or fur</a:t>
                      </a:r>
                      <a:br>
                        <a:rPr lang="en-AU" dirty="0"/>
                      </a:br>
                      <a:endParaRPr lang="en-AU" dirty="0"/>
                    </a:p>
                    <a:p>
                      <a:pPr marL="285750" indent="-285750">
                        <a:buFont typeface="Arial" panose="020B0604020202020204" pitchFamily="34" charset="0"/>
                        <a:buChar char="•"/>
                      </a:pPr>
                      <a:r>
                        <a:rPr lang="en-AU" dirty="0"/>
                        <a:t>Warm-blooded</a:t>
                      </a:r>
                      <a:br>
                        <a:rPr lang="en-AU" dirty="0"/>
                      </a:br>
                      <a:endParaRPr lang="en-AU" dirty="0"/>
                    </a:p>
                    <a:p>
                      <a:pPr marL="285750" indent="-285750">
                        <a:buFont typeface="Arial" panose="020B0604020202020204" pitchFamily="34" charset="0"/>
                        <a:buChar char="•"/>
                      </a:pPr>
                      <a:r>
                        <a:rPr lang="en-AU" dirty="0"/>
                        <a:t>Live young (don’t lay eggs)</a:t>
                      </a:r>
                    </a:p>
                    <a:p>
                      <a:pPr marL="285750" indent="-285750">
                        <a:buFont typeface="Arial" panose="020B0604020202020204" pitchFamily="34" charset="0"/>
                        <a:buChar char="•"/>
                      </a:pPr>
                      <a:r>
                        <a:rPr lang="en-AU" dirty="0"/>
                        <a:t>Produce milk</a:t>
                      </a:r>
                    </a:p>
                    <a:p>
                      <a:pPr marL="285750" indent="-285750">
                        <a:buFont typeface="Arial" panose="020B0604020202020204" pitchFamily="34" charset="0"/>
                        <a:buChar char="•"/>
                      </a:pPr>
                      <a:endParaRPr lang="en-AU" dirty="0"/>
                    </a:p>
                    <a:p>
                      <a:pPr marL="0" indent="0">
                        <a:buFont typeface="Arial" panose="020B0604020202020204" pitchFamily="34" charset="0"/>
                        <a:buNone/>
                      </a:pPr>
                      <a:r>
                        <a:rPr lang="en-AU" dirty="0"/>
                        <a:t>Examples:</a:t>
                      </a:r>
                    </a:p>
                    <a:p>
                      <a:pPr marL="457200" lvl="1" indent="0">
                        <a:buFont typeface="Arial" panose="020B0604020202020204" pitchFamily="34" charset="0"/>
                        <a:buNone/>
                      </a:pPr>
                      <a:r>
                        <a:rPr lang="en-AU" dirty="0"/>
                        <a:t>Dingo</a:t>
                      </a:r>
                    </a:p>
                    <a:p>
                      <a:pPr marL="457200" lvl="1" indent="0">
                        <a:buFont typeface="Arial" panose="020B0604020202020204" pitchFamily="34" charset="0"/>
                        <a:buNone/>
                      </a:pPr>
                      <a:r>
                        <a:rPr lang="en-AU" dirty="0"/>
                        <a:t>Rhinoceros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4186562471"/>
                  </a:ext>
                </a:extLst>
              </a:tr>
            </a:tbl>
          </a:graphicData>
        </a:graphic>
      </p:graphicFrame>
    </p:spTree>
    <p:extLst>
      <p:ext uri="{BB962C8B-B14F-4D97-AF65-F5344CB8AC3E}">
        <p14:creationId xmlns:p14="http://schemas.microsoft.com/office/powerpoint/2010/main" val="4992511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6275967" cy="584775"/>
          </a:xfrm>
          <a:prstGeom prst="homePlate">
            <a:avLst/>
          </a:prstGeom>
          <a:solidFill>
            <a:srgbClr val="00B05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Skill Development / Guided Practice</a:t>
            </a:r>
          </a:p>
        </p:txBody>
      </p:sp>
      <p:graphicFrame>
        <p:nvGraphicFramePr>
          <p:cNvPr id="7" name="Table 6"/>
          <p:cNvGraphicFramePr>
            <a:graphicFrameLocks noGrp="1"/>
          </p:cNvGraphicFramePr>
          <p:nvPr>
            <p:extLst/>
          </p:nvPr>
        </p:nvGraphicFramePr>
        <p:xfrm>
          <a:off x="9514800" y="5489330"/>
          <a:ext cx="2605964" cy="1285240"/>
        </p:xfrm>
        <a:graphic>
          <a:graphicData uri="http://schemas.openxmlformats.org/drawingml/2006/table">
            <a:tbl>
              <a:tblPr firstRow="1" bandRow="1">
                <a:tableStyleId>{F5AB1C69-6EDB-4FF4-983F-18BD219EF322}</a:tableStyleId>
              </a:tblPr>
              <a:tblGrid>
                <a:gridCol w="2605964">
                  <a:extLst>
                    <a:ext uri="{9D8B030D-6E8A-4147-A177-3AD203B41FA5}">
                      <a16:colId xmlns="" xmlns:a16="http://schemas.microsoft.com/office/drawing/2014/main" val="20000"/>
                    </a:ext>
                  </a:extLst>
                </a:gridCol>
              </a:tblGrid>
              <a:tr h="370840">
                <a:tc>
                  <a:txBody>
                    <a:bodyPr/>
                    <a:lstStyle/>
                    <a:p>
                      <a:r>
                        <a:rPr lang="en-AU" dirty="0"/>
                        <a:t>Vocabulary</a:t>
                      </a:r>
                    </a:p>
                  </a:txBody>
                  <a:tcPr/>
                </a:tc>
                <a:extLst>
                  <a:ext uri="{0D108BD9-81ED-4DB2-BD59-A6C34878D82A}">
                    <a16:rowId xmlns=""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b="1" baseline="0" dirty="0"/>
                        <a:t>warm-blooded</a:t>
                      </a:r>
                      <a:r>
                        <a:rPr lang="en-AU" b="0" baseline="0" dirty="0"/>
                        <a:t> (</a:t>
                      </a:r>
                      <a:r>
                        <a:rPr lang="en-AU" b="0" i="1" baseline="0" dirty="0"/>
                        <a:t>adj.</a:t>
                      </a:r>
                      <a:r>
                        <a:rPr lang="en-AU" b="0" baseline="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AU" b="0" baseline="0" dirty="0"/>
                        <a:t>able to control the temperature of its body</a:t>
                      </a:r>
                    </a:p>
                  </a:txBody>
                  <a:tcPr>
                    <a:solidFill>
                      <a:schemeClr val="bg1">
                        <a:lumMod val="95000"/>
                      </a:schemeClr>
                    </a:solidFill>
                  </a:tcPr>
                </a:tc>
                <a:extLst>
                  <a:ext uri="{0D108BD9-81ED-4DB2-BD59-A6C34878D82A}">
                    <a16:rowId xmlns="" xmlns:a16="http://schemas.microsoft.com/office/drawing/2014/main" val="10001"/>
                  </a:ext>
                </a:extLst>
              </a:tr>
            </a:tbl>
          </a:graphicData>
        </a:graphic>
      </p:graphicFrame>
      <p:sp>
        <p:nvSpPr>
          <p:cNvPr id="6" name="Content Placeholder 2">
            <a:extLst>
              <a:ext uri="{FF2B5EF4-FFF2-40B4-BE49-F238E27FC236}">
                <a16:creationId xmlns="" xmlns:a16="http://schemas.microsoft.com/office/drawing/2014/main" id="{7F92BBE8-C137-474F-972A-B52681EB261E}"/>
              </a:ext>
            </a:extLst>
          </p:cNvPr>
          <p:cNvSpPr>
            <a:spLocks noGrp="1"/>
          </p:cNvSpPr>
          <p:nvPr>
            <p:ph idx="1"/>
          </p:nvPr>
        </p:nvSpPr>
        <p:spPr>
          <a:xfrm>
            <a:off x="838200" y="720000"/>
            <a:ext cx="8559835" cy="4351338"/>
          </a:xfrm>
        </p:spPr>
        <p:txBody>
          <a:bodyPr/>
          <a:lstStyle/>
          <a:p>
            <a:pPr marL="0" indent="0">
              <a:buNone/>
            </a:pPr>
            <a:r>
              <a:rPr lang="en-AU" b="1" dirty="0"/>
              <a:t>Aves</a:t>
            </a:r>
          </a:p>
          <a:p>
            <a:pPr marL="0" indent="0">
              <a:buNone/>
            </a:pPr>
            <a:r>
              <a:rPr lang="en-AU" dirty="0"/>
              <a:t>Members of the class Aves (a.k.a. </a:t>
            </a:r>
            <a:r>
              <a:rPr lang="en-AU" b="1" dirty="0"/>
              <a:t>birds</a:t>
            </a:r>
            <a:r>
              <a:rPr lang="en-AU" dirty="0"/>
              <a:t>):</a:t>
            </a:r>
          </a:p>
          <a:p>
            <a:r>
              <a:rPr lang="en-AU" dirty="0"/>
              <a:t>Have </a:t>
            </a:r>
            <a:r>
              <a:rPr lang="en-AU" b="1" dirty="0"/>
              <a:t>feathers and scaly legs</a:t>
            </a:r>
          </a:p>
          <a:p>
            <a:r>
              <a:rPr lang="en-AU" dirty="0"/>
              <a:t>Are </a:t>
            </a:r>
            <a:r>
              <a:rPr lang="en-AU" b="1" dirty="0"/>
              <a:t>warm-blooded</a:t>
            </a:r>
          </a:p>
          <a:p>
            <a:r>
              <a:rPr lang="en-AU" b="1" dirty="0"/>
              <a:t>Lay eggs with hard shells</a:t>
            </a:r>
          </a:p>
        </p:txBody>
      </p:sp>
      <p:pic>
        <p:nvPicPr>
          <p:cNvPr id="10" name="Picture 2" descr="https://nexusnewsfeed.com/images/articles/files/6426413eb2ca46.jpg">
            <a:extLst>
              <a:ext uri="{FF2B5EF4-FFF2-40B4-BE49-F238E27FC236}">
                <a16:creationId xmlns="" xmlns:a16="http://schemas.microsoft.com/office/drawing/2014/main" id="{FF810666-4E81-472D-BE53-A23C924C5B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6447" y="3429000"/>
            <a:ext cx="4865802" cy="324640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http://channel.nationalgeographic.com/exposure/content/photo/photo/45067_king-penguin_2celqsmn7wjoruiarckfuqxvt62ptt7hevj74cagwi5qbj2htjuq_757x567.jpg">
            <a:extLst>
              <a:ext uri="{FF2B5EF4-FFF2-40B4-BE49-F238E27FC236}">
                <a16:creationId xmlns="" xmlns:a16="http://schemas.microsoft.com/office/drawing/2014/main" id="{6D916D30-D9BC-4FCC-A9D5-E9AA6F2F397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881" r="39428"/>
          <a:stretch/>
        </p:blipFill>
        <p:spPr bwMode="auto">
          <a:xfrm>
            <a:off x="1270341" y="3423897"/>
            <a:ext cx="2373739" cy="3250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28977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6275967" cy="584775"/>
          </a:xfrm>
          <a:prstGeom prst="homePlate">
            <a:avLst/>
          </a:prstGeom>
          <a:solidFill>
            <a:srgbClr val="00B05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Skill Development / Guided Practice</a:t>
            </a:r>
          </a:p>
        </p:txBody>
      </p:sp>
      <p:graphicFrame>
        <p:nvGraphicFramePr>
          <p:cNvPr id="7" name="Table 6"/>
          <p:cNvGraphicFramePr>
            <a:graphicFrameLocks noGrp="1"/>
          </p:cNvGraphicFramePr>
          <p:nvPr>
            <p:extLst/>
          </p:nvPr>
        </p:nvGraphicFramePr>
        <p:xfrm>
          <a:off x="9512205" y="4937483"/>
          <a:ext cx="2605964" cy="1833880"/>
        </p:xfrm>
        <a:graphic>
          <a:graphicData uri="http://schemas.openxmlformats.org/drawingml/2006/table">
            <a:tbl>
              <a:tblPr firstRow="1" bandRow="1">
                <a:tableStyleId>{F5AB1C69-6EDB-4FF4-983F-18BD219EF322}</a:tableStyleId>
              </a:tblPr>
              <a:tblGrid>
                <a:gridCol w="2605964">
                  <a:extLst>
                    <a:ext uri="{9D8B030D-6E8A-4147-A177-3AD203B41FA5}">
                      <a16:colId xmlns="" xmlns:a16="http://schemas.microsoft.com/office/drawing/2014/main" val="20000"/>
                    </a:ext>
                  </a:extLst>
                </a:gridCol>
              </a:tblGrid>
              <a:tr h="370840">
                <a:tc>
                  <a:txBody>
                    <a:bodyPr/>
                    <a:lstStyle/>
                    <a:p>
                      <a:r>
                        <a:rPr lang="en-AU" dirty="0"/>
                        <a:t>Vocabulary</a:t>
                      </a:r>
                    </a:p>
                  </a:txBody>
                  <a:tcPr/>
                </a:tc>
                <a:extLst>
                  <a:ext uri="{0D108BD9-81ED-4DB2-BD59-A6C34878D82A}">
                    <a16:rowId xmlns=""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b="1" baseline="0" dirty="0"/>
                        <a:t>cold-blooded</a:t>
                      </a:r>
                      <a:r>
                        <a:rPr lang="en-AU" b="0" baseline="0" dirty="0"/>
                        <a:t> (</a:t>
                      </a:r>
                      <a:r>
                        <a:rPr lang="en-AU" b="0" i="1" baseline="0" dirty="0"/>
                        <a:t>adj.</a:t>
                      </a:r>
                      <a:r>
                        <a:rPr lang="en-AU" b="0" baseline="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AU" b="0" baseline="0" dirty="0"/>
                        <a:t>body temperature is decided by the temperature of its environment</a:t>
                      </a:r>
                    </a:p>
                  </a:txBody>
                  <a:tcPr>
                    <a:solidFill>
                      <a:schemeClr val="bg1">
                        <a:lumMod val="95000"/>
                      </a:schemeClr>
                    </a:solidFill>
                  </a:tcPr>
                </a:tc>
                <a:extLst>
                  <a:ext uri="{0D108BD9-81ED-4DB2-BD59-A6C34878D82A}">
                    <a16:rowId xmlns="" xmlns:a16="http://schemas.microsoft.com/office/drawing/2014/main" val="10001"/>
                  </a:ext>
                </a:extLst>
              </a:tr>
            </a:tbl>
          </a:graphicData>
        </a:graphic>
      </p:graphicFrame>
      <p:sp>
        <p:nvSpPr>
          <p:cNvPr id="6" name="Content Placeholder 2">
            <a:extLst>
              <a:ext uri="{FF2B5EF4-FFF2-40B4-BE49-F238E27FC236}">
                <a16:creationId xmlns="" xmlns:a16="http://schemas.microsoft.com/office/drawing/2014/main" id="{7F92BBE8-C137-474F-972A-B52681EB261E}"/>
              </a:ext>
            </a:extLst>
          </p:cNvPr>
          <p:cNvSpPr>
            <a:spLocks noGrp="1"/>
          </p:cNvSpPr>
          <p:nvPr>
            <p:ph idx="1"/>
          </p:nvPr>
        </p:nvSpPr>
        <p:spPr>
          <a:xfrm>
            <a:off x="838200" y="720000"/>
            <a:ext cx="8559835" cy="4351338"/>
          </a:xfrm>
        </p:spPr>
        <p:txBody>
          <a:bodyPr/>
          <a:lstStyle/>
          <a:p>
            <a:pPr marL="0" indent="0">
              <a:buNone/>
            </a:pPr>
            <a:r>
              <a:rPr lang="en-AU" b="1" dirty="0" err="1"/>
              <a:t>Reptilia</a:t>
            </a:r>
            <a:endParaRPr lang="en-AU" b="1" dirty="0"/>
          </a:p>
          <a:p>
            <a:pPr marL="0" indent="0">
              <a:buNone/>
            </a:pPr>
            <a:r>
              <a:rPr lang="en-AU" dirty="0"/>
              <a:t>Members of the class </a:t>
            </a:r>
            <a:r>
              <a:rPr lang="en-AU" dirty="0" err="1"/>
              <a:t>Reptilia</a:t>
            </a:r>
            <a:r>
              <a:rPr lang="en-AU" dirty="0"/>
              <a:t> (a.k.a. </a:t>
            </a:r>
            <a:r>
              <a:rPr lang="en-AU" b="1" dirty="0"/>
              <a:t>reptiles</a:t>
            </a:r>
            <a:r>
              <a:rPr lang="en-AU" dirty="0"/>
              <a:t>):</a:t>
            </a:r>
          </a:p>
          <a:p>
            <a:r>
              <a:rPr lang="en-AU" dirty="0"/>
              <a:t>Have </a:t>
            </a:r>
            <a:r>
              <a:rPr lang="en-AU" b="1" dirty="0"/>
              <a:t>scaly skin</a:t>
            </a:r>
          </a:p>
          <a:p>
            <a:r>
              <a:rPr lang="en-AU" dirty="0"/>
              <a:t>Are </a:t>
            </a:r>
            <a:r>
              <a:rPr lang="en-AU" b="1" dirty="0"/>
              <a:t>cold-blooded</a:t>
            </a:r>
          </a:p>
          <a:p>
            <a:r>
              <a:rPr lang="en-AU" b="1" dirty="0"/>
              <a:t>Usually lay eggs</a:t>
            </a:r>
          </a:p>
          <a:p>
            <a:r>
              <a:rPr lang="en-AU" b="1" dirty="0"/>
              <a:t>Use lungs to breathe</a:t>
            </a:r>
          </a:p>
        </p:txBody>
      </p:sp>
      <p:pic>
        <p:nvPicPr>
          <p:cNvPr id="11" name="Picture 2" descr="https://i.ytimg.com/vi/_YfYHFM3Das/maxresdefault.jpg">
            <a:extLst>
              <a:ext uri="{FF2B5EF4-FFF2-40B4-BE49-F238E27FC236}">
                <a16:creationId xmlns="" xmlns:a16="http://schemas.microsoft.com/office/drawing/2014/main" id="{A30E65BD-7EDE-477D-8A3F-D555B4A0ACA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1236"/>
          <a:stretch/>
        </p:blipFill>
        <p:spPr bwMode="auto">
          <a:xfrm>
            <a:off x="623043" y="3772229"/>
            <a:ext cx="4225079" cy="301739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http://www.genesispark.com/wp-content/uploads/2011/11/Thorny-Devil.jpg">
            <a:extLst>
              <a:ext uri="{FF2B5EF4-FFF2-40B4-BE49-F238E27FC236}">
                <a16:creationId xmlns="" xmlns:a16="http://schemas.microsoft.com/office/drawing/2014/main" id="{131A83B9-A6B4-4512-A8FA-E0ACB6255B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3279" y="3772229"/>
            <a:ext cx="4233769" cy="3002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3633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6275967" cy="584775"/>
          </a:xfrm>
          <a:prstGeom prst="homePlate">
            <a:avLst/>
          </a:prstGeom>
          <a:solidFill>
            <a:srgbClr val="00B05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Skill Development / Guided Practice</a:t>
            </a:r>
          </a:p>
        </p:txBody>
      </p:sp>
      <p:sp>
        <p:nvSpPr>
          <p:cNvPr id="6" name="Content Placeholder 2">
            <a:extLst>
              <a:ext uri="{FF2B5EF4-FFF2-40B4-BE49-F238E27FC236}">
                <a16:creationId xmlns="" xmlns:a16="http://schemas.microsoft.com/office/drawing/2014/main" id="{7F92BBE8-C137-474F-972A-B52681EB261E}"/>
              </a:ext>
            </a:extLst>
          </p:cNvPr>
          <p:cNvSpPr>
            <a:spLocks noGrp="1"/>
          </p:cNvSpPr>
          <p:nvPr>
            <p:ph idx="1"/>
          </p:nvPr>
        </p:nvSpPr>
        <p:spPr>
          <a:xfrm>
            <a:off x="838200" y="720000"/>
            <a:ext cx="8559835" cy="4351338"/>
          </a:xfrm>
        </p:spPr>
        <p:txBody>
          <a:bodyPr/>
          <a:lstStyle/>
          <a:p>
            <a:pPr marL="0" indent="0">
              <a:buNone/>
            </a:pPr>
            <a:r>
              <a:rPr lang="en-AU" b="1" dirty="0"/>
              <a:t>Amphibia</a:t>
            </a:r>
          </a:p>
          <a:p>
            <a:pPr marL="0" indent="0">
              <a:buNone/>
            </a:pPr>
            <a:r>
              <a:rPr lang="en-AU" dirty="0"/>
              <a:t>Members of the class Amphibia (a.k.a. </a:t>
            </a:r>
            <a:r>
              <a:rPr lang="en-AU" b="1" dirty="0"/>
              <a:t>amphibians</a:t>
            </a:r>
            <a:r>
              <a:rPr lang="en-AU" dirty="0"/>
              <a:t>):</a:t>
            </a:r>
          </a:p>
          <a:p>
            <a:r>
              <a:rPr lang="en-AU" dirty="0"/>
              <a:t>Have </a:t>
            </a:r>
            <a:r>
              <a:rPr lang="en-AU" b="1" dirty="0"/>
              <a:t>soft, slimy skin</a:t>
            </a:r>
          </a:p>
          <a:p>
            <a:r>
              <a:rPr lang="en-AU" dirty="0"/>
              <a:t>Are </a:t>
            </a:r>
            <a:r>
              <a:rPr lang="en-AU" b="1" dirty="0"/>
              <a:t>cold-blooded</a:t>
            </a:r>
          </a:p>
          <a:p>
            <a:r>
              <a:rPr lang="en-AU" b="1" dirty="0"/>
              <a:t>Lay eggs with soft shells</a:t>
            </a:r>
          </a:p>
          <a:p>
            <a:r>
              <a:rPr lang="en-AU" dirty="0"/>
              <a:t>Have </a:t>
            </a:r>
            <a:r>
              <a:rPr lang="en-AU" b="1" dirty="0"/>
              <a:t>gills when young,</a:t>
            </a:r>
            <a:r>
              <a:rPr lang="en-AU" dirty="0"/>
              <a:t> and </a:t>
            </a:r>
            <a:r>
              <a:rPr lang="en-AU" b="1" dirty="0"/>
              <a:t>lungs as adults</a:t>
            </a:r>
          </a:p>
        </p:txBody>
      </p:sp>
      <p:pic>
        <p:nvPicPr>
          <p:cNvPr id="11" name="Picture 2" descr="http://www.reptilegardens.com/assets/images/gallery/images/tiger-salamander-3.jpg">
            <a:extLst>
              <a:ext uri="{FF2B5EF4-FFF2-40B4-BE49-F238E27FC236}">
                <a16:creationId xmlns="" xmlns:a16="http://schemas.microsoft.com/office/drawing/2014/main" id="{C1AE6D36-8E2B-4C5A-892A-A736C13A8A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764320"/>
            <a:ext cx="5369719" cy="300704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File:Blue-poison.dart.frog.and.Yellow-banded.dart.frog.arp.jpg">
            <a:extLst>
              <a:ext uri="{FF2B5EF4-FFF2-40B4-BE49-F238E27FC236}">
                <a16:creationId xmlns="" xmlns:a16="http://schemas.microsoft.com/office/drawing/2014/main" id="{0E621A86-6860-40A2-A4FE-9A0127CB7F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6288" y="2773885"/>
            <a:ext cx="1923670" cy="39597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5" name="Table 14">
            <a:extLst>
              <a:ext uri="{FF2B5EF4-FFF2-40B4-BE49-F238E27FC236}">
                <a16:creationId xmlns="" xmlns:a16="http://schemas.microsoft.com/office/drawing/2014/main" id="{2A111BCF-3A8F-4692-B5FD-19B6A8CF4508}"/>
              </a:ext>
            </a:extLst>
          </p:cNvPr>
          <p:cNvGraphicFramePr>
            <a:graphicFrameLocks noGrp="1"/>
          </p:cNvGraphicFramePr>
          <p:nvPr>
            <p:extLst/>
          </p:nvPr>
        </p:nvGraphicFramePr>
        <p:xfrm>
          <a:off x="9512205" y="4937483"/>
          <a:ext cx="2605964" cy="1833880"/>
        </p:xfrm>
        <a:graphic>
          <a:graphicData uri="http://schemas.openxmlformats.org/drawingml/2006/table">
            <a:tbl>
              <a:tblPr firstRow="1" bandRow="1">
                <a:tableStyleId>{F5AB1C69-6EDB-4FF4-983F-18BD219EF322}</a:tableStyleId>
              </a:tblPr>
              <a:tblGrid>
                <a:gridCol w="2605964">
                  <a:extLst>
                    <a:ext uri="{9D8B030D-6E8A-4147-A177-3AD203B41FA5}">
                      <a16:colId xmlns="" xmlns:a16="http://schemas.microsoft.com/office/drawing/2014/main" val="20000"/>
                    </a:ext>
                  </a:extLst>
                </a:gridCol>
              </a:tblGrid>
              <a:tr h="370840">
                <a:tc>
                  <a:txBody>
                    <a:bodyPr/>
                    <a:lstStyle/>
                    <a:p>
                      <a:r>
                        <a:rPr lang="en-AU" dirty="0"/>
                        <a:t>Vocabulary</a:t>
                      </a:r>
                    </a:p>
                  </a:txBody>
                  <a:tcPr/>
                </a:tc>
                <a:extLst>
                  <a:ext uri="{0D108BD9-81ED-4DB2-BD59-A6C34878D82A}">
                    <a16:rowId xmlns=""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b="1" baseline="0" dirty="0"/>
                        <a:t>cold-blooded</a:t>
                      </a:r>
                      <a:r>
                        <a:rPr lang="en-AU" b="0" baseline="0" dirty="0"/>
                        <a:t> (</a:t>
                      </a:r>
                      <a:r>
                        <a:rPr lang="en-AU" b="0" i="1" baseline="0" dirty="0"/>
                        <a:t>adj.</a:t>
                      </a:r>
                      <a:r>
                        <a:rPr lang="en-AU" b="0" baseline="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AU" b="0" baseline="0" dirty="0"/>
                        <a:t>body temperature is decided by the temperature of its environment</a:t>
                      </a:r>
                    </a:p>
                  </a:txBody>
                  <a:tcPr>
                    <a:solidFill>
                      <a:schemeClr val="bg1">
                        <a:lumMod val="95000"/>
                      </a:schemeClr>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5857434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6275967" cy="584775"/>
          </a:xfrm>
          <a:prstGeom prst="homePlate">
            <a:avLst/>
          </a:prstGeom>
          <a:solidFill>
            <a:srgbClr val="00B05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Skill Development / Guided Practice</a:t>
            </a:r>
          </a:p>
        </p:txBody>
      </p:sp>
      <p:sp>
        <p:nvSpPr>
          <p:cNvPr id="6" name="Content Placeholder 2">
            <a:extLst>
              <a:ext uri="{FF2B5EF4-FFF2-40B4-BE49-F238E27FC236}">
                <a16:creationId xmlns="" xmlns:a16="http://schemas.microsoft.com/office/drawing/2014/main" id="{7F92BBE8-C137-474F-972A-B52681EB261E}"/>
              </a:ext>
            </a:extLst>
          </p:cNvPr>
          <p:cNvSpPr>
            <a:spLocks noGrp="1"/>
          </p:cNvSpPr>
          <p:nvPr>
            <p:ph idx="1"/>
          </p:nvPr>
        </p:nvSpPr>
        <p:spPr>
          <a:xfrm>
            <a:off x="838200" y="720000"/>
            <a:ext cx="8559835" cy="4351338"/>
          </a:xfrm>
        </p:spPr>
        <p:txBody>
          <a:bodyPr/>
          <a:lstStyle/>
          <a:p>
            <a:pPr marL="0" indent="0">
              <a:buNone/>
            </a:pPr>
            <a:r>
              <a:rPr lang="en-AU" b="1" dirty="0"/>
              <a:t>Pisces</a:t>
            </a:r>
          </a:p>
          <a:p>
            <a:pPr marL="0" indent="0">
              <a:buNone/>
            </a:pPr>
            <a:r>
              <a:rPr lang="en-AU" dirty="0"/>
              <a:t>Members of the class Pisces (a.k.a. </a:t>
            </a:r>
            <a:r>
              <a:rPr lang="en-AU" b="1" dirty="0"/>
              <a:t>fish</a:t>
            </a:r>
            <a:r>
              <a:rPr lang="en-AU" dirty="0"/>
              <a:t>):</a:t>
            </a:r>
          </a:p>
          <a:p>
            <a:r>
              <a:rPr lang="en-AU" dirty="0"/>
              <a:t>Have </a:t>
            </a:r>
            <a:r>
              <a:rPr lang="en-AU" b="1" dirty="0"/>
              <a:t>scaly skin</a:t>
            </a:r>
          </a:p>
          <a:p>
            <a:r>
              <a:rPr lang="en-AU" dirty="0"/>
              <a:t>Are </a:t>
            </a:r>
            <a:r>
              <a:rPr lang="en-AU" b="1" dirty="0"/>
              <a:t>usually cold-blooded</a:t>
            </a:r>
          </a:p>
          <a:p>
            <a:r>
              <a:rPr lang="en-AU" b="1" dirty="0"/>
              <a:t>Usually have fins</a:t>
            </a:r>
          </a:p>
          <a:p>
            <a:r>
              <a:rPr lang="en-AU" b="1" dirty="0"/>
              <a:t>Breathe using gills</a:t>
            </a:r>
          </a:p>
        </p:txBody>
      </p:sp>
      <p:pic>
        <p:nvPicPr>
          <p:cNvPr id="11" name="Picture 2" descr="https://upload.wikimedia.org/wikipedia/commons/2/25/Synchiropus_splendidus_2_Luc_Viatour_cropped.png">
            <a:extLst>
              <a:ext uri="{FF2B5EF4-FFF2-40B4-BE49-F238E27FC236}">
                <a16:creationId xmlns="" xmlns:a16="http://schemas.microsoft.com/office/drawing/2014/main" id="{4DDA6710-8F54-49CF-B307-3C16F3201A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816403"/>
            <a:ext cx="3817050" cy="278032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 xmlns:a16="http://schemas.microsoft.com/office/drawing/2014/main" id="{338F3D98-E0C4-49AE-80B4-7494303DDF63}"/>
              </a:ext>
            </a:extLst>
          </p:cNvPr>
          <p:cNvPicPr>
            <a:picLocks noChangeAspect="1"/>
          </p:cNvPicPr>
          <p:nvPr/>
        </p:nvPicPr>
        <p:blipFill rotWithShape="1">
          <a:blip r:embed="rId4"/>
          <a:srcRect t="17690" b="18729"/>
          <a:stretch/>
        </p:blipFill>
        <p:spPr>
          <a:xfrm>
            <a:off x="4866723" y="3816404"/>
            <a:ext cx="4372929" cy="2780320"/>
          </a:xfrm>
          <a:prstGeom prst="rect">
            <a:avLst/>
          </a:prstGeom>
        </p:spPr>
      </p:pic>
      <p:graphicFrame>
        <p:nvGraphicFramePr>
          <p:cNvPr id="15" name="Table 14">
            <a:extLst>
              <a:ext uri="{FF2B5EF4-FFF2-40B4-BE49-F238E27FC236}">
                <a16:creationId xmlns="" xmlns:a16="http://schemas.microsoft.com/office/drawing/2014/main" id="{9F680660-6423-4C05-A71C-755F03C867F9}"/>
              </a:ext>
            </a:extLst>
          </p:cNvPr>
          <p:cNvGraphicFramePr>
            <a:graphicFrameLocks noGrp="1"/>
          </p:cNvGraphicFramePr>
          <p:nvPr>
            <p:extLst/>
          </p:nvPr>
        </p:nvGraphicFramePr>
        <p:xfrm>
          <a:off x="9512205" y="4937483"/>
          <a:ext cx="2605964" cy="1833880"/>
        </p:xfrm>
        <a:graphic>
          <a:graphicData uri="http://schemas.openxmlformats.org/drawingml/2006/table">
            <a:tbl>
              <a:tblPr firstRow="1" bandRow="1">
                <a:tableStyleId>{F5AB1C69-6EDB-4FF4-983F-18BD219EF322}</a:tableStyleId>
              </a:tblPr>
              <a:tblGrid>
                <a:gridCol w="2605964">
                  <a:extLst>
                    <a:ext uri="{9D8B030D-6E8A-4147-A177-3AD203B41FA5}">
                      <a16:colId xmlns="" xmlns:a16="http://schemas.microsoft.com/office/drawing/2014/main" val="20000"/>
                    </a:ext>
                  </a:extLst>
                </a:gridCol>
              </a:tblGrid>
              <a:tr h="370840">
                <a:tc>
                  <a:txBody>
                    <a:bodyPr/>
                    <a:lstStyle/>
                    <a:p>
                      <a:r>
                        <a:rPr lang="en-AU" dirty="0"/>
                        <a:t>Vocabulary</a:t>
                      </a:r>
                    </a:p>
                  </a:txBody>
                  <a:tcPr/>
                </a:tc>
                <a:extLst>
                  <a:ext uri="{0D108BD9-81ED-4DB2-BD59-A6C34878D82A}">
                    <a16:rowId xmlns=""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b="1" baseline="0" dirty="0"/>
                        <a:t>cold-blooded</a:t>
                      </a:r>
                      <a:r>
                        <a:rPr lang="en-AU" b="0" baseline="0" dirty="0"/>
                        <a:t> (</a:t>
                      </a:r>
                      <a:r>
                        <a:rPr lang="en-AU" b="0" i="1" baseline="0" dirty="0"/>
                        <a:t>adj.</a:t>
                      </a:r>
                      <a:r>
                        <a:rPr lang="en-AU" b="0" baseline="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AU" b="0" baseline="0" dirty="0"/>
                        <a:t>body temperature is decided by the temperature of its environment</a:t>
                      </a:r>
                    </a:p>
                  </a:txBody>
                  <a:tcPr>
                    <a:solidFill>
                      <a:schemeClr val="bg1">
                        <a:lumMod val="95000"/>
                      </a:schemeClr>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24680023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2014888" cy="584775"/>
          </a:xfrm>
          <a:prstGeom prst="homePlate">
            <a:avLst/>
          </a:prstGeom>
          <a:solidFill>
            <a:srgbClr val="00B05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Relevance</a:t>
            </a:r>
          </a:p>
        </p:txBody>
      </p:sp>
      <p:sp>
        <p:nvSpPr>
          <p:cNvPr id="6" name="Content Placeholder 2">
            <a:extLst>
              <a:ext uri="{FF2B5EF4-FFF2-40B4-BE49-F238E27FC236}">
                <a16:creationId xmlns="" xmlns:a16="http://schemas.microsoft.com/office/drawing/2014/main" id="{8DE4CDE6-2979-4292-9E38-3C12910BF466}"/>
              </a:ext>
            </a:extLst>
          </p:cNvPr>
          <p:cNvSpPr>
            <a:spLocks noGrp="1"/>
          </p:cNvSpPr>
          <p:nvPr>
            <p:ph idx="1"/>
          </p:nvPr>
        </p:nvSpPr>
        <p:spPr>
          <a:xfrm>
            <a:off x="838200" y="640219"/>
            <a:ext cx="10515600" cy="2195034"/>
          </a:xfrm>
        </p:spPr>
        <p:txBody>
          <a:bodyPr>
            <a:normAutofit/>
          </a:bodyPr>
          <a:lstStyle/>
          <a:p>
            <a:r>
              <a:rPr lang="en-AU" dirty="0"/>
              <a:t>Knowing about classes helps you when you’re learning about a new animal: if you know its class, you already know a lot about it.</a:t>
            </a:r>
          </a:p>
          <a:p>
            <a:r>
              <a:rPr lang="en-AU" dirty="0"/>
              <a:t>Chordata contains some of the most widely loved animals in the world. Unfortunately, many of them are at risk of extinction: 25% of mammals and 41% of amphibians are threatened or endangered!</a:t>
            </a:r>
          </a:p>
        </p:txBody>
      </p:sp>
    </p:spTree>
    <p:extLst>
      <p:ext uri="{BB962C8B-B14F-4D97-AF65-F5344CB8AC3E}">
        <p14:creationId xmlns:p14="http://schemas.microsoft.com/office/powerpoint/2010/main" val="3457566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8208"/>
            <a:ext cx="2311405" cy="584775"/>
          </a:xfrm>
          <a:prstGeom prst="homePlate">
            <a:avLst/>
          </a:prstGeom>
          <a:solidFill>
            <a:srgbClr val="00B05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Skill Closure</a:t>
            </a:r>
          </a:p>
        </p:txBody>
      </p:sp>
      <p:sp>
        <p:nvSpPr>
          <p:cNvPr id="5" name="Title 1"/>
          <p:cNvSpPr txBox="1">
            <a:spLocks/>
          </p:cNvSpPr>
          <p:nvPr/>
        </p:nvSpPr>
        <p:spPr>
          <a:xfrm>
            <a:off x="267554" y="833058"/>
            <a:ext cx="9486046" cy="871051"/>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800" dirty="0">
                <a:latin typeface="+mn-lt"/>
              </a:rPr>
              <a:t>What is one characteristic of mammals that no other class has?</a:t>
            </a:r>
          </a:p>
          <a:p>
            <a:endParaRPr lang="en-AU" sz="2800" dirty="0">
              <a:latin typeface="+mn-lt"/>
            </a:endParaRPr>
          </a:p>
        </p:txBody>
      </p:sp>
      <p:sp>
        <p:nvSpPr>
          <p:cNvPr id="10" name="TextBox 9"/>
          <p:cNvSpPr txBox="1"/>
          <p:nvPr/>
        </p:nvSpPr>
        <p:spPr>
          <a:xfrm>
            <a:off x="0" y="1638458"/>
            <a:ext cx="2311405" cy="584775"/>
          </a:xfrm>
          <a:prstGeom prst="homePlate">
            <a:avLst/>
          </a:prstGeom>
          <a:solidFill>
            <a:srgbClr val="00B05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Skill Closure</a:t>
            </a:r>
          </a:p>
        </p:txBody>
      </p:sp>
      <p:sp>
        <p:nvSpPr>
          <p:cNvPr id="13" name="Title 1"/>
          <p:cNvSpPr txBox="1">
            <a:spLocks/>
          </p:cNvSpPr>
          <p:nvPr/>
        </p:nvSpPr>
        <p:spPr>
          <a:xfrm>
            <a:off x="267554" y="2368225"/>
            <a:ext cx="9746511" cy="994051"/>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800" dirty="0">
                <a:latin typeface="+mn-lt"/>
              </a:rPr>
              <a:t>Which classes lay eggs</a:t>
            </a:r>
            <a:r>
              <a:rPr lang="en-AU" sz="2800" dirty="0" smtClean="0">
                <a:latin typeface="+mn-lt"/>
              </a:rPr>
              <a:t>?  How are the eggs of each class different?</a:t>
            </a:r>
            <a:endParaRPr lang="en-AU" sz="2800" dirty="0">
              <a:latin typeface="+mn-lt"/>
            </a:endParaRPr>
          </a:p>
        </p:txBody>
      </p:sp>
      <p:sp>
        <p:nvSpPr>
          <p:cNvPr id="9" name="TextBox 8"/>
          <p:cNvSpPr txBox="1"/>
          <p:nvPr/>
        </p:nvSpPr>
        <p:spPr>
          <a:xfrm>
            <a:off x="0" y="3163152"/>
            <a:ext cx="2311405" cy="584775"/>
          </a:xfrm>
          <a:prstGeom prst="homePlate">
            <a:avLst/>
          </a:prstGeom>
          <a:solidFill>
            <a:srgbClr val="00B05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Skill Closure</a:t>
            </a:r>
          </a:p>
        </p:txBody>
      </p:sp>
      <p:sp>
        <p:nvSpPr>
          <p:cNvPr id="14" name="Title 1"/>
          <p:cNvSpPr txBox="1">
            <a:spLocks/>
          </p:cNvSpPr>
          <p:nvPr/>
        </p:nvSpPr>
        <p:spPr>
          <a:xfrm>
            <a:off x="267554" y="3858181"/>
            <a:ext cx="10860417" cy="62754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800" dirty="0">
                <a:latin typeface="+mn-lt"/>
              </a:rPr>
              <a:t>What do organisms in </a:t>
            </a:r>
            <a:r>
              <a:rPr lang="en-AU" sz="2800" dirty="0" err="1">
                <a:latin typeface="+mn-lt"/>
              </a:rPr>
              <a:t>Reptilia</a:t>
            </a:r>
            <a:r>
              <a:rPr lang="en-AU" sz="2800" dirty="0">
                <a:latin typeface="+mn-lt"/>
              </a:rPr>
              <a:t>, Amphibia and Pisces all have in common?</a:t>
            </a:r>
          </a:p>
        </p:txBody>
      </p:sp>
      <p:sp>
        <p:nvSpPr>
          <p:cNvPr id="11" name="TextBox 10"/>
          <p:cNvSpPr txBox="1"/>
          <p:nvPr/>
        </p:nvSpPr>
        <p:spPr>
          <a:xfrm>
            <a:off x="0" y="4595978"/>
            <a:ext cx="2311405" cy="584775"/>
          </a:xfrm>
          <a:prstGeom prst="homePlate">
            <a:avLst/>
          </a:prstGeom>
          <a:solidFill>
            <a:srgbClr val="00B05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Skill Closure</a:t>
            </a:r>
          </a:p>
        </p:txBody>
      </p:sp>
      <p:sp>
        <p:nvSpPr>
          <p:cNvPr id="12" name="Title 1"/>
          <p:cNvSpPr txBox="1">
            <a:spLocks/>
          </p:cNvSpPr>
          <p:nvPr/>
        </p:nvSpPr>
        <p:spPr>
          <a:xfrm>
            <a:off x="267554" y="5291007"/>
            <a:ext cx="5324142" cy="1270506"/>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800" dirty="0" smtClean="0">
                <a:latin typeface="+mn-lt"/>
              </a:rPr>
              <a:t>What class does a turtle belong to?  Explain your choice.</a:t>
            </a:r>
            <a:endParaRPr lang="en-AU" sz="2800" dirty="0">
              <a:latin typeface="+mn-lt"/>
            </a:endParaRPr>
          </a:p>
        </p:txBody>
      </p:sp>
      <p:pic>
        <p:nvPicPr>
          <p:cNvPr id="1026" name="Picture 2" descr="Image result for turtle hatching from egg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7862" y="4713859"/>
            <a:ext cx="4968298" cy="2070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874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animBg="1"/>
      <p:bldP spid="13" grpId="0"/>
      <p:bldP spid="9" grpId="0" animBg="1"/>
      <p:bldP spid="14" grpId="0"/>
      <p:bldP spid="11" grpId="0" animBg="1"/>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605"/>
            <a:ext cx="3895468" cy="584775"/>
          </a:xfrm>
          <a:prstGeom prst="homePlate">
            <a:avLst/>
          </a:prstGeom>
          <a:solidFill>
            <a:srgbClr val="00B05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Independent Practice</a:t>
            </a:r>
          </a:p>
        </p:txBody>
      </p:sp>
      <p:sp>
        <p:nvSpPr>
          <p:cNvPr id="5" name="Content Placeholder 2">
            <a:extLst>
              <a:ext uri="{FF2B5EF4-FFF2-40B4-BE49-F238E27FC236}">
                <a16:creationId xmlns="" xmlns:a16="http://schemas.microsoft.com/office/drawing/2014/main" id="{7DCD67C7-DDC2-4B28-85BF-6A02105C4FE6}"/>
              </a:ext>
            </a:extLst>
          </p:cNvPr>
          <p:cNvSpPr>
            <a:spLocks noGrp="1"/>
          </p:cNvSpPr>
          <p:nvPr>
            <p:ph idx="1"/>
          </p:nvPr>
        </p:nvSpPr>
        <p:spPr>
          <a:xfrm>
            <a:off x="838200" y="720000"/>
            <a:ext cx="8559835" cy="4351338"/>
          </a:xfrm>
        </p:spPr>
        <p:txBody>
          <a:bodyPr/>
          <a:lstStyle/>
          <a:p>
            <a:r>
              <a:rPr lang="en-AU" dirty="0"/>
              <a:t>Complete questions 1-3 and 6 on page 93 of your textbook.</a:t>
            </a:r>
          </a:p>
        </p:txBody>
      </p:sp>
      <p:pic>
        <p:nvPicPr>
          <p:cNvPr id="2" name="Picture 1">
            <a:extLst>
              <a:ext uri="{FF2B5EF4-FFF2-40B4-BE49-F238E27FC236}">
                <a16:creationId xmlns="" xmlns:a16="http://schemas.microsoft.com/office/drawing/2014/main" id="{50D938BA-6ECE-428A-9AE6-817E3F35CA02}"/>
              </a:ext>
            </a:extLst>
          </p:cNvPr>
          <p:cNvPicPr>
            <a:picLocks noChangeAspect="1"/>
          </p:cNvPicPr>
          <p:nvPr/>
        </p:nvPicPr>
        <p:blipFill>
          <a:blip r:embed="rId2"/>
          <a:stretch>
            <a:fillRect/>
          </a:stretch>
        </p:blipFill>
        <p:spPr>
          <a:xfrm>
            <a:off x="1162050" y="1891256"/>
            <a:ext cx="9867900" cy="4781550"/>
          </a:xfrm>
          <a:prstGeom prst="rect">
            <a:avLst/>
          </a:prstGeom>
        </p:spPr>
      </p:pic>
    </p:spTree>
    <p:extLst>
      <p:ext uri="{BB962C8B-B14F-4D97-AF65-F5344CB8AC3E}">
        <p14:creationId xmlns:p14="http://schemas.microsoft.com/office/powerpoint/2010/main" val="37547461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605"/>
            <a:ext cx="2429041" cy="584775"/>
          </a:xfrm>
          <a:prstGeom prst="homePlate">
            <a:avLst/>
          </a:prstGeom>
          <a:solidFill>
            <a:srgbClr val="00B05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Daily Review</a:t>
            </a:r>
          </a:p>
        </p:txBody>
      </p:sp>
      <p:sp>
        <p:nvSpPr>
          <p:cNvPr id="3" name="Content Placeholder 2">
            <a:extLst>
              <a:ext uri="{FF2B5EF4-FFF2-40B4-BE49-F238E27FC236}">
                <a16:creationId xmlns="" xmlns:a16="http://schemas.microsoft.com/office/drawing/2014/main" id="{D071F140-AFD0-4741-A178-960BFFA57532}"/>
              </a:ext>
            </a:extLst>
          </p:cNvPr>
          <p:cNvSpPr>
            <a:spLocks noGrp="1"/>
          </p:cNvSpPr>
          <p:nvPr>
            <p:ph idx="1"/>
          </p:nvPr>
        </p:nvSpPr>
        <p:spPr>
          <a:xfrm>
            <a:off x="838200" y="720000"/>
            <a:ext cx="10515600" cy="4351338"/>
          </a:xfrm>
        </p:spPr>
        <p:txBody>
          <a:bodyPr/>
          <a:lstStyle/>
          <a:p>
            <a:r>
              <a:rPr lang="en-AU" dirty="0"/>
              <a:t>On your whiteboard, write scientific (binomial) names for </a:t>
            </a:r>
            <a:br>
              <a:rPr lang="en-AU" dirty="0"/>
            </a:br>
            <a:r>
              <a:rPr lang="en-AU" dirty="0"/>
              <a:t>the three organisms </a:t>
            </a:r>
            <a:r>
              <a:rPr lang="en-AU" dirty="0" smtClean="0"/>
              <a:t>in the pictures below</a:t>
            </a:r>
            <a:r>
              <a:rPr lang="en-AU" dirty="0"/>
              <a:t>.</a:t>
            </a:r>
          </a:p>
        </p:txBody>
      </p:sp>
      <p:graphicFrame>
        <p:nvGraphicFramePr>
          <p:cNvPr id="12" name="Table 11">
            <a:extLst>
              <a:ext uri="{FF2B5EF4-FFF2-40B4-BE49-F238E27FC236}">
                <a16:creationId xmlns="" xmlns:a16="http://schemas.microsoft.com/office/drawing/2014/main" id="{7D454C0E-9F21-4EDB-B642-D6B450E6155A}"/>
              </a:ext>
            </a:extLst>
          </p:cNvPr>
          <p:cNvGraphicFramePr>
            <a:graphicFrameLocks noGrp="1"/>
          </p:cNvGraphicFramePr>
          <p:nvPr>
            <p:extLst/>
          </p:nvPr>
        </p:nvGraphicFramePr>
        <p:xfrm>
          <a:off x="9514480" y="5254633"/>
          <a:ext cx="2605964" cy="1285240"/>
        </p:xfrm>
        <a:graphic>
          <a:graphicData uri="http://schemas.openxmlformats.org/drawingml/2006/table">
            <a:tbl>
              <a:tblPr firstRow="1" bandRow="1">
                <a:tableStyleId>{F5AB1C69-6EDB-4FF4-983F-18BD219EF322}</a:tableStyleId>
              </a:tblPr>
              <a:tblGrid>
                <a:gridCol w="2605964">
                  <a:extLst>
                    <a:ext uri="{9D8B030D-6E8A-4147-A177-3AD203B41FA5}">
                      <a16:colId xmlns="" xmlns:a16="http://schemas.microsoft.com/office/drawing/2014/main" val="20000"/>
                    </a:ext>
                  </a:extLst>
                </a:gridCol>
              </a:tblGrid>
              <a:tr h="370840">
                <a:tc>
                  <a:txBody>
                    <a:bodyPr/>
                    <a:lstStyle/>
                    <a:p>
                      <a:r>
                        <a:rPr lang="en-AU" dirty="0"/>
                        <a:t>Vocabulary</a:t>
                      </a:r>
                    </a:p>
                  </a:txBody>
                  <a:tcPr/>
                </a:tc>
                <a:extLst>
                  <a:ext uri="{0D108BD9-81ED-4DB2-BD59-A6C34878D82A}">
                    <a16:rowId xmlns="" xmlns:a16="http://schemas.microsoft.com/office/drawing/2014/main" val="10000"/>
                  </a:ext>
                </a:extLst>
              </a:tr>
              <a:tr h="370840">
                <a:tc>
                  <a:txBody>
                    <a:bodyPr/>
                    <a:lstStyle/>
                    <a:p>
                      <a:r>
                        <a:rPr lang="en-AU" b="1" dirty="0" err="1"/>
                        <a:t>bi·no·mi·al</a:t>
                      </a:r>
                      <a:r>
                        <a:rPr lang="en-AU" b="1" dirty="0"/>
                        <a:t> </a:t>
                      </a:r>
                      <a:r>
                        <a:rPr lang="en-AU" i="0" dirty="0"/>
                        <a:t>(</a:t>
                      </a:r>
                      <a:r>
                        <a:rPr lang="en-AU" i="1" dirty="0"/>
                        <a:t>adjective</a:t>
                      </a:r>
                      <a:r>
                        <a:rPr lang="en-AU" i="0" dirty="0"/>
                        <a:t>)</a:t>
                      </a:r>
                    </a:p>
                    <a:p>
                      <a:r>
                        <a:rPr lang="en-AU" dirty="0"/>
                        <a:t>having or using two names</a:t>
                      </a:r>
                    </a:p>
                  </a:txBody>
                  <a:tcPr/>
                </a:tc>
                <a:extLst>
                  <a:ext uri="{0D108BD9-81ED-4DB2-BD59-A6C34878D82A}">
                    <a16:rowId xmlns="" xmlns:a16="http://schemas.microsoft.com/office/drawing/2014/main" val="10001"/>
                  </a:ext>
                </a:extLst>
              </a:tr>
            </a:tbl>
          </a:graphicData>
        </a:graphic>
      </p:graphicFrame>
      <p:graphicFrame>
        <p:nvGraphicFramePr>
          <p:cNvPr id="13" name="Table 12">
            <a:extLst>
              <a:ext uri="{FF2B5EF4-FFF2-40B4-BE49-F238E27FC236}">
                <a16:creationId xmlns="" xmlns:a16="http://schemas.microsoft.com/office/drawing/2014/main" id="{32597943-9A39-46AC-BDA6-6F1487D588E0}"/>
              </a:ext>
            </a:extLst>
          </p:cNvPr>
          <p:cNvGraphicFramePr>
            <a:graphicFrameLocks noGrp="1"/>
          </p:cNvGraphicFramePr>
          <p:nvPr>
            <p:extLst>
              <p:ext uri="{D42A27DB-BD31-4B8C-83A1-F6EECF244321}">
                <p14:modId xmlns:p14="http://schemas.microsoft.com/office/powerpoint/2010/main" val="383200908"/>
              </p:ext>
            </p:extLst>
          </p:nvPr>
        </p:nvGraphicFramePr>
        <p:xfrm>
          <a:off x="9514479" y="572879"/>
          <a:ext cx="2605965" cy="1559560"/>
        </p:xfrm>
        <a:graphic>
          <a:graphicData uri="http://schemas.openxmlformats.org/drawingml/2006/table">
            <a:tbl>
              <a:tblPr firstRow="1" bandRow="1">
                <a:tableStyleId>{F5AB1C69-6EDB-4FF4-983F-18BD219EF322}</a:tableStyleId>
              </a:tblPr>
              <a:tblGrid>
                <a:gridCol w="2605965">
                  <a:extLst>
                    <a:ext uri="{9D8B030D-6E8A-4147-A177-3AD203B41FA5}">
                      <a16:colId xmlns="" xmlns:a16="http://schemas.microsoft.com/office/drawing/2014/main" val="20000"/>
                    </a:ext>
                  </a:extLst>
                </a:gridCol>
              </a:tblGrid>
              <a:tr h="370840">
                <a:tc>
                  <a:txBody>
                    <a:bodyPr/>
                    <a:lstStyle/>
                    <a:p>
                      <a:r>
                        <a:rPr lang="en-AU" dirty="0"/>
                        <a:t>Reminders:</a:t>
                      </a:r>
                    </a:p>
                  </a:txBody>
                  <a:tcPr>
                    <a:solidFill>
                      <a:srgbClr val="00B050"/>
                    </a:solidFill>
                  </a:tcPr>
                </a:tc>
                <a:extLst>
                  <a:ext uri="{0D108BD9-81ED-4DB2-BD59-A6C34878D82A}">
                    <a16:rowId xmlns="" xmlns:a16="http://schemas.microsoft.com/office/drawing/2014/main" val="10000"/>
                  </a:ext>
                </a:extLst>
              </a:tr>
              <a:tr h="370840">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Genus name first with capital letter</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Species name second with lowercase letter</a:t>
                      </a:r>
                    </a:p>
                  </a:txBody>
                  <a:tcPr>
                    <a:solidFill>
                      <a:schemeClr val="bg1">
                        <a:lumMod val="95000"/>
                      </a:schemeClr>
                    </a:solidFill>
                  </a:tcPr>
                </a:tc>
                <a:extLst>
                  <a:ext uri="{0D108BD9-81ED-4DB2-BD59-A6C34878D82A}">
                    <a16:rowId xmlns="" xmlns:a16="http://schemas.microsoft.com/office/drawing/2014/main" val="10001"/>
                  </a:ext>
                </a:extLst>
              </a:tr>
            </a:tbl>
          </a:graphicData>
        </a:graphic>
      </p:graphicFrame>
      <p:graphicFrame>
        <p:nvGraphicFramePr>
          <p:cNvPr id="14" name="Content Placeholder 1">
            <a:extLst>
              <a:ext uri="{FF2B5EF4-FFF2-40B4-BE49-F238E27FC236}">
                <a16:creationId xmlns="" xmlns:a16="http://schemas.microsoft.com/office/drawing/2014/main" id="{7BE78E8B-5A4D-4AAA-8880-FAD441D86676}"/>
              </a:ext>
            </a:extLst>
          </p:cNvPr>
          <p:cNvGraphicFramePr>
            <a:graphicFrameLocks/>
          </p:cNvGraphicFramePr>
          <p:nvPr>
            <p:extLst>
              <p:ext uri="{D42A27DB-BD31-4B8C-83A1-F6EECF244321}">
                <p14:modId xmlns:p14="http://schemas.microsoft.com/office/powerpoint/2010/main" val="2208658541"/>
              </p:ext>
            </p:extLst>
          </p:nvPr>
        </p:nvGraphicFramePr>
        <p:xfrm>
          <a:off x="838200" y="1548239"/>
          <a:ext cx="7990114" cy="3657600"/>
        </p:xfrm>
        <a:graphic>
          <a:graphicData uri="http://schemas.openxmlformats.org/drawingml/2006/table">
            <a:tbl>
              <a:tblPr firstRow="1" firstCol="1" bandRow="1">
                <a:tableStyleId>{93296810-A885-4BE3-A3E7-6D5BEEA58F35}</a:tableStyleId>
              </a:tblPr>
              <a:tblGrid>
                <a:gridCol w="1415143">
                  <a:extLst>
                    <a:ext uri="{9D8B030D-6E8A-4147-A177-3AD203B41FA5}">
                      <a16:colId xmlns="" xmlns:a16="http://schemas.microsoft.com/office/drawing/2014/main" val="2842555978"/>
                    </a:ext>
                  </a:extLst>
                </a:gridCol>
                <a:gridCol w="2492828">
                  <a:extLst>
                    <a:ext uri="{9D8B030D-6E8A-4147-A177-3AD203B41FA5}">
                      <a16:colId xmlns="" xmlns:a16="http://schemas.microsoft.com/office/drawing/2014/main" val="1041123542"/>
                    </a:ext>
                  </a:extLst>
                </a:gridCol>
                <a:gridCol w="1883229">
                  <a:extLst>
                    <a:ext uri="{9D8B030D-6E8A-4147-A177-3AD203B41FA5}">
                      <a16:colId xmlns="" xmlns:a16="http://schemas.microsoft.com/office/drawing/2014/main" val="2951211780"/>
                    </a:ext>
                  </a:extLst>
                </a:gridCol>
                <a:gridCol w="2198914">
                  <a:extLst>
                    <a:ext uri="{9D8B030D-6E8A-4147-A177-3AD203B41FA5}">
                      <a16:colId xmlns="" xmlns:a16="http://schemas.microsoft.com/office/drawing/2014/main" val="1844084795"/>
                    </a:ext>
                  </a:extLst>
                </a:gridCol>
              </a:tblGrid>
              <a:tr h="370840">
                <a:tc>
                  <a:txBody>
                    <a:bodyPr/>
                    <a:lstStyle/>
                    <a:p>
                      <a:r>
                        <a:rPr lang="en-AU" sz="2400" dirty="0"/>
                        <a:t>Organism</a:t>
                      </a:r>
                    </a:p>
                  </a:txBody>
                  <a:tcPr>
                    <a:solidFill>
                      <a:srgbClr val="00B050"/>
                    </a:solidFill>
                  </a:tcPr>
                </a:tc>
                <a:tc>
                  <a:txBody>
                    <a:bodyPr/>
                    <a:lstStyle/>
                    <a:p>
                      <a:r>
                        <a:rPr lang="en-AU" sz="2400" dirty="0"/>
                        <a:t>Smooth hornwort</a:t>
                      </a:r>
                      <a:endParaRPr lang="en-AU" sz="2400" i="1" dirty="0"/>
                    </a:p>
                  </a:txBody>
                  <a:tcPr>
                    <a:solidFill>
                      <a:srgbClr val="00B050"/>
                    </a:solidFill>
                  </a:tcPr>
                </a:tc>
                <a:tc>
                  <a:txBody>
                    <a:bodyPr/>
                    <a:lstStyle/>
                    <a:p>
                      <a:r>
                        <a:rPr lang="en-AU" sz="2400" dirty="0"/>
                        <a:t>Black swan</a:t>
                      </a:r>
                    </a:p>
                  </a:txBody>
                  <a:tcPr>
                    <a:solidFill>
                      <a:srgbClr val="00B050"/>
                    </a:solidFill>
                  </a:tcPr>
                </a:tc>
                <a:tc>
                  <a:txBody>
                    <a:bodyPr/>
                    <a:lstStyle/>
                    <a:p>
                      <a:r>
                        <a:rPr lang="en-AU" sz="2400" dirty="0"/>
                        <a:t>Western gorilla</a:t>
                      </a:r>
                    </a:p>
                  </a:txBody>
                  <a:tcPr>
                    <a:solidFill>
                      <a:srgbClr val="00B050"/>
                    </a:solidFill>
                  </a:tcPr>
                </a:tc>
                <a:extLst>
                  <a:ext uri="{0D108BD9-81ED-4DB2-BD59-A6C34878D82A}">
                    <a16:rowId xmlns="" xmlns:a16="http://schemas.microsoft.com/office/drawing/2014/main" val="1686040114"/>
                  </a:ext>
                </a:extLst>
              </a:tr>
              <a:tr h="370840">
                <a:tc>
                  <a:txBody>
                    <a:bodyPr/>
                    <a:lstStyle/>
                    <a:p>
                      <a:r>
                        <a:rPr lang="en-AU" sz="2400" dirty="0"/>
                        <a:t>Kingdom</a:t>
                      </a:r>
                    </a:p>
                  </a:txBody>
                  <a:tcPr>
                    <a:solidFill>
                      <a:srgbClr val="00B050"/>
                    </a:solidFill>
                  </a:tcPr>
                </a:tc>
                <a:tc>
                  <a:txBody>
                    <a:bodyPr/>
                    <a:lstStyle/>
                    <a:p>
                      <a:r>
                        <a:rPr lang="en-AU" sz="2400" dirty="0"/>
                        <a:t>Plantae</a:t>
                      </a:r>
                    </a:p>
                  </a:txBody>
                  <a:tcPr/>
                </a:tc>
                <a:tc>
                  <a:txBody>
                    <a:bodyPr/>
                    <a:lstStyle/>
                    <a:p>
                      <a:r>
                        <a:rPr lang="en-AU" sz="2400" dirty="0"/>
                        <a:t>Animalia</a:t>
                      </a:r>
                    </a:p>
                  </a:txBody>
                  <a:tcPr/>
                </a:tc>
                <a:tc>
                  <a:txBody>
                    <a:bodyPr/>
                    <a:lstStyle/>
                    <a:p>
                      <a:r>
                        <a:rPr lang="en-AU" sz="2400" dirty="0"/>
                        <a:t>Animalia</a:t>
                      </a:r>
                    </a:p>
                  </a:txBody>
                  <a:tcPr/>
                </a:tc>
                <a:extLst>
                  <a:ext uri="{0D108BD9-81ED-4DB2-BD59-A6C34878D82A}">
                    <a16:rowId xmlns="" xmlns:a16="http://schemas.microsoft.com/office/drawing/2014/main" val="3793291042"/>
                  </a:ext>
                </a:extLst>
              </a:tr>
              <a:tr h="370840">
                <a:tc>
                  <a:txBody>
                    <a:bodyPr/>
                    <a:lstStyle/>
                    <a:p>
                      <a:r>
                        <a:rPr lang="en-AU" sz="2400" dirty="0"/>
                        <a:t>Phylum</a:t>
                      </a:r>
                    </a:p>
                  </a:txBody>
                  <a:tcPr>
                    <a:solidFill>
                      <a:srgbClr val="00B050"/>
                    </a:solidFill>
                  </a:tcPr>
                </a:tc>
                <a:tc>
                  <a:txBody>
                    <a:bodyPr/>
                    <a:lstStyle/>
                    <a:p>
                      <a:r>
                        <a:rPr lang="en-AU" sz="2400" dirty="0" err="1"/>
                        <a:t>Anthocerotophyta</a:t>
                      </a:r>
                      <a:endParaRPr lang="en-AU" sz="2400" dirty="0"/>
                    </a:p>
                  </a:txBody>
                  <a:tcPr/>
                </a:tc>
                <a:tc>
                  <a:txBody>
                    <a:bodyPr/>
                    <a:lstStyle/>
                    <a:p>
                      <a:r>
                        <a:rPr lang="en-AU" sz="2400" dirty="0"/>
                        <a:t>Chordata</a:t>
                      </a:r>
                    </a:p>
                  </a:txBody>
                  <a:tcPr/>
                </a:tc>
                <a:tc>
                  <a:txBody>
                    <a:bodyPr/>
                    <a:lstStyle/>
                    <a:p>
                      <a:r>
                        <a:rPr lang="en-AU" sz="2400" dirty="0"/>
                        <a:t>Chordata</a:t>
                      </a:r>
                    </a:p>
                  </a:txBody>
                  <a:tcPr/>
                </a:tc>
                <a:extLst>
                  <a:ext uri="{0D108BD9-81ED-4DB2-BD59-A6C34878D82A}">
                    <a16:rowId xmlns="" xmlns:a16="http://schemas.microsoft.com/office/drawing/2014/main" val="3956384483"/>
                  </a:ext>
                </a:extLst>
              </a:tr>
              <a:tr h="370840">
                <a:tc>
                  <a:txBody>
                    <a:bodyPr/>
                    <a:lstStyle/>
                    <a:p>
                      <a:r>
                        <a:rPr lang="en-AU" sz="2400" dirty="0"/>
                        <a:t>Class</a:t>
                      </a:r>
                    </a:p>
                  </a:txBody>
                  <a:tcPr>
                    <a:solidFill>
                      <a:srgbClr val="00B050"/>
                    </a:solidFill>
                  </a:tcPr>
                </a:tc>
                <a:tc>
                  <a:txBody>
                    <a:bodyPr/>
                    <a:lstStyle/>
                    <a:p>
                      <a:r>
                        <a:rPr lang="en-AU" sz="2400" dirty="0" err="1"/>
                        <a:t>Anthocerotopsida</a:t>
                      </a:r>
                      <a:endParaRPr lang="en-AU" sz="2400" dirty="0"/>
                    </a:p>
                  </a:txBody>
                  <a:tcPr/>
                </a:tc>
                <a:tc>
                  <a:txBody>
                    <a:bodyPr/>
                    <a:lstStyle/>
                    <a:p>
                      <a:r>
                        <a:rPr lang="en-AU" sz="2400" dirty="0"/>
                        <a:t>Aves</a:t>
                      </a:r>
                    </a:p>
                  </a:txBody>
                  <a:tcPr/>
                </a:tc>
                <a:tc>
                  <a:txBody>
                    <a:bodyPr/>
                    <a:lstStyle/>
                    <a:p>
                      <a:r>
                        <a:rPr lang="en-AU" sz="2400" dirty="0"/>
                        <a:t>Mammalia</a:t>
                      </a:r>
                    </a:p>
                  </a:txBody>
                  <a:tcPr/>
                </a:tc>
                <a:extLst>
                  <a:ext uri="{0D108BD9-81ED-4DB2-BD59-A6C34878D82A}">
                    <a16:rowId xmlns="" xmlns:a16="http://schemas.microsoft.com/office/drawing/2014/main" val="2720806911"/>
                  </a:ext>
                </a:extLst>
              </a:tr>
              <a:tr h="370840">
                <a:tc>
                  <a:txBody>
                    <a:bodyPr/>
                    <a:lstStyle/>
                    <a:p>
                      <a:r>
                        <a:rPr lang="en-AU" sz="2400" dirty="0"/>
                        <a:t>Order</a:t>
                      </a:r>
                    </a:p>
                  </a:txBody>
                  <a:tcPr>
                    <a:solidFill>
                      <a:srgbClr val="00B050"/>
                    </a:solidFill>
                  </a:tcPr>
                </a:tc>
                <a:tc>
                  <a:txBody>
                    <a:bodyPr/>
                    <a:lstStyle/>
                    <a:p>
                      <a:r>
                        <a:rPr lang="en-AU" sz="2400" dirty="0" err="1"/>
                        <a:t>Notothyladales</a:t>
                      </a:r>
                      <a:endParaRPr lang="en-AU" sz="2400" dirty="0"/>
                    </a:p>
                  </a:txBody>
                  <a:tcPr/>
                </a:tc>
                <a:tc>
                  <a:txBody>
                    <a:bodyPr/>
                    <a:lstStyle/>
                    <a:p>
                      <a:r>
                        <a:rPr lang="en-AU" sz="2400" dirty="0" err="1"/>
                        <a:t>Anseriformes</a:t>
                      </a:r>
                      <a:endParaRPr lang="en-AU" sz="2400" dirty="0"/>
                    </a:p>
                  </a:txBody>
                  <a:tcPr/>
                </a:tc>
                <a:tc>
                  <a:txBody>
                    <a:bodyPr/>
                    <a:lstStyle/>
                    <a:p>
                      <a:r>
                        <a:rPr lang="en-AU" sz="2400" dirty="0"/>
                        <a:t>Primates</a:t>
                      </a:r>
                    </a:p>
                  </a:txBody>
                  <a:tcPr/>
                </a:tc>
                <a:extLst>
                  <a:ext uri="{0D108BD9-81ED-4DB2-BD59-A6C34878D82A}">
                    <a16:rowId xmlns="" xmlns:a16="http://schemas.microsoft.com/office/drawing/2014/main" val="1493746108"/>
                  </a:ext>
                </a:extLst>
              </a:tr>
              <a:tr h="370840">
                <a:tc>
                  <a:txBody>
                    <a:bodyPr/>
                    <a:lstStyle/>
                    <a:p>
                      <a:r>
                        <a:rPr lang="en-AU" sz="2400" dirty="0"/>
                        <a:t>Family</a:t>
                      </a:r>
                    </a:p>
                  </a:txBody>
                  <a:tcPr>
                    <a:solidFill>
                      <a:srgbClr val="00B050"/>
                    </a:solidFill>
                  </a:tcPr>
                </a:tc>
                <a:tc>
                  <a:txBody>
                    <a:bodyPr/>
                    <a:lstStyle/>
                    <a:p>
                      <a:r>
                        <a:rPr lang="en-AU" sz="2400" dirty="0" err="1"/>
                        <a:t>Notothyladaceae</a:t>
                      </a:r>
                      <a:endParaRPr lang="en-AU" sz="2400" dirty="0"/>
                    </a:p>
                  </a:txBody>
                  <a:tcPr/>
                </a:tc>
                <a:tc>
                  <a:txBody>
                    <a:bodyPr/>
                    <a:lstStyle/>
                    <a:p>
                      <a:r>
                        <a:rPr lang="en-AU" sz="2400" dirty="0" err="1"/>
                        <a:t>Anatidae</a:t>
                      </a:r>
                      <a:endParaRPr lang="en-AU" sz="2400" dirty="0"/>
                    </a:p>
                  </a:txBody>
                  <a:tcPr/>
                </a:tc>
                <a:tc>
                  <a:txBody>
                    <a:bodyPr/>
                    <a:lstStyle/>
                    <a:p>
                      <a:r>
                        <a:rPr lang="en-AU" sz="2400" dirty="0"/>
                        <a:t>Hominidae</a:t>
                      </a:r>
                    </a:p>
                  </a:txBody>
                  <a:tcPr/>
                </a:tc>
                <a:extLst>
                  <a:ext uri="{0D108BD9-81ED-4DB2-BD59-A6C34878D82A}">
                    <a16:rowId xmlns="" xmlns:a16="http://schemas.microsoft.com/office/drawing/2014/main" val="238843986"/>
                  </a:ext>
                </a:extLst>
              </a:tr>
              <a:tr h="370840">
                <a:tc>
                  <a:txBody>
                    <a:bodyPr/>
                    <a:lstStyle/>
                    <a:p>
                      <a:r>
                        <a:rPr lang="en-AU" sz="2400" dirty="0"/>
                        <a:t>Genus</a:t>
                      </a:r>
                    </a:p>
                  </a:txBody>
                  <a:tcPr>
                    <a:solidFill>
                      <a:srgbClr val="00B050"/>
                    </a:solidFill>
                  </a:tcPr>
                </a:tc>
                <a:tc>
                  <a:txBody>
                    <a:bodyPr/>
                    <a:lstStyle/>
                    <a:p>
                      <a:r>
                        <a:rPr lang="en-AU" sz="2400" dirty="0" err="1"/>
                        <a:t>Phaeoceros</a:t>
                      </a:r>
                      <a:endParaRPr lang="en-AU" sz="2400" dirty="0"/>
                    </a:p>
                  </a:txBody>
                  <a:tcPr/>
                </a:tc>
                <a:tc>
                  <a:txBody>
                    <a:bodyPr/>
                    <a:lstStyle/>
                    <a:p>
                      <a:r>
                        <a:rPr lang="en-AU" sz="2400" dirty="0"/>
                        <a:t>Cygnus</a:t>
                      </a:r>
                    </a:p>
                  </a:txBody>
                  <a:tcPr/>
                </a:tc>
                <a:tc>
                  <a:txBody>
                    <a:bodyPr/>
                    <a:lstStyle/>
                    <a:p>
                      <a:r>
                        <a:rPr lang="en-AU" sz="2400" dirty="0"/>
                        <a:t>Gorilla</a:t>
                      </a:r>
                    </a:p>
                  </a:txBody>
                  <a:tcPr/>
                </a:tc>
                <a:extLst>
                  <a:ext uri="{0D108BD9-81ED-4DB2-BD59-A6C34878D82A}">
                    <a16:rowId xmlns="" xmlns:a16="http://schemas.microsoft.com/office/drawing/2014/main" val="3293162135"/>
                  </a:ext>
                </a:extLst>
              </a:tr>
              <a:tr h="370840">
                <a:tc>
                  <a:txBody>
                    <a:bodyPr/>
                    <a:lstStyle/>
                    <a:p>
                      <a:r>
                        <a:rPr lang="en-AU" sz="2400" dirty="0"/>
                        <a:t>Species</a:t>
                      </a:r>
                    </a:p>
                  </a:txBody>
                  <a:tcPr>
                    <a:solidFill>
                      <a:srgbClr val="00B050"/>
                    </a:solidFill>
                  </a:tcPr>
                </a:tc>
                <a:tc>
                  <a:txBody>
                    <a:bodyPr/>
                    <a:lstStyle/>
                    <a:p>
                      <a:r>
                        <a:rPr lang="en-AU" sz="2400" dirty="0" err="1"/>
                        <a:t>Laevis</a:t>
                      </a:r>
                      <a:endParaRPr lang="en-AU" sz="2400" dirty="0"/>
                    </a:p>
                  </a:txBody>
                  <a:tcPr/>
                </a:tc>
                <a:tc>
                  <a:txBody>
                    <a:bodyPr/>
                    <a:lstStyle/>
                    <a:p>
                      <a:r>
                        <a:rPr lang="en-AU" sz="2400" dirty="0" err="1"/>
                        <a:t>Atratus</a:t>
                      </a:r>
                      <a:endParaRPr lang="en-AU" sz="2400" dirty="0"/>
                    </a:p>
                  </a:txBody>
                  <a:tcPr/>
                </a:tc>
                <a:tc>
                  <a:txBody>
                    <a:bodyPr/>
                    <a:lstStyle/>
                    <a:p>
                      <a:r>
                        <a:rPr lang="en-AU" sz="2400" dirty="0"/>
                        <a:t>Gorilla</a:t>
                      </a:r>
                    </a:p>
                  </a:txBody>
                  <a:tcPr/>
                </a:tc>
                <a:extLst>
                  <a:ext uri="{0D108BD9-81ED-4DB2-BD59-A6C34878D82A}">
                    <a16:rowId xmlns="" xmlns:a16="http://schemas.microsoft.com/office/drawing/2014/main" val="3328721005"/>
                  </a:ext>
                </a:extLst>
              </a:tr>
            </a:tbl>
          </a:graphicData>
        </a:graphic>
      </p:graphicFrame>
      <p:pic>
        <p:nvPicPr>
          <p:cNvPr id="17" name="Picture 16">
            <a:extLst>
              <a:ext uri="{FF2B5EF4-FFF2-40B4-BE49-F238E27FC236}">
                <a16:creationId xmlns="" xmlns:a16="http://schemas.microsoft.com/office/drawing/2014/main" id="{B9AA537F-34AC-4912-A266-9ACCB6055E2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22550" y="5253777"/>
            <a:ext cx="1779088" cy="1560602"/>
          </a:xfrm>
          <a:prstGeom prst="rect">
            <a:avLst/>
          </a:prstGeom>
        </p:spPr>
      </p:pic>
      <p:pic>
        <p:nvPicPr>
          <p:cNvPr id="18" name="Picture 17">
            <a:extLst>
              <a:ext uri="{FF2B5EF4-FFF2-40B4-BE49-F238E27FC236}">
                <a16:creationId xmlns="" xmlns:a16="http://schemas.microsoft.com/office/drawing/2014/main" id="{4A6DEB80-1606-4394-86DD-DCA7F8AD2FE7}"/>
              </a:ext>
            </a:extLst>
          </p:cNvPr>
          <p:cNvPicPr>
            <a:picLocks noChangeAspect="1"/>
          </p:cNvPicPr>
          <p:nvPr/>
        </p:nvPicPr>
        <p:blipFill rotWithShape="1">
          <a:blip r:embed="rId3"/>
          <a:srcRect t="12655"/>
          <a:stretch/>
        </p:blipFill>
        <p:spPr>
          <a:xfrm>
            <a:off x="5041900" y="5257358"/>
            <a:ext cx="1336955" cy="1557022"/>
          </a:xfrm>
          <a:prstGeom prst="rect">
            <a:avLst/>
          </a:prstGeom>
        </p:spPr>
      </p:pic>
      <p:pic>
        <p:nvPicPr>
          <p:cNvPr id="19" name="Picture 18">
            <a:extLst>
              <a:ext uri="{FF2B5EF4-FFF2-40B4-BE49-F238E27FC236}">
                <a16:creationId xmlns="" xmlns:a16="http://schemas.microsoft.com/office/drawing/2014/main" id="{27744EDC-EBCB-4F2A-8010-4707E982A3B6}"/>
              </a:ext>
            </a:extLst>
          </p:cNvPr>
          <p:cNvPicPr>
            <a:picLocks noChangeAspect="1"/>
          </p:cNvPicPr>
          <p:nvPr/>
        </p:nvPicPr>
        <p:blipFill>
          <a:blip r:embed="rId4"/>
          <a:stretch>
            <a:fillRect/>
          </a:stretch>
        </p:blipFill>
        <p:spPr>
          <a:xfrm>
            <a:off x="6547781" y="5260723"/>
            <a:ext cx="2330486" cy="1553656"/>
          </a:xfrm>
          <a:prstGeom prst="rect">
            <a:avLst/>
          </a:prstGeom>
        </p:spPr>
      </p:pic>
    </p:spTree>
    <p:extLst>
      <p:ext uri="{BB962C8B-B14F-4D97-AF65-F5344CB8AC3E}">
        <p14:creationId xmlns:p14="http://schemas.microsoft.com/office/powerpoint/2010/main" val="16923326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5840" y="2057400"/>
            <a:ext cx="8274424" cy="2514600"/>
          </a:xfrm>
          <a:solidFill>
            <a:schemeClr val="bg1"/>
          </a:solidFill>
          <a:ln w="38100">
            <a:solidFill>
              <a:srgbClr val="00B050"/>
            </a:solidFill>
          </a:ln>
        </p:spPr>
        <p:txBody>
          <a:bodyPr anchor="ctr">
            <a:normAutofit/>
          </a:bodyPr>
          <a:lstStyle/>
          <a:p>
            <a:r>
              <a:rPr lang="en-AU" dirty="0"/>
              <a:t>Classes of Vertebrates</a:t>
            </a:r>
            <a:br>
              <a:rPr lang="en-AU" dirty="0"/>
            </a:br>
            <a:r>
              <a:rPr lang="en-AU" sz="2800" dirty="0"/>
              <a:t>Year 7 Science</a:t>
            </a:r>
            <a:endParaRPr lang="en-AU" dirty="0"/>
          </a:p>
        </p:txBody>
      </p:sp>
    </p:spTree>
    <p:extLst>
      <p:ext uri="{BB962C8B-B14F-4D97-AF65-F5344CB8AC3E}">
        <p14:creationId xmlns:p14="http://schemas.microsoft.com/office/powerpoint/2010/main" val="27329637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609"/>
            <a:ext cx="3590904" cy="584775"/>
          </a:xfrm>
          <a:prstGeom prst="homePlate">
            <a:avLst/>
          </a:prstGeom>
          <a:solidFill>
            <a:srgbClr val="00B05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Learning Objectives</a:t>
            </a:r>
          </a:p>
        </p:txBody>
      </p:sp>
      <p:sp>
        <p:nvSpPr>
          <p:cNvPr id="9" name="TextBox 8"/>
          <p:cNvSpPr txBox="1"/>
          <p:nvPr/>
        </p:nvSpPr>
        <p:spPr>
          <a:xfrm>
            <a:off x="0" y="2396108"/>
            <a:ext cx="4498548" cy="584775"/>
          </a:xfrm>
          <a:prstGeom prst="homePlate">
            <a:avLst/>
          </a:prstGeom>
          <a:solidFill>
            <a:srgbClr val="00B05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Activate Prior Knowledge</a:t>
            </a:r>
          </a:p>
        </p:txBody>
      </p:sp>
      <p:graphicFrame>
        <p:nvGraphicFramePr>
          <p:cNvPr id="11" name="Table 10"/>
          <p:cNvGraphicFramePr>
            <a:graphicFrameLocks noGrp="1"/>
          </p:cNvGraphicFramePr>
          <p:nvPr>
            <p:extLst>
              <p:ext uri="{D42A27DB-BD31-4B8C-83A1-F6EECF244321}">
                <p14:modId xmlns:p14="http://schemas.microsoft.com/office/powerpoint/2010/main" val="4084851001"/>
              </p:ext>
            </p:extLst>
          </p:nvPr>
        </p:nvGraphicFramePr>
        <p:xfrm>
          <a:off x="9514481" y="69246"/>
          <a:ext cx="2605964" cy="1005840"/>
        </p:xfrm>
        <a:graphic>
          <a:graphicData uri="http://schemas.openxmlformats.org/drawingml/2006/table">
            <a:tbl>
              <a:tblPr firstRow="1" bandRow="1">
                <a:tableStyleId>{21E4AEA4-8DFA-4A89-87EB-49C32662AFE0}</a:tableStyleId>
              </a:tblPr>
              <a:tblGrid>
                <a:gridCol w="2605964">
                  <a:extLst>
                    <a:ext uri="{9D8B030D-6E8A-4147-A177-3AD203B41FA5}">
                      <a16:colId xmlns="" xmlns:a16="http://schemas.microsoft.com/office/drawing/2014/main" val="20000"/>
                    </a:ext>
                  </a:extLst>
                </a:gridCol>
              </a:tblGrid>
              <a:tr h="353527">
                <a:tc>
                  <a:txBody>
                    <a:bodyPr/>
                    <a:lstStyle/>
                    <a:p>
                      <a:r>
                        <a:rPr lang="en-AU" dirty="0"/>
                        <a:t>CFU</a:t>
                      </a:r>
                    </a:p>
                  </a:txBody>
                  <a:tcPr>
                    <a:solidFill>
                      <a:srgbClr val="00B050"/>
                    </a:solidFill>
                  </a:tcPr>
                </a:tc>
                <a:extLst>
                  <a:ext uri="{0D108BD9-81ED-4DB2-BD59-A6C34878D82A}">
                    <a16:rowId xmlns="" xmlns:a16="http://schemas.microsoft.com/office/drawing/2014/main" val="10000"/>
                  </a:ext>
                </a:extLst>
              </a:tr>
              <a:tr h="370840">
                <a:tc>
                  <a:txBody>
                    <a:bodyPr/>
                    <a:lstStyle/>
                    <a:p>
                      <a:r>
                        <a:rPr lang="en-AU" dirty="0"/>
                        <a:t>How many classes of vertebrates are there?</a:t>
                      </a:r>
                    </a:p>
                  </a:txBody>
                  <a:tcPr>
                    <a:solidFill>
                      <a:schemeClr val="bg1">
                        <a:lumMod val="95000"/>
                      </a:schemeClr>
                    </a:solidFill>
                  </a:tcPr>
                </a:tc>
                <a:extLst>
                  <a:ext uri="{0D108BD9-81ED-4DB2-BD59-A6C34878D82A}">
                    <a16:rowId xmlns="" xmlns:a16="http://schemas.microsoft.com/office/drawing/2014/main" val="10001"/>
                  </a:ext>
                </a:extLst>
              </a:tr>
            </a:tbl>
          </a:graphicData>
        </a:graphic>
      </p:graphicFrame>
      <p:sp>
        <p:nvSpPr>
          <p:cNvPr id="5" name="Content Placeholder 2">
            <a:extLst>
              <a:ext uri="{FF2B5EF4-FFF2-40B4-BE49-F238E27FC236}">
                <a16:creationId xmlns="" xmlns:a16="http://schemas.microsoft.com/office/drawing/2014/main" id="{D56355AD-F9E3-406A-AA51-BD8916277243}"/>
              </a:ext>
            </a:extLst>
          </p:cNvPr>
          <p:cNvSpPr>
            <a:spLocks noGrp="1"/>
          </p:cNvSpPr>
          <p:nvPr>
            <p:ph idx="1"/>
          </p:nvPr>
        </p:nvSpPr>
        <p:spPr>
          <a:xfrm>
            <a:off x="838200" y="720000"/>
            <a:ext cx="10515600" cy="1620000"/>
          </a:xfrm>
        </p:spPr>
        <p:txBody>
          <a:bodyPr/>
          <a:lstStyle/>
          <a:p>
            <a:r>
              <a:rPr lang="en-AU" b="1" dirty="0"/>
              <a:t>Describe</a:t>
            </a:r>
            <a:r>
              <a:rPr lang="en-AU" dirty="0"/>
              <a:t> the five classes of vertebrates.</a:t>
            </a:r>
          </a:p>
          <a:p>
            <a:r>
              <a:rPr lang="en-AU" b="1" dirty="0"/>
              <a:t>Organise</a:t>
            </a:r>
            <a:r>
              <a:rPr lang="en-AU" dirty="0"/>
              <a:t> this information into a useful form.</a:t>
            </a:r>
          </a:p>
        </p:txBody>
      </p:sp>
      <p:sp>
        <p:nvSpPr>
          <p:cNvPr id="2" name="TextBox 1">
            <a:extLst>
              <a:ext uri="{FF2B5EF4-FFF2-40B4-BE49-F238E27FC236}">
                <a16:creationId xmlns="" xmlns:a16="http://schemas.microsoft.com/office/drawing/2014/main" id="{EC9CF77F-9496-4178-8C53-0D1F282880E9}"/>
              </a:ext>
            </a:extLst>
          </p:cNvPr>
          <p:cNvSpPr txBox="1"/>
          <p:nvPr/>
        </p:nvSpPr>
        <p:spPr>
          <a:xfrm>
            <a:off x="838200" y="3128878"/>
            <a:ext cx="5257800" cy="3108543"/>
          </a:xfrm>
          <a:prstGeom prst="rect">
            <a:avLst/>
          </a:prstGeom>
          <a:noFill/>
        </p:spPr>
        <p:txBody>
          <a:bodyPr wrap="square" rtlCol="0">
            <a:spAutoFit/>
          </a:bodyPr>
          <a:lstStyle/>
          <a:p>
            <a:pPr marL="285750" indent="-285750">
              <a:buFont typeface="Arial" panose="020B0604020202020204" pitchFamily="34" charset="0"/>
              <a:buChar char="•"/>
            </a:pPr>
            <a:r>
              <a:rPr lang="en-AU" sz="2800" dirty="0"/>
              <a:t>Within vertebrates, there are five classes. This makes ‘vertebrates’ a…</a:t>
            </a:r>
          </a:p>
          <a:p>
            <a:pPr marL="971550" lvl="1" indent="-514350">
              <a:buFont typeface="+mj-lt"/>
              <a:buAutoNum type="alphaLcParenR"/>
            </a:pPr>
            <a:r>
              <a:rPr lang="en-AU" sz="2800" dirty="0"/>
              <a:t>Kingdom</a:t>
            </a:r>
          </a:p>
          <a:p>
            <a:pPr marL="971550" lvl="1" indent="-514350">
              <a:buFont typeface="+mj-lt"/>
              <a:buAutoNum type="alphaLcParenR"/>
            </a:pPr>
            <a:r>
              <a:rPr lang="en-AU" sz="2800" dirty="0"/>
              <a:t>Phylum</a:t>
            </a:r>
          </a:p>
          <a:p>
            <a:pPr marL="971550" lvl="1" indent="-514350">
              <a:buFont typeface="+mj-lt"/>
              <a:buAutoNum type="alphaLcParenR"/>
            </a:pPr>
            <a:r>
              <a:rPr lang="en-AU" sz="2800" dirty="0"/>
              <a:t>Order</a:t>
            </a:r>
          </a:p>
          <a:p>
            <a:pPr marL="971550" lvl="1" indent="-514350">
              <a:buFont typeface="+mj-lt"/>
              <a:buAutoNum type="alphaLcParenR"/>
            </a:pPr>
            <a:r>
              <a:rPr lang="en-AU" sz="2800" dirty="0"/>
              <a:t>Family</a:t>
            </a:r>
          </a:p>
        </p:txBody>
      </p:sp>
      <p:pic>
        <p:nvPicPr>
          <p:cNvPr id="7" name="Picture 2" descr="https://upload.wikimedia.org/wikipedia/commons/thumb/a/a5/Biological_classification_L_Pengo_vflip.svg/300px-Biological_classification_L_Pengo_vflip.svg.png">
            <a:extLst>
              <a:ext uri="{FF2B5EF4-FFF2-40B4-BE49-F238E27FC236}">
                <a16:creationId xmlns="" xmlns:a16="http://schemas.microsoft.com/office/drawing/2014/main" id="{82A1286F-D7DB-4028-8865-70F12C8C296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3582" b="22432"/>
          <a:stretch/>
        </p:blipFill>
        <p:spPr bwMode="auto">
          <a:xfrm>
            <a:off x="6210597" y="2396108"/>
            <a:ext cx="3172785" cy="439658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7">
            <a:extLst>
              <a:ext uri="{FF2B5EF4-FFF2-40B4-BE49-F238E27FC236}">
                <a16:creationId xmlns="" xmlns:a16="http://schemas.microsoft.com/office/drawing/2014/main" id="{79CBBB0A-D069-43E8-826C-5E41773EDB6E}"/>
              </a:ext>
            </a:extLst>
          </p:cNvPr>
          <p:cNvGraphicFramePr>
            <a:graphicFrameLocks noGrp="1"/>
          </p:cNvGraphicFramePr>
          <p:nvPr>
            <p:extLst>
              <p:ext uri="{D42A27DB-BD31-4B8C-83A1-F6EECF244321}">
                <p14:modId xmlns:p14="http://schemas.microsoft.com/office/powerpoint/2010/main" val="758038364"/>
              </p:ext>
            </p:extLst>
          </p:nvPr>
        </p:nvGraphicFramePr>
        <p:xfrm>
          <a:off x="9514481" y="5495380"/>
          <a:ext cx="2605964" cy="1285240"/>
        </p:xfrm>
        <a:graphic>
          <a:graphicData uri="http://schemas.openxmlformats.org/drawingml/2006/table">
            <a:tbl>
              <a:tblPr firstRow="1" bandRow="1">
                <a:tableStyleId>{F5AB1C69-6EDB-4FF4-983F-18BD219EF322}</a:tableStyleId>
              </a:tblPr>
              <a:tblGrid>
                <a:gridCol w="2605964">
                  <a:extLst>
                    <a:ext uri="{9D8B030D-6E8A-4147-A177-3AD203B41FA5}">
                      <a16:colId xmlns="" xmlns:a16="http://schemas.microsoft.com/office/drawing/2014/main" val="20000"/>
                    </a:ext>
                  </a:extLst>
                </a:gridCol>
              </a:tblGrid>
              <a:tr h="370840">
                <a:tc>
                  <a:txBody>
                    <a:bodyPr/>
                    <a:lstStyle/>
                    <a:p>
                      <a:r>
                        <a:rPr lang="en-AU" dirty="0"/>
                        <a:t>Vocabulary</a:t>
                      </a:r>
                    </a:p>
                  </a:txBody>
                  <a:tcPr/>
                </a:tc>
                <a:extLst>
                  <a:ext uri="{0D108BD9-81ED-4DB2-BD59-A6C34878D82A}">
                    <a16:rowId xmlns=""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b="1" baseline="0" dirty="0" err="1"/>
                        <a:t>ver·te·brate</a:t>
                      </a:r>
                      <a:r>
                        <a:rPr lang="en-AU" b="1" baseline="0" dirty="0"/>
                        <a:t> </a:t>
                      </a:r>
                      <a:r>
                        <a:rPr lang="en-AU" b="0" baseline="0" dirty="0"/>
                        <a:t>(</a:t>
                      </a:r>
                      <a:r>
                        <a:rPr lang="en-AU" b="0" i="1" baseline="0" dirty="0"/>
                        <a:t>noun</a:t>
                      </a:r>
                      <a:r>
                        <a:rPr lang="en-AU" b="0" baseline="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AU" b="0" baseline="0" dirty="0"/>
                        <a:t>an animal with a backbone</a:t>
                      </a:r>
                    </a:p>
                  </a:txBody>
                  <a:tcPr>
                    <a:solidFill>
                      <a:schemeClr val="bg1">
                        <a:lumMod val="95000"/>
                      </a:schemeClr>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981046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023093" cy="584775"/>
          </a:xfrm>
          <a:prstGeom prst="homePlate">
            <a:avLst/>
          </a:prstGeom>
          <a:solidFill>
            <a:srgbClr val="00B05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Concept Development</a:t>
            </a:r>
          </a:p>
        </p:txBody>
      </p:sp>
      <p:graphicFrame>
        <p:nvGraphicFramePr>
          <p:cNvPr id="7" name="Table 6"/>
          <p:cNvGraphicFramePr>
            <a:graphicFrameLocks noGrp="1"/>
          </p:cNvGraphicFramePr>
          <p:nvPr>
            <p:extLst/>
          </p:nvPr>
        </p:nvGraphicFramePr>
        <p:xfrm>
          <a:off x="9514800" y="5489330"/>
          <a:ext cx="2605964" cy="1285240"/>
        </p:xfrm>
        <a:graphic>
          <a:graphicData uri="http://schemas.openxmlformats.org/drawingml/2006/table">
            <a:tbl>
              <a:tblPr firstRow="1" bandRow="1">
                <a:tableStyleId>{F5AB1C69-6EDB-4FF4-983F-18BD219EF322}</a:tableStyleId>
              </a:tblPr>
              <a:tblGrid>
                <a:gridCol w="2605964">
                  <a:extLst>
                    <a:ext uri="{9D8B030D-6E8A-4147-A177-3AD203B41FA5}">
                      <a16:colId xmlns="" xmlns:a16="http://schemas.microsoft.com/office/drawing/2014/main" val="20000"/>
                    </a:ext>
                  </a:extLst>
                </a:gridCol>
              </a:tblGrid>
              <a:tr h="370840">
                <a:tc>
                  <a:txBody>
                    <a:bodyPr/>
                    <a:lstStyle/>
                    <a:p>
                      <a:r>
                        <a:rPr lang="en-AU" dirty="0"/>
                        <a:t>Vocabulary</a:t>
                      </a:r>
                    </a:p>
                  </a:txBody>
                  <a:tcPr/>
                </a:tc>
                <a:extLst>
                  <a:ext uri="{0D108BD9-81ED-4DB2-BD59-A6C34878D82A}">
                    <a16:rowId xmlns=""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b="1" baseline="0" dirty="0"/>
                        <a:t>warm-blooded</a:t>
                      </a:r>
                      <a:r>
                        <a:rPr lang="en-AU" b="0" baseline="0" dirty="0"/>
                        <a:t> (</a:t>
                      </a:r>
                      <a:r>
                        <a:rPr lang="en-AU" b="0" i="1" baseline="0" dirty="0"/>
                        <a:t>adj.</a:t>
                      </a:r>
                      <a:r>
                        <a:rPr lang="en-AU" b="0" baseline="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AU" b="0" baseline="0" dirty="0"/>
                        <a:t>able to control the temperature of its body</a:t>
                      </a:r>
                    </a:p>
                  </a:txBody>
                  <a:tcPr>
                    <a:solidFill>
                      <a:schemeClr val="bg1">
                        <a:lumMod val="95000"/>
                      </a:schemeClr>
                    </a:solidFill>
                  </a:tcPr>
                </a:tc>
                <a:extLst>
                  <a:ext uri="{0D108BD9-81ED-4DB2-BD59-A6C34878D82A}">
                    <a16:rowId xmlns="" xmlns:a16="http://schemas.microsoft.com/office/drawing/2014/main" val="10001"/>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470793013"/>
              </p:ext>
            </p:extLst>
          </p:nvPr>
        </p:nvGraphicFramePr>
        <p:xfrm>
          <a:off x="9514800" y="68400"/>
          <a:ext cx="2605964" cy="1005840"/>
        </p:xfrm>
        <a:graphic>
          <a:graphicData uri="http://schemas.openxmlformats.org/drawingml/2006/table">
            <a:tbl>
              <a:tblPr firstRow="1" bandRow="1">
                <a:tableStyleId>{21E4AEA4-8DFA-4A89-87EB-49C32662AFE0}</a:tableStyleId>
              </a:tblPr>
              <a:tblGrid>
                <a:gridCol w="2605964">
                  <a:extLst>
                    <a:ext uri="{9D8B030D-6E8A-4147-A177-3AD203B41FA5}">
                      <a16:colId xmlns="" xmlns:a16="http://schemas.microsoft.com/office/drawing/2014/main" val="20000"/>
                    </a:ext>
                  </a:extLst>
                </a:gridCol>
              </a:tblGrid>
              <a:tr h="353527">
                <a:tc>
                  <a:txBody>
                    <a:bodyPr/>
                    <a:lstStyle/>
                    <a:p>
                      <a:r>
                        <a:rPr lang="en-AU" dirty="0"/>
                        <a:t>CFU 1</a:t>
                      </a:r>
                    </a:p>
                  </a:txBody>
                  <a:tcPr>
                    <a:solidFill>
                      <a:srgbClr val="00B050"/>
                    </a:solidFill>
                  </a:tcPr>
                </a:tc>
                <a:extLst>
                  <a:ext uri="{0D108BD9-81ED-4DB2-BD59-A6C34878D82A}">
                    <a16:rowId xmlns="" xmlns:a16="http://schemas.microsoft.com/office/drawing/2014/main" val="10000"/>
                  </a:ext>
                </a:extLst>
              </a:tr>
              <a:tr h="370840">
                <a:tc>
                  <a:txBody>
                    <a:bodyPr/>
                    <a:lstStyle/>
                    <a:p>
                      <a:r>
                        <a:rPr lang="en-AU" dirty="0"/>
                        <a:t>How do mammals feed their young?</a:t>
                      </a:r>
                    </a:p>
                  </a:txBody>
                  <a:tcPr>
                    <a:solidFill>
                      <a:schemeClr val="bg1">
                        <a:lumMod val="95000"/>
                      </a:schemeClr>
                    </a:solidFill>
                  </a:tcPr>
                </a:tc>
                <a:extLst>
                  <a:ext uri="{0D108BD9-81ED-4DB2-BD59-A6C34878D82A}">
                    <a16:rowId xmlns="" xmlns:a16="http://schemas.microsoft.com/office/drawing/2014/main" val="10001"/>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587908473"/>
              </p:ext>
            </p:extLst>
          </p:nvPr>
        </p:nvGraphicFramePr>
        <p:xfrm>
          <a:off x="9520342" y="1119289"/>
          <a:ext cx="2605964" cy="1280160"/>
        </p:xfrm>
        <a:graphic>
          <a:graphicData uri="http://schemas.openxmlformats.org/drawingml/2006/table">
            <a:tbl>
              <a:tblPr firstRow="1" bandRow="1">
                <a:tableStyleId>{21E4AEA4-8DFA-4A89-87EB-49C32662AFE0}</a:tableStyleId>
              </a:tblPr>
              <a:tblGrid>
                <a:gridCol w="2605964">
                  <a:extLst>
                    <a:ext uri="{9D8B030D-6E8A-4147-A177-3AD203B41FA5}">
                      <a16:colId xmlns="" xmlns:a16="http://schemas.microsoft.com/office/drawing/2014/main" val="20000"/>
                    </a:ext>
                  </a:extLst>
                </a:gridCol>
              </a:tblGrid>
              <a:tr h="0">
                <a:tc>
                  <a:txBody>
                    <a:bodyPr/>
                    <a:lstStyle/>
                    <a:p>
                      <a:r>
                        <a:rPr lang="en-AU" dirty="0"/>
                        <a:t>CFU 2</a:t>
                      </a:r>
                    </a:p>
                  </a:txBody>
                  <a:tcPr>
                    <a:solidFill>
                      <a:srgbClr val="00B050"/>
                    </a:solidFill>
                  </a:tcPr>
                </a:tc>
                <a:extLst>
                  <a:ext uri="{0D108BD9-81ED-4DB2-BD59-A6C34878D82A}">
                    <a16:rowId xmlns="" xmlns:a16="http://schemas.microsoft.com/office/drawing/2014/main" val="10000"/>
                  </a:ext>
                </a:extLst>
              </a:tr>
              <a:tr h="370840">
                <a:tc>
                  <a:txBody>
                    <a:bodyPr/>
                    <a:lstStyle/>
                    <a:p>
                      <a:r>
                        <a:rPr lang="en-AU" dirty="0" smtClean="0"/>
                        <a:t>Mammals are warm-blooded. What does this mean? </a:t>
                      </a:r>
                      <a:endParaRPr lang="en-AU" dirty="0"/>
                    </a:p>
                  </a:txBody>
                  <a:tcPr>
                    <a:solidFill>
                      <a:schemeClr val="bg1">
                        <a:lumMod val="95000"/>
                      </a:schemeClr>
                    </a:solidFill>
                  </a:tcPr>
                </a:tc>
                <a:extLst>
                  <a:ext uri="{0D108BD9-81ED-4DB2-BD59-A6C34878D82A}">
                    <a16:rowId xmlns="" xmlns:a16="http://schemas.microsoft.com/office/drawing/2014/main" val="10001"/>
                  </a:ext>
                </a:extLst>
              </a:tr>
            </a:tbl>
          </a:graphicData>
        </a:graphic>
      </p:graphicFrame>
      <p:sp>
        <p:nvSpPr>
          <p:cNvPr id="6" name="Content Placeholder 2">
            <a:extLst>
              <a:ext uri="{FF2B5EF4-FFF2-40B4-BE49-F238E27FC236}">
                <a16:creationId xmlns="" xmlns:a16="http://schemas.microsoft.com/office/drawing/2014/main" id="{7F92BBE8-C137-474F-972A-B52681EB261E}"/>
              </a:ext>
            </a:extLst>
          </p:cNvPr>
          <p:cNvSpPr>
            <a:spLocks noGrp="1"/>
          </p:cNvSpPr>
          <p:nvPr>
            <p:ph idx="1"/>
          </p:nvPr>
        </p:nvSpPr>
        <p:spPr>
          <a:xfrm>
            <a:off x="838200" y="720000"/>
            <a:ext cx="8559835" cy="4351338"/>
          </a:xfrm>
        </p:spPr>
        <p:txBody>
          <a:bodyPr/>
          <a:lstStyle/>
          <a:p>
            <a:pPr marL="0" indent="0">
              <a:buNone/>
            </a:pPr>
            <a:r>
              <a:rPr lang="en-AU" b="1" dirty="0"/>
              <a:t>Mammalia</a:t>
            </a:r>
          </a:p>
          <a:p>
            <a:pPr marL="0" indent="0">
              <a:buNone/>
            </a:pPr>
            <a:r>
              <a:rPr lang="en-AU" dirty="0"/>
              <a:t>Members of the class Mammalia (a.k.a. </a:t>
            </a:r>
            <a:r>
              <a:rPr lang="en-AU" b="1" dirty="0"/>
              <a:t>mammals</a:t>
            </a:r>
            <a:r>
              <a:rPr lang="en-AU" dirty="0"/>
              <a:t>):</a:t>
            </a:r>
          </a:p>
          <a:p>
            <a:r>
              <a:rPr lang="en-AU" dirty="0"/>
              <a:t>Have </a:t>
            </a:r>
            <a:r>
              <a:rPr lang="en-AU" b="1" dirty="0"/>
              <a:t>hair or fur</a:t>
            </a:r>
          </a:p>
          <a:p>
            <a:r>
              <a:rPr lang="en-AU" dirty="0"/>
              <a:t>Are </a:t>
            </a:r>
            <a:r>
              <a:rPr lang="en-AU" b="1" dirty="0"/>
              <a:t>warm-blooded</a:t>
            </a:r>
          </a:p>
          <a:p>
            <a:r>
              <a:rPr lang="en-AU" dirty="0"/>
              <a:t>Give birth to </a:t>
            </a:r>
            <a:r>
              <a:rPr lang="en-AU" b="1" dirty="0"/>
              <a:t>live young </a:t>
            </a:r>
            <a:r>
              <a:rPr lang="en-AU" dirty="0"/>
              <a:t>(i.e. they </a:t>
            </a:r>
            <a:r>
              <a:rPr lang="en-AU" b="1" dirty="0"/>
              <a:t>don’t lay eggs</a:t>
            </a:r>
            <a:r>
              <a:rPr lang="en-AU" dirty="0"/>
              <a:t>)</a:t>
            </a:r>
          </a:p>
          <a:p>
            <a:r>
              <a:rPr lang="en-AU" b="1" dirty="0"/>
              <a:t>Produce milk </a:t>
            </a:r>
            <a:r>
              <a:rPr lang="en-AU" dirty="0"/>
              <a:t>to feed their young</a:t>
            </a:r>
          </a:p>
        </p:txBody>
      </p:sp>
      <p:pic>
        <p:nvPicPr>
          <p:cNvPr id="8" name="Picture 2" descr="http://animals.sandiegozoo.org/sites/default/files/2016-06/hero-mammals.jpg">
            <a:extLst>
              <a:ext uri="{FF2B5EF4-FFF2-40B4-BE49-F238E27FC236}">
                <a16:creationId xmlns="" xmlns:a16="http://schemas.microsoft.com/office/drawing/2014/main" id="{C255A62C-B531-4E2C-8888-F54311AC3E3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0199" y="3794777"/>
            <a:ext cx="5156197" cy="290036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http://reptilepark.com.au/wp-content/uploads/2015/11/mammals_dingo2.jpg">
            <a:extLst>
              <a:ext uri="{FF2B5EF4-FFF2-40B4-BE49-F238E27FC236}">
                <a16:creationId xmlns="" xmlns:a16="http://schemas.microsoft.com/office/drawing/2014/main" id="{5B40305D-DE21-42FD-8793-B32B6808B41E}"/>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15315"/>
          <a:stretch/>
        </p:blipFill>
        <p:spPr bwMode="auto">
          <a:xfrm>
            <a:off x="1370327" y="3794777"/>
            <a:ext cx="1926483" cy="290036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Table 9">
            <a:extLst>
              <a:ext uri="{FF2B5EF4-FFF2-40B4-BE49-F238E27FC236}">
                <a16:creationId xmlns="" xmlns:a16="http://schemas.microsoft.com/office/drawing/2014/main" id="{405C60CB-7994-440F-AFB0-629FB2BB95D5}"/>
              </a:ext>
            </a:extLst>
          </p:cNvPr>
          <p:cNvGraphicFramePr>
            <a:graphicFrameLocks noGrp="1"/>
          </p:cNvGraphicFramePr>
          <p:nvPr>
            <p:extLst>
              <p:ext uri="{D42A27DB-BD31-4B8C-83A1-F6EECF244321}">
                <p14:modId xmlns:p14="http://schemas.microsoft.com/office/powerpoint/2010/main" val="3582599714"/>
              </p:ext>
            </p:extLst>
          </p:nvPr>
        </p:nvGraphicFramePr>
        <p:xfrm>
          <a:off x="9525884" y="2461122"/>
          <a:ext cx="2605964" cy="1280160"/>
        </p:xfrm>
        <a:graphic>
          <a:graphicData uri="http://schemas.openxmlformats.org/drawingml/2006/table">
            <a:tbl>
              <a:tblPr firstRow="1" bandRow="1">
                <a:tableStyleId>{21E4AEA4-8DFA-4A89-87EB-49C32662AFE0}</a:tableStyleId>
              </a:tblPr>
              <a:tblGrid>
                <a:gridCol w="2605964">
                  <a:extLst>
                    <a:ext uri="{9D8B030D-6E8A-4147-A177-3AD203B41FA5}">
                      <a16:colId xmlns="" xmlns:a16="http://schemas.microsoft.com/office/drawing/2014/main" val="20000"/>
                    </a:ext>
                  </a:extLst>
                </a:gridCol>
              </a:tblGrid>
              <a:tr h="353527">
                <a:tc>
                  <a:txBody>
                    <a:bodyPr/>
                    <a:lstStyle/>
                    <a:p>
                      <a:r>
                        <a:rPr lang="en-AU" dirty="0"/>
                        <a:t>CFU 3</a:t>
                      </a:r>
                    </a:p>
                  </a:txBody>
                  <a:tcPr>
                    <a:solidFill>
                      <a:srgbClr val="00B050"/>
                    </a:solidFill>
                  </a:tcPr>
                </a:tc>
                <a:extLst>
                  <a:ext uri="{0D108BD9-81ED-4DB2-BD59-A6C34878D82A}">
                    <a16:rowId xmlns=""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smtClean="0"/>
                        <a:t>Carol says that humans are mammals. Is she correct? Why or why not?</a:t>
                      </a:r>
                    </a:p>
                  </a:txBody>
                  <a:tcPr>
                    <a:solidFill>
                      <a:schemeClr val="bg1">
                        <a:lumMod val="95000"/>
                      </a:schemeClr>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722156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023093" cy="584775"/>
          </a:xfrm>
          <a:prstGeom prst="homePlate">
            <a:avLst/>
          </a:prstGeom>
          <a:solidFill>
            <a:srgbClr val="00B05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Concept Development</a:t>
            </a:r>
          </a:p>
        </p:txBody>
      </p:sp>
      <p:graphicFrame>
        <p:nvGraphicFramePr>
          <p:cNvPr id="7" name="Table 6"/>
          <p:cNvGraphicFramePr>
            <a:graphicFrameLocks noGrp="1"/>
          </p:cNvGraphicFramePr>
          <p:nvPr>
            <p:extLst>
              <p:ext uri="{D42A27DB-BD31-4B8C-83A1-F6EECF244321}">
                <p14:modId xmlns:p14="http://schemas.microsoft.com/office/powerpoint/2010/main" val="1195375370"/>
              </p:ext>
            </p:extLst>
          </p:nvPr>
        </p:nvGraphicFramePr>
        <p:xfrm>
          <a:off x="9514800" y="5489330"/>
          <a:ext cx="2605964" cy="1285240"/>
        </p:xfrm>
        <a:graphic>
          <a:graphicData uri="http://schemas.openxmlformats.org/drawingml/2006/table">
            <a:tbl>
              <a:tblPr firstRow="1" bandRow="1">
                <a:tableStyleId>{F5AB1C69-6EDB-4FF4-983F-18BD219EF322}</a:tableStyleId>
              </a:tblPr>
              <a:tblGrid>
                <a:gridCol w="2605964">
                  <a:extLst>
                    <a:ext uri="{9D8B030D-6E8A-4147-A177-3AD203B41FA5}">
                      <a16:colId xmlns="" xmlns:a16="http://schemas.microsoft.com/office/drawing/2014/main" val="20000"/>
                    </a:ext>
                  </a:extLst>
                </a:gridCol>
              </a:tblGrid>
              <a:tr h="370840">
                <a:tc>
                  <a:txBody>
                    <a:bodyPr/>
                    <a:lstStyle/>
                    <a:p>
                      <a:r>
                        <a:rPr lang="en-AU" dirty="0"/>
                        <a:t>Vocabulary</a:t>
                      </a:r>
                    </a:p>
                  </a:txBody>
                  <a:tcPr/>
                </a:tc>
                <a:extLst>
                  <a:ext uri="{0D108BD9-81ED-4DB2-BD59-A6C34878D82A}">
                    <a16:rowId xmlns=""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b="1" baseline="0" dirty="0"/>
                        <a:t>warm-blooded</a:t>
                      </a:r>
                      <a:r>
                        <a:rPr lang="en-AU" b="0" baseline="0" dirty="0"/>
                        <a:t> (</a:t>
                      </a:r>
                      <a:r>
                        <a:rPr lang="en-AU" b="0" i="1" baseline="0" dirty="0"/>
                        <a:t>adj.</a:t>
                      </a:r>
                      <a:r>
                        <a:rPr lang="en-AU" b="0" baseline="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AU" b="0" baseline="0" dirty="0"/>
                        <a:t>able to control the temperature of its body</a:t>
                      </a:r>
                    </a:p>
                  </a:txBody>
                  <a:tcPr>
                    <a:solidFill>
                      <a:schemeClr val="bg1">
                        <a:lumMod val="95000"/>
                      </a:schemeClr>
                    </a:solidFill>
                  </a:tcPr>
                </a:tc>
                <a:extLst>
                  <a:ext uri="{0D108BD9-81ED-4DB2-BD59-A6C34878D82A}">
                    <a16:rowId xmlns="" xmlns:a16="http://schemas.microsoft.com/office/drawing/2014/main" val="10001"/>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301620293"/>
              </p:ext>
            </p:extLst>
          </p:nvPr>
        </p:nvGraphicFramePr>
        <p:xfrm>
          <a:off x="9514800" y="68400"/>
          <a:ext cx="2605964" cy="1280160"/>
        </p:xfrm>
        <a:graphic>
          <a:graphicData uri="http://schemas.openxmlformats.org/drawingml/2006/table">
            <a:tbl>
              <a:tblPr firstRow="1" bandRow="1">
                <a:tableStyleId>{21E4AEA4-8DFA-4A89-87EB-49C32662AFE0}</a:tableStyleId>
              </a:tblPr>
              <a:tblGrid>
                <a:gridCol w="2605964">
                  <a:extLst>
                    <a:ext uri="{9D8B030D-6E8A-4147-A177-3AD203B41FA5}">
                      <a16:colId xmlns="" xmlns:a16="http://schemas.microsoft.com/office/drawing/2014/main" val="20000"/>
                    </a:ext>
                  </a:extLst>
                </a:gridCol>
              </a:tblGrid>
              <a:tr h="353527">
                <a:tc>
                  <a:txBody>
                    <a:bodyPr/>
                    <a:lstStyle/>
                    <a:p>
                      <a:r>
                        <a:rPr lang="en-AU" dirty="0"/>
                        <a:t>CFU 1</a:t>
                      </a:r>
                    </a:p>
                  </a:txBody>
                  <a:tcPr>
                    <a:solidFill>
                      <a:srgbClr val="00B050"/>
                    </a:solidFill>
                  </a:tcPr>
                </a:tc>
                <a:extLst>
                  <a:ext uri="{0D108BD9-81ED-4DB2-BD59-A6C34878D82A}">
                    <a16:rowId xmlns="" xmlns:a16="http://schemas.microsoft.com/office/drawing/2014/main" val="10000"/>
                  </a:ext>
                </a:extLst>
              </a:tr>
              <a:tr h="370840">
                <a:tc>
                  <a:txBody>
                    <a:bodyPr/>
                    <a:lstStyle/>
                    <a:p>
                      <a:r>
                        <a:rPr lang="en-AU" dirty="0"/>
                        <a:t>How is the way that birds reproduce different to that of mammals?</a:t>
                      </a:r>
                    </a:p>
                  </a:txBody>
                  <a:tcPr>
                    <a:solidFill>
                      <a:schemeClr val="bg1">
                        <a:lumMod val="95000"/>
                      </a:schemeClr>
                    </a:solidFill>
                  </a:tcPr>
                </a:tc>
                <a:extLst>
                  <a:ext uri="{0D108BD9-81ED-4DB2-BD59-A6C34878D82A}">
                    <a16:rowId xmlns="" xmlns:a16="http://schemas.microsoft.com/office/drawing/2014/main" val="10001"/>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159083887"/>
              </p:ext>
            </p:extLst>
          </p:nvPr>
        </p:nvGraphicFramePr>
        <p:xfrm>
          <a:off x="9514800" y="1429853"/>
          <a:ext cx="2605964" cy="1554480"/>
        </p:xfrm>
        <a:graphic>
          <a:graphicData uri="http://schemas.openxmlformats.org/drawingml/2006/table">
            <a:tbl>
              <a:tblPr firstRow="1" bandRow="1">
                <a:tableStyleId>{21E4AEA4-8DFA-4A89-87EB-49C32662AFE0}</a:tableStyleId>
              </a:tblPr>
              <a:tblGrid>
                <a:gridCol w="2605964">
                  <a:extLst>
                    <a:ext uri="{9D8B030D-6E8A-4147-A177-3AD203B41FA5}">
                      <a16:colId xmlns="" xmlns:a16="http://schemas.microsoft.com/office/drawing/2014/main" val="20000"/>
                    </a:ext>
                  </a:extLst>
                </a:gridCol>
              </a:tblGrid>
              <a:tr h="0">
                <a:tc>
                  <a:txBody>
                    <a:bodyPr/>
                    <a:lstStyle/>
                    <a:p>
                      <a:r>
                        <a:rPr lang="en-AU" dirty="0"/>
                        <a:t>CFU 2</a:t>
                      </a:r>
                    </a:p>
                  </a:txBody>
                  <a:tcPr>
                    <a:solidFill>
                      <a:srgbClr val="00B050"/>
                    </a:solidFill>
                  </a:tcPr>
                </a:tc>
                <a:extLst>
                  <a:ext uri="{0D108BD9-81ED-4DB2-BD59-A6C34878D82A}">
                    <a16:rowId xmlns="" xmlns:a16="http://schemas.microsoft.com/office/drawing/2014/main" val="10000"/>
                  </a:ext>
                </a:extLst>
              </a:tr>
              <a:tr h="370840">
                <a:tc>
                  <a:txBody>
                    <a:bodyPr/>
                    <a:lstStyle/>
                    <a:p>
                      <a:r>
                        <a:rPr lang="en-AU" dirty="0"/>
                        <a:t>Jason says that a sugar glider is a bird, because it can fly. Is he correct? Why or why not?</a:t>
                      </a:r>
                    </a:p>
                  </a:txBody>
                  <a:tcPr>
                    <a:solidFill>
                      <a:schemeClr val="bg1">
                        <a:lumMod val="95000"/>
                      </a:schemeClr>
                    </a:solidFill>
                  </a:tcPr>
                </a:tc>
                <a:extLst>
                  <a:ext uri="{0D108BD9-81ED-4DB2-BD59-A6C34878D82A}">
                    <a16:rowId xmlns="" xmlns:a16="http://schemas.microsoft.com/office/drawing/2014/main" val="10001"/>
                  </a:ext>
                </a:extLst>
              </a:tr>
            </a:tbl>
          </a:graphicData>
        </a:graphic>
      </p:graphicFrame>
      <p:sp>
        <p:nvSpPr>
          <p:cNvPr id="6" name="Content Placeholder 2">
            <a:extLst>
              <a:ext uri="{FF2B5EF4-FFF2-40B4-BE49-F238E27FC236}">
                <a16:creationId xmlns="" xmlns:a16="http://schemas.microsoft.com/office/drawing/2014/main" id="{7F92BBE8-C137-474F-972A-B52681EB261E}"/>
              </a:ext>
            </a:extLst>
          </p:cNvPr>
          <p:cNvSpPr>
            <a:spLocks noGrp="1"/>
          </p:cNvSpPr>
          <p:nvPr>
            <p:ph idx="1"/>
          </p:nvPr>
        </p:nvSpPr>
        <p:spPr>
          <a:xfrm>
            <a:off x="838200" y="720000"/>
            <a:ext cx="8559835" cy="4351338"/>
          </a:xfrm>
        </p:spPr>
        <p:txBody>
          <a:bodyPr/>
          <a:lstStyle/>
          <a:p>
            <a:pPr marL="0" indent="0">
              <a:buNone/>
            </a:pPr>
            <a:r>
              <a:rPr lang="en-AU" b="1" dirty="0"/>
              <a:t>Aves</a:t>
            </a:r>
          </a:p>
          <a:p>
            <a:pPr marL="0" indent="0">
              <a:buNone/>
            </a:pPr>
            <a:r>
              <a:rPr lang="en-AU" dirty="0"/>
              <a:t>Members of the class Aves (a.k.a. </a:t>
            </a:r>
            <a:r>
              <a:rPr lang="en-AU" b="1" dirty="0"/>
              <a:t>birds</a:t>
            </a:r>
            <a:r>
              <a:rPr lang="en-AU" dirty="0"/>
              <a:t>):</a:t>
            </a:r>
          </a:p>
          <a:p>
            <a:r>
              <a:rPr lang="en-AU" dirty="0"/>
              <a:t>Have </a:t>
            </a:r>
            <a:r>
              <a:rPr lang="en-AU" b="1" dirty="0"/>
              <a:t>feathers and scaly legs</a:t>
            </a:r>
          </a:p>
          <a:p>
            <a:r>
              <a:rPr lang="en-AU" dirty="0"/>
              <a:t>Are </a:t>
            </a:r>
            <a:r>
              <a:rPr lang="en-AU" b="1" dirty="0"/>
              <a:t>warm-blooded</a:t>
            </a:r>
          </a:p>
          <a:p>
            <a:r>
              <a:rPr lang="en-AU" b="1" dirty="0"/>
              <a:t>Lay eggs with hard shells</a:t>
            </a:r>
          </a:p>
        </p:txBody>
      </p:sp>
      <p:pic>
        <p:nvPicPr>
          <p:cNvPr id="10" name="Picture 2" descr="https://nexusnewsfeed.com/images/articles/files/6426413eb2ca46.jpg">
            <a:extLst>
              <a:ext uri="{FF2B5EF4-FFF2-40B4-BE49-F238E27FC236}">
                <a16:creationId xmlns="" xmlns:a16="http://schemas.microsoft.com/office/drawing/2014/main" id="{FF810666-4E81-472D-BE53-A23C924C5B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6447" y="3429000"/>
            <a:ext cx="4865802" cy="324640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http://channel.nationalgeographic.com/exposure/content/photo/photo/45067_king-penguin_2celqsmn7wjoruiarckfuqxvt62ptt7hevj74cagwi5qbj2htjuq_757x567.jpg">
            <a:extLst>
              <a:ext uri="{FF2B5EF4-FFF2-40B4-BE49-F238E27FC236}">
                <a16:creationId xmlns="" xmlns:a16="http://schemas.microsoft.com/office/drawing/2014/main" id="{6D916D30-D9BC-4FCC-A9D5-E9AA6F2F397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881" r="39428"/>
          <a:stretch/>
        </p:blipFill>
        <p:spPr bwMode="auto">
          <a:xfrm>
            <a:off x="1270341" y="3423897"/>
            <a:ext cx="2373739" cy="325089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 xmlns:a16="http://schemas.microsoft.com/office/drawing/2014/main" id="{9989DE38-82A9-4CC4-B1F1-47D06056E6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29583" y="3221879"/>
            <a:ext cx="3191181" cy="2146406"/>
          </a:xfrm>
          <a:prstGeom prst="rect">
            <a:avLst/>
          </a:prstGeom>
        </p:spPr>
      </p:pic>
      <p:sp>
        <p:nvSpPr>
          <p:cNvPr id="15" name="Multiplication Sign 14">
            <a:extLst>
              <a:ext uri="{FF2B5EF4-FFF2-40B4-BE49-F238E27FC236}">
                <a16:creationId xmlns="" xmlns:a16="http://schemas.microsoft.com/office/drawing/2014/main" id="{CFE4F049-F3D0-4DAF-9625-26F1E1E3FEAB}"/>
              </a:ext>
            </a:extLst>
          </p:cNvPr>
          <p:cNvSpPr/>
          <p:nvPr/>
        </p:nvSpPr>
        <p:spPr>
          <a:xfrm>
            <a:off x="8972534" y="2742443"/>
            <a:ext cx="3105278" cy="3105278"/>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438728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023093" cy="584775"/>
          </a:xfrm>
          <a:prstGeom prst="homePlate">
            <a:avLst/>
          </a:prstGeom>
          <a:solidFill>
            <a:srgbClr val="00B05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Concept Development</a:t>
            </a:r>
          </a:p>
        </p:txBody>
      </p:sp>
      <p:graphicFrame>
        <p:nvGraphicFramePr>
          <p:cNvPr id="7" name="Table 6"/>
          <p:cNvGraphicFramePr>
            <a:graphicFrameLocks noGrp="1"/>
          </p:cNvGraphicFramePr>
          <p:nvPr>
            <p:extLst>
              <p:ext uri="{D42A27DB-BD31-4B8C-83A1-F6EECF244321}">
                <p14:modId xmlns:p14="http://schemas.microsoft.com/office/powerpoint/2010/main" val="2350019672"/>
              </p:ext>
            </p:extLst>
          </p:nvPr>
        </p:nvGraphicFramePr>
        <p:xfrm>
          <a:off x="9512205" y="4937483"/>
          <a:ext cx="2605964" cy="1833880"/>
        </p:xfrm>
        <a:graphic>
          <a:graphicData uri="http://schemas.openxmlformats.org/drawingml/2006/table">
            <a:tbl>
              <a:tblPr firstRow="1" bandRow="1">
                <a:tableStyleId>{F5AB1C69-6EDB-4FF4-983F-18BD219EF322}</a:tableStyleId>
              </a:tblPr>
              <a:tblGrid>
                <a:gridCol w="2605964">
                  <a:extLst>
                    <a:ext uri="{9D8B030D-6E8A-4147-A177-3AD203B41FA5}">
                      <a16:colId xmlns="" xmlns:a16="http://schemas.microsoft.com/office/drawing/2014/main" val="20000"/>
                    </a:ext>
                  </a:extLst>
                </a:gridCol>
              </a:tblGrid>
              <a:tr h="370840">
                <a:tc>
                  <a:txBody>
                    <a:bodyPr/>
                    <a:lstStyle/>
                    <a:p>
                      <a:r>
                        <a:rPr lang="en-AU" dirty="0"/>
                        <a:t>Vocabulary</a:t>
                      </a:r>
                    </a:p>
                  </a:txBody>
                  <a:tcPr/>
                </a:tc>
                <a:extLst>
                  <a:ext uri="{0D108BD9-81ED-4DB2-BD59-A6C34878D82A}">
                    <a16:rowId xmlns=""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b="1" baseline="0" dirty="0"/>
                        <a:t>cold-blooded</a:t>
                      </a:r>
                      <a:r>
                        <a:rPr lang="en-AU" b="0" baseline="0" dirty="0"/>
                        <a:t> (</a:t>
                      </a:r>
                      <a:r>
                        <a:rPr lang="en-AU" b="0" i="1" baseline="0" dirty="0"/>
                        <a:t>adj.</a:t>
                      </a:r>
                      <a:r>
                        <a:rPr lang="en-AU" b="0" baseline="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AU" b="0" baseline="0" dirty="0"/>
                        <a:t>body temperature is decided by the temperature of its environment</a:t>
                      </a:r>
                    </a:p>
                  </a:txBody>
                  <a:tcPr>
                    <a:solidFill>
                      <a:schemeClr val="bg1">
                        <a:lumMod val="95000"/>
                      </a:schemeClr>
                    </a:solidFill>
                  </a:tcPr>
                </a:tc>
                <a:extLst>
                  <a:ext uri="{0D108BD9-81ED-4DB2-BD59-A6C34878D82A}">
                    <a16:rowId xmlns="" xmlns:a16="http://schemas.microsoft.com/office/drawing/2014/main" val="10001"/>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294111682"/>
              </p:ext>
            </p:extLst>
          </p:nvPr>
        </p:nvGraphicFramePr>
        <p:xfrm>
          <a:off x="9514800" y="68400"/>
          <a:ext cx="2605964" cy="736600"/>
        </p:xfrm>
        <a:graphic>
          <a:graphicData uri="http://schemas.openxmlformats.org/drawingml/2006/table">
            <a:tbl>
              <a:tblPr firstRow="1" bandRow="1">
                <a:tableStyleId>{21E4AEA4-8DFA-4A89-87EB-49C32662AFE0}</a:tableStyleId>
              </a:tblPr>
              <a:tblGrid>
                <a:gridCol w="2605964">
                  <a:extLst>
                    <a:ext uri="{9D8B030D-6E8A-4147-A177-3AD203B41FA5}">
                      <a16:colId xmlns="" xmlns:a16="http://schemas.microsoft.com/office/drawing/2014/main" val="20000"/>
                    </a:ext>
                  </a:extLst>
                </a:gridCol>
              </a:tblGrid>
              <a:tr h="353527">
                <a:tc>
                  <a:txBody>
                    <a:bodyPr/>
                    <a:lstStyle/>
                    <a:p>
                      <a:r>
                        <a:rPr lang="en-AU" dirty="0"/>
                        <a:t>CFU 1</a:t>
                      </a:r>
                    </a:p>
                  </a:txBody>
                  <a:tcPr>
                    <a:solidFill>
                      <a:srgbClr val="00B050"/>
                    </a:solidFill>
                  </a:tcPr>
                </a:tc>
                <a:extLst>
                  <a:ext uri="{0D108BD9-81ED-4DB2-BD59-A6C34878D82A}">
                    <a16:rowId xmlns="" xmlns:a16="http://schemas.microsoft.com/office/drawing/2014/main" val="10000"/>
                  </a:ext>
                </a:extLst>
              </a:tr>
              <a:tr h="370840">
                <a:tc>
                  <a:txBody>
                    <a:bodyPr/>
                    <a:lstStyle/>
                    <a:p>
                      <a:r>
                        <a:rPr lang="en-AU" dirty="0"/>
                        <a:t>How do reptiles breathe?</a:t>
                      </a:r>
                    </a:p>
                  </a:txBody>
                  <a:tcPr>
                    <a:solidFill>
                      <a:schemeClr val="bg1">
                        <a:lumMod val="95000"/>
                      </a:schemeClr>
                    </a:solidFill>
                  </a:tcPr>
                </a:tc>
                <a:extLst>
                  <a:ext uri="{0D108BD9-81ED-4DB2-BD59-A6C34878D82A}">
                    <a16:rowId xmlns="" xmlns:a16="http://schemas.microsoft.com/office/drawing/2014/main" val="10001"/>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4014377153"/>
              </p:ext>
            </p:extLst>
          </p:nvPr>
        </p:nvGraphicFramePr>
        <p:xfrm>
          <a:off x="9523289" y="850279"/>
          <a:ext cx="2605964" cy="1280160"/>
        </p:xfrm>
        <a:graphic>
          <a:graphicData uri="http://schemas.openxmlformats.org/drawingml/2006/table">
            <a:tbl>
              <a:tblPr firstRow="1" bandRow="1">
                <a:tableStyleId>{21E4AEA4-8DFA-4A89-87EB-49C32662AFE0}</a:tableStyleId>
              </a:tblPr>
              <a:tblGrid>
                <a:gridCol w="2605964">
                  <a:extLst>
                    <a:ext uri="{9D8B030D-6E8A-4147-A177-3AD203B41FA5}">
                      <a16:colId xmlns="" xmlns:a16="http://schemas.microsoft.com/office/drawing/2014/main" val="20000"/>
                    </a:ext>
                  </a:extLst>
                </a:gridCol>
              </a:tblGrid>
              <a:tr h="0">
                <a:tc>
                  <a:txBody>
                    <a:bodyPr/>
                    <a:lstStyle/>
                    <a:p>
                      <a:r>
                        <a:rPr lang="en-AU" dirty="0"/>
                        <a:t>CFU 2</a:t>
                      </a:r>
                    </a:p>
                  </a:txBody>
                  <a:tcPr>
                    <a:solidFill>
                      <a:srgbClr val="00B050"/>
                    </a:solidFill>
                  </a:tcPr>
                </a:tc>
                <a:extLst>
                  <a:ext uri="{0D108BD9-81ED-4DB2-BD59-A6C34878D82A}">
                    <a16:rowId xmlns="" xmlns:a16="http://schemas.microsoft.com/office/drawing/2014/main" val="10000"/>
                  </a:ext>
                </a:extLst>
              </a:tr>
              <a:tr h="370840">
                <a:tc>
                  <a:txBody>
                    <a:bodyPr/>
                    <a:lstStyle/>
                    <a:p>
                      <a:r>
                        <a:rPr lang="en-AU" dirty="0" smtClean="0"/>
                        <a:t>Reptiles are cold-blooded. What does this mean? </a:t>
                      </a:r>
                      <a:endParaRPr lang="en-AU" dirty="0"/>
                    </a:p>
                  </a:txBody>
                  <a:tcPr>
                    <a:solidFill>
                      <a:schemeClr val="bg1">
                        <a:lumMod val="95000"/>
                      </a:schemeClr>
                    </a:solidFill>
                  </a:tcPr>
                </a:tc>
                <a:extLst>
                  <a:ext uri="{0D108BD9-81ED-4DB2-BD59-A6C34878D82A}">
                    <a16:rowId xmlns="" xmlns:a16="http://schemas.microsoft.com/office/drawing/2014/main" val="10001"/>
                  </a:ext>
                </a:extLst>
              </a:tr>
            </a:tbl>
          </a:graphicData>
        </a:graphic>
      </p:graphicFrame>
      <p:sp>
        <p:nvSpPr>
          <p:cNvPr id="6" name="Content Placeholder 2">
            <a:extLst>
              <a:ext uri="{FF2B5EF4-FFF2-40B4-BE49-F238E27FC236}">
                <a16:creationId xmlns="" xmlns:a16="http://schemas.microsoft.com/office/drawing/2014/main" id="{7F92BBE8-C137-474F-972A-B52681EB261E}"/>
              </a:ext>
            </a:extLst>
          </p:cNvPr>
          <p:cNvSpPr>
            <a:spLocks noGrp="1"/>
          </p:cNvSpPr>
          <p:nvPr>
            <p:ph idx="1"/>
          </p:nvPr>
        </p:nvSpPr>
        <p:spPr>
          <a:xfrm>
            <a:off x="838200" y="720000"/>
            <a:ext cx="8559835" cy="4351338"/>
          </a:xfrm>
        </p:spPr>
        <p:txBody>
          <a:bodyPr/>
          <a:lstStyle/>
          <a:p>
            <a:pPr marL="0" indent="0">
              <a:buNone/>
            </a:pPr>
            <a:r>
              <a:rPr lang="en-AU" b="1" dirty="0" err="1"/>
              <a:t>Reptilia</a:t>
            </a:r>
            <a:endParaRPr lang="en-AU" b="1" dirty="0"/>
          </a:p>
          <a:p>
            <a:pPr marL="0" indent="0">
              <a:buNone/>
            </a:pPr>
            <a:r>
              <a:rPr lang="en-AU" dirty="0"/>
              <a:t>Members of the class </a:t>
            </a:r>
            <a:r>
              <a:rPr lang="en-AU" dirty="0" err="1"/>
              <a:t>Reptilia</a:t>
            </a:r>
            <a:r>
              <a:rPr lang="en-AU" dirty="0"/>
              <a:t> (a.k.a. </a:t>
            </a:r>
            <a:r>
              <a:rPr lang="en-AU" b="1" dirty="0"/>
              <a:t>reptiles</a:t>
            </a:r>
            <a:r>
              <a:rPr lang="en-AU" dirty="0"/>
              <a:t>):</a:t>
            </a:r>
          </a:p>
          <a:p>
            <a:r>
              <a:rPr lang="en-AU" dirty="0"/>
              <a:t>Have </a:t>
            </a:r>
            <a:r>
              <a:rPr lang="en-AU" b="1" dirty="0"/>
              <a:t>scaly skin</a:t>
            </a:r>
          </a:p>
          <a:p>
            <a:r>
              <a:rPr lang="en-AU" dirty="0"/>
              <a:t>Are </a:t>
            </a:r>
            <a:r>
              <a:rPr lang="en-AU" b="1" dirty="0"/>
              <a:t>cold-blooded</a:t>
            </a:r>
          </a:p>
          <a:p>
            <a:r>
              <a:rPr lang="en-AU" b="1" dirty="0"/>
              <a:t>Usually lay eggs</a:t>
            </a:r>
          </a:p>
          <a:p>
            <a:r>
              <a:rPr lang="en-AU" b="1" dirty="0"/>
              <a:t>Use lungs to breathe</a:t>
            </a:r>
          </a:p>
        </p:txBody>
      </p:sp>
      <p:graphicFrame>
        <p:nvGraphicFramePr>
          <p:cNvPr id="10" name="Table 9">
            <a:extLst>
              <a:ext uri="{FF2B5EF4-FFF2-40B4-BE49-F238E27FC236}">
                <a16:creationId xmlns="" xmlns:a16="http://schemas.microsoft.com/office/drawing/2014/main" id="{405C60CB-7994-440F-AFB0-629FB2BB95D5}"/>
              </a:ext>
            </a:extLst>
          </p:cNvPr>
          <p:cNvGraphicFramePr>
            <a:graphicFrameLocks noGrp="1"/>
          </p:cNvGraphicFramePr>
          <p:nvPr>
            <p:extLst>
              <p:ext uri="{D42A27DB-BD31-4B8C-83A1-F6EECF244321}">
                <p14:modId xmlns:p14="http://schemas.microsoft.com/office/powerpoint/2010/main" val="2509031533"/>
              </p:ext>
            </p:extLst>
          </p:nvPr>
        </p:nvGraphicFramePr>
        <p:xfrm>
          <a:off x="9523289" y="2159093"/>
          <a:ext cx="2605964" cy="1554480"/>
        </p:xfrm>
        <a:graphic>
          <a:graphicData uri="http://schemas.openxmlformats.org/drawingml/2006/table">
            <a:tbl>
              <a:tblPr firstRow="1" bandRow="1">
                <a:tableStyleId>{21E4AEA4-8DFA-4A89-87EB-49C32662AFE0}</a:tableStyleId>
              </a:tblPr>
              <a:tblGrid>
                <a:gridCol w="2605964">
                  <a:extLst>
                    <a:ext uri="{9D8B030D-6E8A-4147-A177-3AD203B41FA5}">
                      <a16:colId xmlns="" xmlns:a16="http://schemas.microsoft.com/office/drawing/2014/main" val="20000"/>
                    </a:ext>
                  </a:extLst>
                </a:gridCol>
              </a:tblGrid>
              <a:tr h="353527">
                <a:tc>
                  <a:txBody>
                    <a:bodyPr/>
                    <a:lstStyle/>
                    <a:p>
                      <a:r>
                        <a:rPr lang="en-AU" dirty="0"/>
                        <a:t>CFU 3</a:t>
                      </a:r>
                    </a:p>
                  </a:txBody>
                  <a:tcPr>
                    <a:solidFill>
                      <a:srgbClr val="00B050"/>
                    </a:solidFill>
                  </a:tcPr>
                </a:tc>
                <a:extLst>
                  <a:ext uri="{0D108BD9-81ED-4DB2-BD59-A6C34878D82A}">
                    <a16:rowId xmlns=""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smtClean="0"/>
                        <a:t>Kate says that goldfish are reptiles because they have scaly skin. Is she correct? Why or why not?</a:t>
                      </a:r>
                    </a:p>
                  </a:txBody>
                  <a:tcPr>
                    <a:solidFill>
                      <a:schemeClr val="bg1">
                        <a:lumMod val="95000"/>
                      </a:schemeClr>
                    </a:solidFill>
                  </a:tcPr>
                </a:tc>
                <a:extLst>
                  <a:ext uri="{0D108BD9-81ED-4DB2-BD59-A6C34878D82A}">
                    <a16:rowId xmlns="" xmlns:a16="http://schemas.microsoft.com/office/drawing/2014/main" val="10001"/>
                  </a:ext>
                </a:extLst>
              </a:tr>
            </a:tbl>
          </a:graphicData>
        </a:graphic>
      </p:graphicFrame>
      <p:pic>
        <p:nvPicPr>
          <p:cNvPr id="11" name="Picture 2" descr="https://i.ytimg.com/vi/_YfYHFM3Das/maxresdefault.jpg">
            <a:extLst>
              <a:ext uri="{FF2B5EF4-FFF2-40B4-BE49-F238E27FC236}">
                <a16:creationId xmlns="" xmlns:a16="http://schemas.microsoft.com/office/drawing/2014/main" id="{A30E65BD-7EDE-477D-8A3F-D555B4A0ACA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1236"/>
          <a:stretch/>
        </p:blipFill>
        <p:spPr bwMode="auto">
          <a:xfrm>
            <a:off x="623043" y="3772229"/>
            <a:ext cx="4225079" cy="301739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http://www.genesispark.com/wp-content/uploads/2011/11/Thorny-Devil.jpg">
            <a:extLst>
              <a:ext uri="{FF2B5EF4-FFF2-40B4-BE49-F238E27FC236}">
                <a16:creationId xmlns="" xmlns:a16="http://schemas.microsoft.com/office/drawing/2014/main" id="{131A83B9-A6B4-4512-A8FA-E0ACB6255B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3279" y="3772229"/>
            <a:ext cx="4233769" cy="3002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8233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023093" cy="584775"/>
          </a:xfrm>
          <a:prstGeom prst="homePlate">
            <a:avLst/>
          </a:prstGeom>
          <a:solidFill>
            <a:srgbClr val="00B05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Concept Development</a:t>
            </a:r>
          </a:p>
        </p:txBody>
      </p:sp>
      <p:graphicFrame>
        <p:nvGraphicFramePr>
          <p:cNvPr id="13" name="Table 12"/>
          <p:cNvGraphicFramePr>
            <a:graphicFrameLocks noGrp="1"/>
          </p:cNvGraphicFramePr>
          <p:nvPr>
            <p:extLst>
              <p:ext uri="{D42A27DB-BD31-4B8C-83A1-F6EECF244321}">
                <p14:modId xmlns:p14="http://schemas.microsoft.com/office/powerpoint/2010/main" val="2332091887"/>
              </p:ext>
            </p:extLst>
          </p:nvPr>
        </p:nvGraphicFramePr>
        <p:xfrm>
          <a:off x="9514800" y="68400"/>
          <a:ext cx="2605964" cy="1646432"/>
        </p:xfrm>
        <a:graphic>
          <a:graphicData uri="http://schemas.openxmlformats.org/drawingml/2006/table">
            <a:tbl>
              <a:tblPr firstRow="1" bandRow="1">
                <a:tableStyleId>{21E4AEA4-8DFA-4A89-87EB-49C32662AFE0}</a:tableStyleId>
              </a:tblPr>
              <a:tblGrid>
                <a:gridCol w="2605964">
                  <a:extLst>
                    <a:ext uri="{9D8B030D-6E8A-4147-A177-3AD203B41FA5}">
                      <a16:colId xmlns="" xmlns:a16="http://schemas.microsoft.com/office/drawing/2014/main" val="20000"/>
                    </a:ext>
                  </a:extLst>
                </a:gridCol>
              </a:tblGrid>
              <a:tr h="320168">
                <a:tc>
                  <a:txBody>
                    <a:bodyPr/>
                    <a:lstStyle/>
                    <a:p>
                      <a:r>
                        <a:rPr lang="en-AU" dirty="0"/>
                        <a:t>CFU 1</a:t>
                      </a:r>
                    </a:p>
                  </a:txBody>
                  <a:tcPr>
                    <a:solidFill>
                      <a:srgbClr val="00B050"/>
                    </a:solidFill>
                  </a:tcPr>
                </a:tc>
                <a:extLst>
                  <a:ext uri="{0D108BD9-81ED-4DB2-BD59-A6C34878D82A}">
                    <a16:rowId xmlns="" xmlns:a16="http://schemas.microsoft.com/office/drawing/2014/main" val="10000"/>
                  </a:ext>
                </a:extLst>
              </a:tr>
              <a:tr h="12806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Salamanders are amphibians. What </a:t>
                      </a:r>
                      <a:r>
                        <a:rPr lang="en-AU" dirty="0" smtClean="0"/>
                        <a:t>would you </a:t>
                      </a:r>
                      <a:r>
                        <a:rPr lang="en-AU" dirty="0"/>
                        <a:t>expect a salamander to feel like?</a:t>
                      </a:r>
                    </a:p>
                  </a:txBody>
                  <a:tcPr>
                    <a:solidFill>
                      <a:schemeClr val="bg1">
                        <a:lumMod val="95000"/>
                      </a:schemeClr>
                    </a:solidFill>
                  </a:tcPr>
                </a:tc>
                <a:extLst>
                  <a:ext uri="{0D108BD9-81ED-4DB2-BD59-A6C34878D82A}">
                    <a16:rowId xmlns="" xmlns:a16="http://schemas.microsoft.com/office/drawing/2014/main" val="10001"/>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2463363777"/>
              </p:ext>
            </p:extLst>
          </p:nvPr>
        </p:nvGraphicFramePr>
        <p:xfrm>
          <a:off x="9528831" y="1758347"/>
          <a:ext cx="2605964" cy="1554480"/>
        </p:xfrm>
        <a:graphic>
          <a:graphicData uri="http://schemas.openxmlformats.org/drawingml/2006/table">
            <a:tbl>
              <a:tblPr firstRow="1" bandRow="1">
                <a:tableStyleId>{21E4AEA4-8DFA-4A89-87EB-49C32662AFE0}</a:tableStyleId>
              </a:tblPr>
              <a:tblGrid>
                <a:gridCol w="2605964">
                  <a:extLst>
                    <a:ext uri="{9D8B030D-6E8A-4147-A177-3AD203B41FA5}">
                      <a16:colId xmlns="" xmlns:a16="http://schemas.microsoft.com/office/drawing/2014/main" val="20000"/>
                    </a:ext>
                  </a:extLst>
                </a:gridCol>
              </a:tblGrid>
              <a:tr h="0">
                <a:tc>
                  <a:txBody>
                    <a:bodyPr/>
                    <a:lstStyle/>
                    <a:p>
                      <a:r>
                        <a:rPr lang="en-AU" dirty="0"/>
                        <a:t>CFU 2</a:t>
                      </a:r>
                    </a:p>
                  </a:txBody>
                  <a:tcPr>
                    <a:solidFill>
                      <a:srgbClr val="00B050"/>
                    </a:solidFill>
                  </a:tcPr>
                </a:tc>
                <a:extLst>
                  <a:ext uri="{0D108BD9-81ED-4DB2-BD59-A6C34878D82A}">
                    <a16:rowId xmlns="" xmlns:a16="http://schemas.microsoft.com/office/drawing/2014/main" val="10000"/>
                  </a:ext>
                </a:extLst>
              </a:tr>
              <a:tr h="370840">
                <a:tc>
                  <a:txBody>
                    <a:bodyPr/>
                    <a:lstStyle/>
                    <a:p>
                      <a:r>
                        <a:rPr lang="en-AU" dirty="0"/>
                        <a:t>How are a baby amphibian and a fully grown amphibian different? </a:t>
                      </a:r>
                    </a:p>
                  </a:txBody>
                  <a:tcPr>
                    <a:solidFill>
                      <a:schemeClr val="bg1">
                        <a:lumMod val="95000"/>
                      </a:schemeClr>
                    </a:solidFill>
                  </a:tcPr>
                </a:tc>
                <a:extLst>
                  <a:ext uri="{0D108BD9-81ED-4DB2-BD59-A6C34878D82A}">
                    <a16:rowId xmlns="" xmlns:a16="http://schemas.microsoft.com/office/drawing/2014/main" val="10001"/>
                  </a:ext>
                </a:extLst>
              </a:tr>
            </a:tbl>
          </a:graphicData>
        </a:graphic>
      </p:graphicFrame>
      <p:sp>
        <p:nvSpPr>
          <p:cNvPr id="6" name="Content Placeholder 2">
            <a:extLst>
              <a:ext uri="{FF2B5EF4-FFF2-40B4-BE49-F238E27FC236}">
                <a16:creationId xmlns="" xmlns:a16="http://schemas.microsoft.com/office/drawing/2014/main" id="{7F92BBE8-C137-474F-972A-B52681EB261E}"/>
              </a:ext>
            </a:extLst>
          </p:cNvPr>
          <p:cNvSpPr>
            <a:spLocks noGrp="1"/>
          </p:cNvSpPr>
          <p:nvPr>
            <p:ph idx="1"/>
          </p:nvPr>
        </p:nvSpPr>
        <p:spPr>
          <a:xfrm>
            <a:off x="688571" y="703375"/>
            <a:ext cx="8559835" cy="4351338"/>
          </a:xfrm>
        </p:spPr>
        <p:txBody>
          <a:bodyPr/>
          <a:lstStyle/>
          <a:p>
            <a:pPr marL="0" indent="0">
              <a:buNone/>
            </a:pPr>
            <a:r>
              <a:rPr lang="en-AU" b="1" dirty="0"/>
              <a:t>Amphibia</a:t>
            </a:r>
          </a:p>
          <a:p>
            <a:pPr marL="0" indent="0">
              <a:buNone/>
            </a:pPr>
            <a:r>
              <a:rPr lang="en-AU" dirty="0"/>
              <a:t>Members of the class Amphibia (a.k.a. </a:t>
            </a:r>
            <a:r>
              <a:rPr lang="en-AU" b="1" dirty="0"/>
              <a:t>amphibians</a:t>
            </a:r>
            <a:r>
              <a:rPr lang="en-AU" dirty="0"/>
              <a:t>):</a:t>
            </a:r>
          </a:p>
          <a:p>
            <a:r>
              <a:rPr lang="en-AU" dirty="0"/>
              <a:t>Have </a:t>
            </a:r>
            <a:r>
              <a:rPr lang="en-AU" b="1" dirty="0"/>
              <a:t>soft, slimy skin</a:t>
            </a:r>
          </a:p>
          <a:p>
            <a:r>
              <a:rPr lang="en-AU" dirty="0"/>
              <a:t>Are </a:t>
            </a:r>
            <a:r>
              <a:rPr lang="en-AU" b="1" dirty="0"/>
              <a:t>cold-blooded</a:t>
            </a:r>
          </a:p>
          <a:p>
            <a:r>
              <a:rPr lang="en-AU" b="1" dirty="0"/>
              <a:t>Lay eggs with soft shells</a:t>
            </a:r>
          </a:p>
          <a:p>
            <a:r>
              <a:rPr lang="en-AU" dirty="0"/>
              <a:t>Have </a:t>
            </a:r>
            <a:r>
              <a:rPr lang="en-AU" b="1" dirty="0"/>
              <a:t>gills when young,</a:t>
            </a:r>
            <a:r>
              <a:rPr lang="en-AU" dirty="0"/>
              <a:t> and </a:t>
            </a:r>
            <a:r>
              <a:rPr lang="en-AU" b="1" dirty="0"/>
              <a:t>lungs as adults</a:t>
            </a:r>
          </a:p>
        </p:txBody>
      </p:sp>
      <p:pic>
        <p:nvPicPr>
          <p:cNvPr id="11" name="Picture 2" descr="http://www.reptilegardens.com/assets/images/gallery/images/tiger-salamander-3.jpg">
            <a:extLst>
              <a:ext uri="{FF2B5EF4-FFF2-40B4-BE49-F238E27FC236}">
                <a16:creationId xmlns="" xmlns:a16="http://schemas.microsoft.com/office/drawing/2014/main" id="{C1AE6D36-8E2B-4C5A-892A-A736C13A8A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1738" y="3906301"/>
            <a:ext cx="5116181" cy="286506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File:Blue-poison.dart.frog.and.Yellow-banded.dart.frog.arp.jpg">
            <a:extLst>
              <a:ext uri="{FF2B5EF4-FFF2-40B4-BE49-F238E27FC236}">
                <a16:creationId xmlns="" xmlns:a16="http://schemas.microsoft.com/office/drawing/2014/main" id="{0E621A86-6860-40A2-A4FE-9A0127CB7F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6288" y="2773885"/>
            <a:ext cx="1923670" cy="39597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5" name="Table 14">
            <a:extLst>
              <a:ext uri="{FF2B5EF4-FFF2-40B4-BE49-F238E27FC236}">
                <a16:creationId xmlns="" xmlns:a16="http://schemas.microsoft.com/office/drawing/2014/main" id="{2A111BCF-3A8F-4692-B5FD-19B6A8CF4508}"/>
              </a:ext>
            </a:extLst>
          </p:cNvPr>
          <p:cNvGraphicFramePr>
            <a:graphicFrameLocks noGrp="1"/>
          </p:cNvGraphicFramePr>
          <p:nvPr>
            <p:extLst>
              <p:ext uri="{D42A27DB-BD31-4B8C-83A1-F6EECF244321}">
                <p14:modId xmlns:p14="http://schemas.microsoft.com/office/powerpoint/2010/main" val="2641150801"/>
              </p:ext>
            </p:extLst>
          </p:nvPr>
        </p:nvGraphicFramePr>
        <p:xfrm>
          <a:off x="9512205" y="4937483"/>
          <a:ext cx="2605964" cy="1833880"/>
        </p:xfrm>
        <a:graphic>
          <a:graphicData uri="http://schemas.openxmlformats.org/drawingml/2006/table">
            <a:tbl>
              <a:tblPr firstRow="1" bandRow="1">
                <a:tableStyleId>{F5AB1C69-6EDB-4FF4-983F-18BD219EF322}</a:tableStyleId>
              </a:tblPr>
              <a:tblGrid>
                <a:gridCol w="2605964">
                  <a:extLst>
                    <a:ext uri="{9D8B030D-6E8A-4147-A177-3AD203B41FA5}">
                      <a16:colId xmlns="" xmlns:a16="http://schemas.microsoft.com/office/drawing/2014/main" val="20000"/>
                    </a:ext>
                  </a:extLst>
                </a:gridCol>
              </a:tblGrid>
              <a:tr h="370840">
                <a:tc>
                  <a:txBody>
                    <a:bodyPr/>
                    <a:lstStyle/>
                    <a:p>
                      <a:r>
                        <a:rPr lang="en-AU" dirty="0"/>
                        <a:t>Vocabulary</a:t>
                      </a:r>
                    </a:p>
                  </a:txBody>
                  <a:tcPr/>
                </a:tc>
                <a:extLst>
                  <a:ext uri="{0D108BD9-81ED-4DB2-BD59-A6C34878D82A}">
                    <a16:rowId xmlns=""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b="1" baseline="0" dirty="0"/>
                        <a:t>cold-blooded</a:t>
                      </a:r>
                      <a:r>
                        <a:rPr lang="en-AU" b="0" baseline="0" dirty="0"/>
                        <a:t> (</a:t>
                      </a:r>
                      <a:r>
                        <a:rPr lang="en-AU" b="0" i="1" baseline="0" dirty="0"/>
                        <a:t>adj.</a:t>
                      </a:r>
                      <a:r>
                        <a:rPr lang="en-AU" b="0" baseline="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AU" b="0" baseline="0" dirty="0"/>
                        <a:t>body temperature is decided by the temperature of its environment</a:t>
                      </a:r>
                    </a:p>
                  </a:txBody>
                  <a:tcPr>
                    <a:solidFill>
                      <a:schemeClr val="bg1">
                        <a:lumMod val="95000"/>
                      </a:schemeClr>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440449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023093" cy="584775"/>
          </a:xfrm>
          <a:prstGeom prst="homePlate">
            <a:avLst/>
          </a:prstGeom>
          <a:solidFill>
            <a:srgbClr val="00B05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Concept Development</a:t>
            </a:r>
          </a:p>
        </p:txBody>
      </p:sp>
      <p:graphicFrame>
        <p:nvGraphicFramePr>
          <p:cNvPr id="13" name="Table 12"/>
          <p:cNvGraphicFramePr>
            <a:graphicFrameLocks noGrp="1"/>
          </p:cNvGraphicFramePr>
          <p:nvPr>
            <p:extLst>
              <p:ext uri="{D42A27DB-BD31-4B8C-83A1-F6EECF244321}">
                <p14:modId xmlns:p14="http://schemas.microsoft.com/office/powerpoint/2010/main" val="1374348686"/>
              </p:ext>
            </p:extLst>
          </p:nvPr>
        </p:nvGraphicFramePr>
        <p:xfrm>
          <a:off x="9514800" y="68400"/>
          <a:ext cx="2605964" cy="736600"/>
        </p:xfrm>
        <a:graphic>
          <a:graphicData uri="http://schemas.openxmlformats.org/drawingml/2006/table">
            <a:tbl>
              <a:tblPr firstRow="1" bandRow="1">
                <a:tableStyleId>{21E4AEA4-8DFA-4A89-87EB-49C32662AFE0}</a:tableStyleId>
              </a:tblPr>
              <a:tblGrid>
                <a:gridCol w="2605964">
                  <a:extLst>
                    <a:ext uri="{9D8B030D-6E8A-4147-A177-3AD203B41FA5}">
                      <a16:colId xmlns="" xmlns:a16="http://schemas.microsoft.com/office/drawing/2014/main" val="20000"/>
                    </a:ext>
                  </a:extLst>
                </a:gridCol>
              </a:tblGrid>
              <a:tr h="353527">
                <a:tc>
                  <a:txBody>
                    <a:bodyPr/>
                    <a:lstStyle/>
                    <a:p>
                      <a:r>
                        <a:rPr lang="en-AU" dirty="0"/>
                        <a:t>CFU 1</a:t>
                      </a:r>
                    </a:p>
                  </a:txBody>
                  <a:tcPr>
                    <a:solidFill>
                      <a:srgbClr val="00B050"/>
                    </a:solidFill>
                  </a:tcPr>
                </a:tc>
                <a:extLst>
                  <a:ext uri="{0D108BD9-81ED-4DB2-BD59-A6C34878D82A}">
                    <a16:rowId xmlns="" xmlns:a16="http://schemas.microsoft.com/office/drawing/2014/main" val="10000"/>
                  </a:ext>
                </a:extLst>
              </a:tr>
              <a:tr h="370840">
                <a:tc>
                  <a:txBody>
                    <a:bodyPr/>
                    <a:lstStyle/>
                    <a:p>
                      <a:r>
                        <a:rPr lang="en-AU" dirty="0"/>
                        <a:t>How do fish breathe?</a:t>
                      </a:r>
                    </a:p>
                  </a:txBody>
                  <a:tcPr>
                    <a:solidFill>
                      <a:schemeClr val="bg1">
                        <a:lumMod val="95000"/>
                      </a:schemeClr>
                    </a:solidFill>
                  </a:tcPr>
                </a:tc>
                <a:extLst>
                  <a:ext uri="{0D108BD9-81ED-4DB2-BD59-A6C34878D82A}">
                    <a16:rowId xmlns="" xmlns:a16="http://schemas.microsoft.com/office/drawing/2014/main" val="10001"/>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956945074"/>
              </p:ext>
            </p:extLst>
          </p:nvPr>
        </p:nvGraphicFramePr>
        <p:xfrm>
          <a:off x="9523288" y="877977"/>
          <a:ext cx="2605964" cy="1280160"/>
        </p:xfrm>
        <a:graphic>
          <a:graphicData uri="http://schemas.openxmlformats.org/drawingml/2006/table">
            <a:tbl>
              <a:tblPr firstRow="1" bandRow="1">
                <a:tableStyleId>{21E4AEA4-8DFA-4A89-87EB-49C32662AFE0}</a:tableStyleId>
              </a:tblPr>
              <a:tblGrid>
                <a:gridCol w="2605964">
                  <a:extLst>
                    <a:ext uri="{9D8B030D-6E8A-4147-A177-3AD203B41FA5}">
                      <a16:colId xmlns="" xmlns:a16="http://schemas.microsoft.com/office/drawing/2014/main" val="20000"/>
                    </a:ext>
                  </a:extLst>
                </a:gridCol>
              </a:tblGrid>
              <a:tr h="0">
                <a:tc>
                  <a:txBody>
                    <a:bodyPr/>
                    <a:lstStyle/>
                    <a:p>
                      <a:r>
                        <a:rPr lang="en-AU" dirty="0"/>
                        <a:t>CFU 2</a:t>
                      </a:r>
                    </a:p>
                  </a:txBody>
                  <a:tcPr>
                    <a:solidFill>
                      <a:srgbClr val="00B050"/>
                    </a:solidFill>
                  </a:tcPr>
                </a:tc>
                <a:extLst>
                  <a:ext uri="{0D108BD9-81ED-4DB2-BD59-A6C34878D82A}">
                    <a16:rowId xmlns="" xmlns:a16="http://schemas.microsoft.com/office/drawing/2014/main" val="10000"/>
                  </a:ext>
                </a:extLst>
              </a:tr>
              <a:tr h="370840">
                <a:tc>
                  <a:txBody>
                    <a:bodyPr/>
                    <a:lstStyle/>
                    <a:p>
                      <a:r>
                        <a:rPr lang="en-AU" dirty="0"/>
                        <a:t>Sam says that jellyfish are actually </a:t>
                      </a:r>
                      <a:r>
                        <a:rPr lang="en-AU" b="1" u="sng" dirty="0"/>
                        <a:t>not</a:t>
                      </a:r>
                      <a:r>
                        <a:rPr lang="en-AU" dirty="0"/>
                        <a:t> fish. Is he correct? Why or why not?</a:t>
                      </a:r>
                    </a:p>
                  </a:txBody>
                  <a:tcPr>
                    <a:solidFill>
                      <a:schemeClr val="bg1">
                        <a:lumMod val="95000"/>
                      </a:schemeClr>
                    </a:solidFill>
                  </a:tcPr>
                </a:tc>
                <a:extLst>
                  <a:ext uri="{0D108BD9-81ED-4DB2-BD59-A6C34878D82A}">
                    <a16:rowId xmlns="" xmlns:a16="http://schemas.microsoft.com/office/drawing/2014/main" val="10001"/>
                  </a:ext>
                </a:extLst>
              </a:tr>
            </a:tbl>
          </a:graphicData>
        </a:graphic>
      </p:graphicFrame>
      <p:sp>
        <p:nvSpPr>
          <p:cNvPr id="6" name="Content Placeholder 2">
            <a:extLst>
              <a:ext uri="{FF2B5EF4-FFF2-40B4-BE49-F238E27FC236}">
                <a16:creationId xmlns="" xmlns:a16="http://schemas.microsoft.com/office/drawing/2014/main" id="{7F92BBE8-C137-474F-972A-B52681EB261E}"/>
              </a:ext>
            </a:extLst>
          </p:cNvPr>
          <p:cNvSpPr>
            <a:spLocks noGrp="1"/>
          </p:cNvSpPr>
          <p:nvPr>
            <p:ph idx="1"/>
          </p:nvPr>
        </p:nvSpPr>
        <p:spPr>
          <a:xfrm>
            <a:off x="838200" y="720000"/>
            <a:ext cx="8559835" cy="4351338"/>
          </a:xfrm>
        </p:spPr>
        <p:txBody>
          <a:bodyPr/>
          <a:lstStyle/>
          <a:p>
            <a:pPr marL="0" indent="0">
              <a:buNone/>
            </a:pPr>
            <a:r>
              <a:rPr lang="en-AU" b="1" dirty="0"/>
              <a:t>Pisces</a:t>
            </a:r>
          </a:p>
          <a:p>
            <a:pPr marL="0" indent="0">
              <a:buNone/>
            </a:pPr>
            <a:r>
              <a:rPr lang="en-AU" dirty="0"/>
              <a:t>Members of the class Pisces (a.k.a. </a:t>
            </a:r>
            <a:r>
              <a:rPr lang="en-AU" b="1" dirty="0"/>
              <a:t>fish</a:t>
            </a:r>
            <a:r>
              <a:rPr lang="en-AU" dirty="0"/>
              <a:t>):</a:t>
            </a:r>
          </a:p>
          <a:p>
            <a:r>
              <a:rPr lang="en-AU" dirty="0"/>
              <a:t>Have </a:t>
            </a:r>
            <a:r>
              <a:rPr lang="en-AU" b="1" dirty="0"/>
              <a:t>scaly skin</a:t>
            </a:r>
          </a:p>
          <a:p>
            <a:r>
              <a:rPr lang="en-AU" dirty="0"/>
              <a:t>Are </a:t>
            </a:r>
            <a:r>
              <a:rPr lang="en-AU" b="1" dirty="0"/>
              <a:t>usually cold-blooded</a:t>
            </a:r>
          </a:p>
          <a:p>
            <a:r>
              <a:rPr lang="en-AU" b="1" dirty="0"/>
              <a:t>Usually have fins</a:t>
            </a:r>
          </a:p>
          <a:p>
            <a:r>
              <a:rPr lang="en-AU" b="1" dirty="0"/>
              <a:t>Breathe using gills</a:t>
            </a:r>
          </a:p>
        </p:txBody>
      </p:sp>
      <p:pic>
        <p:nvPicPr>
          <p:cNvPr id="11" name="Picture 2" descr="https://upload.wikimedia.org/wikipedia/commons/2/25/Synchiropus_splendidus_2_Luc_Viatour_cropped.png">
            <a:extLst>
              <a:ext uri="{FF2B5EF4-FFF2-40B4-BE49-F238E27FC236}">
                <a16:creationId xmlns="" xmlns:a16="http://schemas.microsoft.com/office/drawing/2014/main" id="{4DDA6710-8F54-49CF-B307-3C16F3201A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66" y="3888053"/>
            <a:ext cx="3718683" cy="270867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 xmlns:a16="http://schemas.microsoft.com/office/drawing/2014/main" id="{338F3D98-E0C4-49AE-80B4-7494303DDF63}"/>
              </a:ext>
            </a:extLst>
          </p:cNvPr>
          <p:cNvPicPr>
            <a:picLocks noChangeAspect="1"/>
          </p:cNvPicPr>
          <p:nvPr/>
        </p:nvPicPr>
        <p:blipFill rotWithShape="1">
          <a:blip r:embed="rId4"/>
          <a:srcRect t="17690" b="18729"/>
          <a:stretch/>
        </p:blipFill>
        <p:spPr>
          <a:xfrm>
            <a:off x="4979414" y="3888053"/>
            <a:ext cx="4260237" cy="2708670"/>
          </a:xfrm>
          <a:prstGeom prst="rect">
            <a:avLst/>
          </a:prstGeom>
        </p:spPr>
      </p:pic>
      <p:graphicFrame>
        <p:nvGraphicFramePr>
          <p:cNvPr id="15" name="Table 14">
            <a:extLst>
              <a:ext uri="{FF2B5EF4-FFF2-40B4-BE49-F238E27FC236}">
                <a16:creationId xmlns="" xmlns:a16="http://schemas.microsoft.com/office/drawing/2014/main" id="{9F680660-6423-4C05-A71C-755F03C867F9}"/>
              </a:ext>
            </a:extLst>
          </p:cNvPr>
          <p:cNvGraphicFramePr>
            <a:graphicFrameLocks noGrp="1"/>
          </p:cNvGraphicFramePr>
          <p:nvPr>
            <p:extLst>
              <p:ext uri="{D42A27DB-BD31-4B8C-83A1-F6EECF244321}">
                <p14:modId xmlns:p14="http://schemas.microsoft.com/office/powerpoint/2010/main" val="578207247"/>
              </p:ext>
            </p:extLst>
          </p:nvPr>
        </p:nvGraphicFramePr>
        <p:xfrm>
          <a:off x="9512205" y="4937483"/>
          <a:ext cx="2605964" cy="1833880"/>
        </p:xfrm>
        <a:graphic>
          <a:graphicData uri="http://schemas.openxmlformats.org/drawingml/2006/table">
            <a:tbl>
              <a:tblPr firstRow="1" bandRow="1">
                <a:tableStyleId>{F5AB1C69-6EDB-4FF4-983F-18BD219EF322}</a:tableStyleId>
              </a:tblPr>
              <a:tblGrid>
                <a:gridCol w="2605964">
                  <a:extLst>
                    <a:ext uri="{9D8B030D-6E8A-4147-A177-3AD203B41FA5}">
                      <a16:colId xmlns="" xmlns:a16="http://schemas.microsoft.com/office/drawing/2014/main" val="20000"/>
                    </a:ext>
                  </a:extLst>
                </a:gridCol>
              </a:tblGrid>
              <a:tr h="370840">
                <a:tc>
                  <a:txBody>
                    <a:bodyPr/>
                    <a:lstStyle/>
                    <a:p>
                      <a:r>
                        <a:rPr lang="en-AU" dirty="0"/>
                        <a:t>Vocabulary</a:t>
                      </a:r>
                    </a:p>
                  </a:txBody>
                  <a:tcPr/>
                </a:tc>
                <a:extLst>
                  <a:ext uri="{0D108BD9-81ED-4DB2-BD59-A6C34878D82A}">
                    <a16:rowId xmlns=""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b="1" baseline="0" dirty="0"/>
                        <a:t>cold-blooded</a:t>
                      </a:r>
                      <a:r>
                        <a:rPr lang="en-AU" b="0" baseline="0" dirty="0"/>
                        <a:t> (</a:t>
                      </a:r>
                      <a:r>
                        <a:rPr lang="en-AU" b="0" i="1" baseline="0" dirty="0"/>
                        <a:t>adj.</a:t>
                      </a:r>
                      <a:r>
                        <a:rPr lang="en-AU" b="0" baseline="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AU" b="0" baseline="0" dirty="0"/>
                        <a:t>body temperature is decided by the temperature of its environment</a:t>
                      </a:r>
                    </a:p>
                  </a:txBody>
                  <a:tcPr>
                    <a:solidFill>
                      <a:schemeClr val="bg1">
                        <a:lumMod val="95000"/>
                      </a:schemeClr>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148051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545</TotalTime>
  <Words>1248</Words>
  <Application>Microsoft Office PowerPoint</Application>
  <PresentationFormat>Widescreen</PresentationFormat>
  <Paragraphs>241</Paragraphs>
  <Slides>18</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PowerPoint Presentation</vt:lpstr>
      <vt:lpstr>PowerPoint Presentation</vt:lpstr>
      <vt:lpstr>Classes of Vertebrates Year 7 Science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teacher</dc:creator>
  <cp:lastModifiedBy>teacher</cp:lastModifiedBy>
  <cp:revision>29</cp:revision>
  <dcterms:created xsi:type="dcterms:W3CDTF">2018-02-20T13:07:19Z</dcterms:created>
  <dcterms:modified xsi:type="dcterms:W3CDTF">2019-08-06T03:26:07Z</dcterms:modified>
</cp:coreProperties>
</file>