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2" r:id="rId2"/>
    <p:sldId id="270" r:id="rId3"/>
    <p:sldId id="263" r:id="rId4"/>
    <p:sldId id="258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61" r:id="rId16"/>
    <p:sldId id="262" r:id="rId1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54" y="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619A8-C932-4F8E-AE4D-9A9A7C727790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4B68C-AC06-4252-8C4B-8115CD7B67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933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Mention at this point that we’ll take notes later, not as we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2560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54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Legs and wings always come out of the thorax (middle). Don’t get mixed up with the antennae (which protrude from the head)!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24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14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Yes, counting pincers is inconsistent with how arachnids are classified, but with crustaceans what you’re really counting is appendages, since they’re so </a:t>
            </a:r>
            <a:r>
              <a:rPr lang="en-AU" dirty="0" smtClean="0"/>
              <a:t>varied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Sign lobster only has 4 pairs of legs (including pincers), top two are </a:t>
            </a:r>
            <a:r>
              <a:rPr lang="en-AU" dirty="0" err="1" smtClean="0"/>
              <a:t>antannae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39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173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43021-3677-4159-B09F-685EE1B37DE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99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Legs and wings always come out of the thorax (middle). Don’t get mixed up with the antennae (which protrude from the head)!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2596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5653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Yes, counting pincers is inconsistent with how arachnids are classified, but with crustaceans what you’re really counting is appendages, since they’re so varied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74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29/07/2019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56C0004-1C97-4ACA-9713-99A995B62E33}"/>
              </a:ext>
            </a:extLst>
          </p:cNvPr>
          <p:cNvSpPr/>
          <p:nvPr/>
        </p:nvSpPr>
        <p:spPr>
          <a:xfrm>
            <a:off x="838200" y="2533670"/>
            <a:ext cx="4893677" cy="222156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0" y="-6605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71F140-AFD0-4741-A178-960BFFA5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583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Kingdoms</a:t>
            </a:r>
          </a:p>
          <a:p>
            <a:r>
              <a:rPr lang="en-AU" dirty="0"/>
              <a:t>We have learnt about three kingdoms: Animalia (animal), Plantae (plant) and Fungi (fungus). To work out which of these kingdoms an organism belongs to, you only need to ask two 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Is it a producer?</a:t>
            </a:r>
          </a:p>
          <a:p>
            <a:pPr lvl="1"/>
            <a:r>
              <a:rPr lang="en-AU" sz="2600" dirty="0"/>
              <a:t>Yes: Plantae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If not, does it have cell walls?</a:t>
            </a:r>
          </a:p>
          <a:p>
            <a:pPr lvl="1"/>
            <a:r>
              <a:rPr lang="en-AU" sz="2600" dirty="0"/>
              <a:t>No: Animalia</a:t>
            </a:r>
          </a:p>
          <a:p>
            <a:pPr lvl="1"/>
            <a:r>
              <a:rPr lang="en-AU" sz="2600" dirty="0"/>
              <a:t>Yes: Fungi</a:t>
            </a:r>
          </a:p>
          <a:p>
            <a:pPr marL="457200" lvl="1" indent="0">
              <a:buNone/>
            </a:pPr>
            <a:endParaRPr lang="en-AU" sz="2600" dirty="0"/>
          </a:p>
          <a:p>
            <a:r>
              <a:rPr lang="en-AU" dirty="0"/>
              <a:t>This cell belongs to a consumer. </a:t>
            </a:r>
            <a:br>
              <a:rPr lang="en-AU" dirty="0"/>
            </a:br>
            <a:r>
              <a:rPr lang="en-AU" dirty="0"/>
              <a:t>Which kingdom is this organism </a:t>
            </a:r>
            <a:br>
              <a:rPr lang="en-AU" dirty="0"/>
            </a:br>
            <a:r>
              <a:rPr lang="en-AU" dirty="0"/>
              <a:t>part of?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6431A90F-A2BC-49C4-95EA-295DF3E1C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380980"/>
              </p:ext>
            </p:extLst>
          </p:nvPr>
        </p:nvGraphicFramePr>
        <p:xfrm>
          <a:off x="9545133" y="3740402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cell wall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the tough outside layer of some cells which protects and supports them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producer</a:t>
                      </a:r>
                      <a:r>
                        <a:rPr lang="en-AU" sz="1800" dirty="0"/>
                        <a:t> (</a:t>
                      </a:r>
                      <a:r>
                        <a:rPr lang="en-AU" sz="1800" i="1" dirty="0"/>
                        <a:t>noun</a:t>
                      </a:r>
                      <a:r>
                        <a:rPr lang="en-AU" sz="18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an organism that gets energy from non-living things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" name="Picture 2" descr="http://www.assignmentpoint.com/wp-content/uploads/2017/05/Cell-Wall.jpg">
            <a:extLst>
              <a:ext uri="{FF2B5EF4-FFF2-40B4-BE49-F238E27FC236}">
                <a16:creationId xmlns:a16="http://schemas.microsoft.com/office/drawing/2014/main" xmlns="" id="{4375DC45-7A98-47AF-A876-1CF6D9B981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BFCD0"/>
              </a:clrFrom>
              <a:clrTo>
                <a:srgbClr val="FBFCD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r="7638"/>
          <a:stretch/>
        </p:blipFill>
        <p:spPr bwMode="auto">
          <a:xfrm>
            <a:off x="5997141" y="2533670"/>
            <a:ext cx="2429886" cy="222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bbc.co.uk/staticarchive/359a707e69973854cabdbdcc92f61f78f1d01ff3.jpg">
            <a:extLst>
              <a:ext uri="{FF2B5EF4-FFF2-40B4-BE49-F238E27FC236}">
                <a16:creationId xmlns:a16="http://schemas.microsoft.com/office/drawing/2014/main" xmlns="" id="{3016722A-5AEC-4941-9991-4181AB40B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141" y="3013065"/>
            <a:ext cx="3347246" cy="336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61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 err="1"/>
              <a:t>Insecta</a:t>
            </a:r>
            <a:endParaRPr lang="en-AU" b="1" dirty="0"/>
          </a:p>
          <a:p>
            <a:r>
              <a:rPr lang="en-AU" dirty="0"/>
              <a:t>Members of the class </a:t>
            </a:r>
            <a:r>
              <a:rPr lang="en-AU" dirty="0" err="1"/>
              <a:t>Insecta</a:t>
            </a:r>
            <a:r>
              <a:rPr lang="en-AU" dirty="0"/>
              <a:t> (a.k.a. </a:t>
            </a:r>
            <a:r>
              <a:rPr lang="en-AU" b="1" dirty="0"/>
              <a:t>insects</a:t>
            </a:r>
            <a:r>
              <a:rPr lang="en-AU" dirty="0"/>
              <a:t>):</a:t>
            </a:r>
          </a:p>
          <a:p>
            <a:pPr lvl="1"/>
            <a:r>
              <a:rPr lang="en-AU" sz="2600" dirty="0"/>
              <a:t>Have </a:t>
            </a:r>
            <a:r>
              <a:rPr lang="en-AU" sz="2600" b="1" dirty="0"/>
              <a:t>3 pairs of legs</a:t>
            </a:r>
          </a:p>
          <a:p>
            <a:pPr lvl="1"/>
            <a:r>
              <a:rPr lang="en-AU" sz="2600" dirty="0"/>
              <a:t>Have </a:t>
            </a:r>
            <a:r>
              <a:rPr lang="en-AU" sz="2600" b="1" dirty="0"/>
              <a:t>3 body parts</a:t>
            </a:r>
            <a:r>
              <a:rPr lang="en-AU" sz="2600" dirty="0"/>
              <a:t>: the head (front), the thorax (middle), and the abdomen (back)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7ADE1AD4-BE84-43E7-9310-CB4CDF8AF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555276"/>
              </p:ext>
            </p:extLst>
          </p:nvPr>
        </p:nvGraphicFramePr>
        <p:xfrm>
          <a:off x="9514800" y="562111"/>
          <a:ext cx="2605964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3427997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 err="1"/>
                        <a:t>Insecta</a:t>
                      </a:r>
                      <a:endParaRPr lang="en-AU" dirty="0"/>
                    </a:p>
                    <a:p>
                      <a:pPr algn="ctr"/>
                      <a:r>
                        <a:rPr lang="en-AU" dirty="0"/>
                        <a:t>Insects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6834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3 pairs of legs</a:t>
                      </a:r>
                      <a:br>
                        <a:rPr lang="en-AU" dirty="0"/>
                      </a:br>
                      <a:endParaRPr lang="en-A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/>
                        <a:t>3 body parts</a:t>
                      </a:r>
                      <a:br>
                        <a:rPr lang="en-AU" dirty="0"/>
                      </a:br>
                      <a:endParaRPr lang="en-A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dirty="0"/>
                        <a:t>Examples: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AU" dirty="0"/>
                        <a:t>Ant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AU" dirty="0"/>
                        <a:t>Ladybug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8656247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7351C38-5DBD-476C-A228-72A4E3E53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99" y="4017817"/>
            <a:ext cx="4034368" cy="26895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90" y="3720519"/>
            <a:ext cx="472744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Arachnida</a:t>
            </a:r>
          </a:p>
          <a:p>
            <a:r>
              <a:rPr lang="en-AU" dirty="0"/>
              <a:t>Members of the class Arachnida (a.k.a. </a:t>
            </a:r>
            <a:r>
              <a:rPr lang="en-AU" b="1" dirty="0"/>
              <a:t>arachnids</a:t>
            </a:r>
            <a:r>
              <a:rPr lang="en-AU" dirty="0"/>
              <a:t>):</a:t>
            </a:r>
          </a:p>
          <a:p>
            <a:pPr lvl="1"/>
            <a:r>
              <a:rPr lang="en-AU" sz="2600" dirty="0"/>
              <a:t>Have </a:t>
            </a:r>
            <a:r>
              <a:rPr lang="en-AU" sz="2600" b="1" dirty="0"/>
              <a:t>4 pairs of legs</a:t>
            </a:r>
          </a:p>
          <a:p>
            <a:pPr lvl="2"/>
            <a:r>
              <a:rPr lang="en-AU" sz="2400" dirty="0"/>
              <a:t>(</a:t>
            </a:r>
            <a:r>
              <a:rPr lang="en-AU" sz="2400" b="1" dirty="0"/>
              <a:t>Pincers and fangs don’t count</a:t>
            </a:r>
            <a:r>
              <a:rPr lang="en-AU" sz="2400" dirty="0"/>
              <a:t> as legs)</a:t>
            </a:r>
          </a:p>
          <a:p>
            <a:pPr lvl="1"/>
            <a:r>
              <a:rPr lang="en-AU" sz="2600" dirty="0"/>
              <a:t>Have </a:t>
            </a:r>
            <a:r>
              <a:rPr lang="en-AU" sz="2600" b="1" dirty="0"/>
              <a:t>2 body parts</a:t>
            </a:r>
            <a:r>
              <a:rPr lang="en-AU" sz="2600" dirty="0"/>
              <a:t>: the cephalothorax (front) and the abdomen (back)</a:t>
            </a:r>
          </a:p>
        </p:txBody>
      </p:sp>
      <p:pic>
        <p:nvPicPr>
          <p:cNvPr id="10" name="Picture 4" descr="File:Scorpion 1077-01.jpg">
            <a:extLst>
              <a:ext uri="{FF2B5EF4-FFF2-40B4-BE49-F238E27FC236}">
                <a16:creationId xmlns:a16="http://schemas.microsoft.com/office/drawing/2014/main" xmlns="" id="{2BE65655-EC95-4845-9B29-AF9A8D446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157" y="3674025"/>
            <a:ext cx="3103652" cy="315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img.purch.com/h/1000/aHR0cDovL3d3dy5saXZlc2NpZW5jZS5jb20vaW1hZ2VzL2kvMDAwLzA5OC83ODgvb3JpZ2luYWwvQmFya2luZy1zcGlkZXItTk8tUkVVU0UuanBn">
            <a:extLst>
              <a:ext uri="{FF2B5EF4-FFF2-40B4-BE49-F238E27FC236}">
                <a16:creationId xmlns:a16="http://schemas.microsoft.com/office/drawing/2014/main" xmlns="" id="{A55064E5-5366-4DB5-B8E2-62E19C1A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74026"/>
            <a:ext cx="4775961" cy="318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803" y="4205918"/>
            <a:ext cx="2941642" cy="22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Crustacea</a:t>
            </a:r>
          </a:p>
          <a:p>
            <a:r>
              <a:rPr lang="en-AU" dirty="0"/>
              <a:t>Members of the class Crustacea (a.k.a. </a:t>
            </a:r>
            <a:r>
              <a:rPr lang="en-AU" b="1" dirty="0"/>
              <a:t>crustaceans</a:t>
            </a:r>
            <a:r>
              <a:rPr lang="en-AU" dirty="0"/>
              <a:t>):</a:t>
            </a:r>
          </a:p>
          <a:p>
            <a:pPr lvl="1"/>
            <a:r>
              <a:rPr lang="en-AU" sz="2600" dirty="0"/>
              <a:t>Have </a:t>
            </a:r>
            <a:r>
              <a:rPr lang="en-AU" sz="2600" b="1" dirty="0"/>
              <a:t>5 or more pairs of legs</a:t>
            </a:r>
          </a:p>
          <a:p>
            <a:pPr lvl="2"/>
            <a:r>
              <a:rPr lang="en-AU" sz="2400" dirty="0"/>
              <a:t>(This </a:t>
            </a:r>
            <a:r>
              <a:rPr lang="en-AU" sz="2400" b="1" dirty="0"/>
              <a:t>includes pincers, walking legs and swimming legs</a:t>
            </a:r>
            <a:r>
              <a:rPr lang="en-AU" sz="2400" dirty="0"/>
              <a:t>)</a:t>
            </a:r>
          </a:p>
          <a:p>
            <a:pPr lvl="1"/>
            <a:r>
              <a:rPr lang="en-AU" sz="2600" dirty="0"/>
              <a:t>Have </a:t>
            </a:r>
            <a:r>
              <a:rPr lang="en-AU" sz="2600" b="1" dirty="0"/>
              <a:t>2 or 3 body parts</a:t>
            </a:r>
            <a:endParaRPr lang="en-AU" sz="2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0001D9F-F23C-4EB0-8687-FD46A17961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5" r="10999"/>
          <a:stretch/>
        </p:blipFill>
        <p:spPr>
          <a:xfrm>
            <a:off x="157216" y="3698900"/>
            <a:ext cx="4953315" cy="3015325"/>
          </a:xfrm>
          <a:prstGeom prst="rect">
            <a:avLst/>
          </a:prstGeom>
        </p:spPr>
      </p:pic>
      <p:pic>
        <p:nvPicPr>
          <p:cNvPr id="5122" name="Picture 2" descr="https://thecornishfishmonger.co.uk/media/catalog/product/l/o/lobster_live_1.jpg">
            <a:extLst>
              <a:ext uri="{FF2B5EF4-FFF2-40B4-BE49-F238E27FC236}">
                <a16:creationId xmlns:a16="http://schemas.microsoft.com/office/drawing/2014/main" xmlns="" id="{FD5F89B9-3107-486C-9C5B-B90EFE493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96" y="3686413"/>
            <a:ext cx="4787300" cy="31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7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Myriapoda</a:t>
            </a:r>
          </a:p>
          <a:p>
            <a:r>
              <a:rPr lang="en-AU" dirty="0"/>
              <a:t>Members of the class Myriapoda (a.k.a. </a:t>
            </a:r>
            <a:r>
              <a:rPr lang="en-AU" b="1" dirty="0"/>
              <a:t>myriapods</a:t>
            </a:r>
            <a:r>
              <a:rPr lang="en-AU" dirty="0"/>
              <a:t>):</a:t>
            </a:r>
          </a:p>
          <a:p>
            <a:pPr lvl="1"/>
            <a:r>
              <a:rPr lang="en-AU" sz="2600" dirty="0"/>
              <a:t>Have </a:t>
            </a:r>
            <a:r>
              <a:rPr lang="en-AU" sz="2600" b="1" dirty="0"/>
              <a:t>many pairs of legs</a:t>
            </a:r>
            <a:r>
              <a:rPr lang="en-AU" sz="2600" dirty="0"/>
              <a:t> (the record is 375!)</a:t>
            </a:r>
            <a:endParaRPr lang="en-AU" sz="2400" dirty="0"/>
          </a:p>
          <a:p>
            <a:pPr lvl="1"/>
            <a:r>
              <a:rPr lang="en-AU" sz="2600" dirty="0"/>
              <a:t>Have </a:t>
            </a:r>
            <a:r>
              <a:rPr lang="en-AU" sz="2600" b="1" dirty="0"/>
              <a:t>many body parts, </a:t>
            </a:r>
            <a:r>
              <a:rPr lang="en-AU" sz="2600" dirty="0"/>
              <a:t>giving them a </a:t>
            </a:r>
            <a:r>
              <a:rPr lang="en-AU" sz="2600" b="1" dirty="0"/>
              <a:t>worm-like body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7EB0FC5-14B5-499E-A22B-63FF99417F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4"/>
          <a:stretch/>
        </p:blipFill>
        <p:spPr>
          <a:xfrm>
            <a:off x="131410" y="3429817"/>
            <a:ext cx="5393318" cy="3336192"/>
          </a:xfrm>
          <a:prstGeom prst="rect">
            <a:avLst/>
          </a:prstGeom>
        </p:spPr>
      </p:pic>
      <p:pic>
        <p:nvPicPr>
          <p:cNvPr id="6146" name="Picture 2" descr="https://img00.deviantart.net/f5f4/i/2011/323/d/c/giant_milipede_by_dead01-d4gmr0i.jpg">
            <a:extLst>
              <a:ext uri="{FF2B5EF4-FFF2-40B4-BE49-F238E27FC236}">
                <a16:creationId xmlns:a16="http://schemas.microsoft.com/office/drawing/2014/main" xmlns="" id="{73A93E64-7DEB-4452-9C55-40D7DA04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804" y="3429000"/>
            <a:ext cx="5098518" cy="334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13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10515600" cy="2767861"/>
          </a:xfrm>
        </p:spPr>
        <p:txBody>
          <a:bodyPr>
            <a:normAutofit/>
          </a:bodyPr>
          <a:lstStyle/>
          <a:p>
            <a:r>
              <a:rPr lang="en-AU" dirty="0"/>
              <a:t>Arthropods are one of the largest groups of organisms within the Animal Kingdom.</a:t>
            </a:r>
          </a:p>
          <a:p>
            <a:r>
              <a:rPr lang="en-AU" dirty="0"/>
              <a:t>They play many important roles within ecosystems: they provide food for other animals, they act as pollinators for plants, and some are scavengers and decomposers.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913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AB9537A-E908-4D77-AA32-D16BBF1F3E1A}"/>
              </a:ext>
            </a:extLst>
          </p:cNvPr>
          <p:cNvSpPr txBox="1"/>
          <p:nvPr/>
        </p:nvSpPr>
        <p:spPr>
          <a:xfrm>
            <a:off x="838201" y="720536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Using your graphic organiser, answer these questions on your whiteboards: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Which class of arthropods has the most legs?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Which class always has three body parts?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What three characteristics do </a:t>
            </a:r>
            <a:r>
              <a:rPr lang="en-AU" sz="2800" b="1" dirty="0"/>
              <a:t>all</a:t>
            </a:r>
            <a:r>
              <a:rPr lang="en-AU" sz="2800" dirty="0"/>
              <a:t> arthropods have in common?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This is a mustard ghost moth. What class does it belong to? Explain your choice.</a:t>
            </a:r>
          </a:p>
        </p:txBody>
      </p:sp>
      <p:pic>
        <p:nvPicPr>
          <p:cNvPr id="7172" name="Picture 4" descr="https://steemitimages.com/DQmcUnEDTYC2B9uaVqHTptu79aANQVtkUCCh1Jk2tZXyPm1/Insects%20Lepidoptera%20Hepialidae%20Abantiades%20hyalinatus%20MV%20BY%20Tas%202018-01-26%20n2.jpg">
            <a:extLst>
              <a:ext uri="{FF2B5EF4-FFF2-40B4-BE49-F238E27FC236}">
                <a16:creationId xmlns:a16="http://schemas.microsoft.com/office/drawing/2014/main" xmlns="" id="{51242962-4C40-45A9-8E3A-A06107020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60" y="3313662"/>
            <a:ext cx="5887539" cy="354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9411789" cy="4351338"/>
          </a:xfrm>
        </p:spPr>
        <p:txBody>
          <a:bodyPr/>
          <a:lstStyle/>
          <a:p>
            <a:r>
              <a:rPr lang="en-AU" dirty="0"/>
              <a:t>You need to have finished:</a:t>
            </a:r>
          </a:p>
          <a:p>
            <a:pPr lvl="1"/>
            <a:r>
              <a:rPr lang="en-AU" sz="2600" dirty="0"/>
              <a:t>‘Scientific Naming’ and ‘Understanding Kingdoms’ worksheets</a:t>
            </a:r>
          </a:p>
          <a:p>
            <a:pPr lvl="1"/>
            <a:r>
              <a:rPr lang="en-AU" sz="2600" dirty="0"/>
              <a:t>Questions 1-3 and 6 on page 93 of your textbook.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A00CE66-C59A-4A20-BB2C-8EE05E4FF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00" y="2033269"/>
            <a:ext cx="8322401" cy="47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Arthropods</a:t>
            </a:r>
            <a:br>
              <a:rPr lang="en-AU" dirty="0"/>
            </a:br>
            <a:r>
              <a:rPr lang="en-AU" sz="28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66962"/>
              </p:ext>
            </p:extLst>
          </p:nvPr>
        </p:nvGraphicFramePr>
        <p:xfrm>
          <a:off x="9514481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many classes of arthropods are there?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AU" b="1" dirty="0"/>
              <a:t>Describe</a:t>
            </a:r>
            <a:r>
              <a:rPr lang="en-AU" dirty="0"/>
              <a:t> the characteristics of arthropods</a:t>
            </a:r>
          </a:p>
          <a:p>
            <a:r>
              <a:rPr lang="en-AU" b="1" dirty="0"/>
              <a:t>Name</a:t>
            </a:r>
            <a:r>
              <a:rPr lang="en-AU" dirty="0"/>
              <a:t> and describe the four classes of arthropods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9CF77F-9496-4178-8C53-0D1F282880E9}"/>
              </a:ext>
            </a:extLst>
          </p:cNvPr>
          <p:cNvSpPr txBox="1"/>
          <p:nvPr/>
        </p:nvSpPr>
        <p:spPr>
          <a:xfrm>
            <a:off x="838200" y="312887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Look at the animals pictured. On your whiteboard, write down some characteristics that they all have in common.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2940856-C495-45E2-B4B7-5EC4BA042D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9"/>
          <a:stretch/>
        </p:blipFill>
        <p:spPr>
          <a:xfrm>
            <a:off x="497540" y="4066302"/>
            <a:ext cx="2809459" cy="2468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1AE3E6-CFC3-4162-B17B-D78385357E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68374" y="1552486"/>
            <a:ext cx="1455251" cy="1700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70506A2-D235-4880-8D78-516E715C92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086" y="4067495"/>
            <a:ext cx="3290367" cy="2467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37A501E-616F-435E-A3D4-DDAA54EEA4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534" y="1576644"/>
            <a:ext cx="2467104" cy="1638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CE6ADD8-AD54-4A68-90B5-6707534E0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9858" y="4064344"/>
            <a:ext cx="3706390" cy="24709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20726B8-C685-4E8E-AC0F-3077927D3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578" y="1400676"/>
            <a:ext cx="2816912" cy="187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10413"/>
              </p:ext>
            </p:extLst>
          </p:nvPr>
        </p:nvGraphicFramePr>
        <p:xfrm>
          <a:off x="9514800" y="4132760"/>
          <a:ext cx="260596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ex·o·ske·le·ton</a:t>
                      </a:r>
                      <a:r>
                        <a:rPr lang="en-AU" b="1" baseline="0" dirty="0"/>
                        <a:t>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a hard outer body covering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 smtClean="0"/>
                        <a:t>seg·men·ted</a:t>
                      </a:r>
                      <a:r>
                        <a:rPr lang="en-AU" b="0" baseline="0" dirty="0" smtClean="0"/>
                        <a:t>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made up of different segments (parts or sections)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60128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must an arthropod’s legs have?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87204"/>
              </p:ext>
            </p:extLst>
          </p:nvPr>
        </p:nvGraphicFramePr>
        <p:xfrm>
          <a:off x="9514800" y="12016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is an exoskeleton different to your skeleton?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What are Arthropods?</a:t>
            </a:r>
          </a:p>
          <a:p>
            <a:r>
              <a:rPr lang="en-AU" dirty="0"/>
              <a:t>Arthropods are members of the phylum </a:t>
            </a:r>
            <a:r>
              <a:rPr lang="en-AU" b="1" dirty="0"/>
              <a:t>Arthropoda</a:t>
            </a:r>
            <a:r>
              <a:rPr lang="en-AU" dirty="0"/>
              <a:t>, which is in the animal kingdom (Animalia). All arthropods have:</a:t>
            </a:r>
          </a:p>
          <a:p>
            <a:pPr lvl="1"/>
            <a:r>
              <a:rPr lang="en-AU" sz="2600" dirty="0"/>
              <a:t>Legs with joints</a:t>
            </a:r>
          </a:p>
          <a:p>
            <a:pPr lvl="1"/>
            <a:r>
              <a:rPr lang="en-AU" sz="2600" dirty="0"/>
              <a:t>An exoskeleton</a:t>
            </a:r>
          </a:p>
          <a:p>
            <a:pPr lvl="1"/>
            <a:r>
              <a:rPr lang="en-AU" sz="2600" dirty="0"/>
              <a:t>Segmented bodies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9FF6022F-964A-418B-AF5E-A57B41117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42952"/>
              </p:ext>
            </p:extLst>
          </p:nvPr>
        </p:nvGraphicFramePr>
        <p:xfrm>
          <a:off x="9514800" y="260912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Look at the three animals below. Which one is </a:t>
                      </a:r>
                      <a:r>
                        <a:rPr lang="en-AU" b="1" u="sng" dirty="0"/>
                        <a:t>not</a:t>
                      </a:r>
                      <a:r>
                        <a:rPr lang="en-AU" dirty="0"/>
                        <a:t> an arthropod, and why?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092F443-0B73-4B3A-B4A6-AC2C76F72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05" y="4643351"/>
            <a:ext cx="3047580" cy="1828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21C39A-54FD-4889-8759-13E2628C63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7" y="4132760"/>
            <a:ext cx="3496183" cy="2245205"/>
          </a:xfrm>
          <a:prstGeom prst="rect">
            <a:avLst/>
          </a:prstGeom>
        </p:spPr>
      </p:pic>
      <p:pic>
        <p:nvPicPr>
          <p:cNvPr id="2052" name="Picture 4" descr="https://upload.wikimedia.org/wikipedia/commons/f/fe/Scorpion_Photograph_By_Shantanu_Kuveskar.jpg">
            <a:extLst>
              <a:ext uri="{FF2B5EF4-FFF2-40B4-BE49-F238E27FC236}">
                <a16:creationId xmlns:a16="http://schemas.microsoft.com/office/drawing/2014/main" xmlns="" id="{493063C0-0602-4171-995B-7870D50A1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925" y="2481760"/>
            <a:ext cx="3125972" cy="223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xmlns="" id="{4ABCFB76-A2C9-4C27-A310-B67C1DC23F35}"/>
              </a:ext>
            </a:extLst>
          </p:cNvPr>
          <p:cNvSpPr/>
          <p:nvPr/>
        </p:nvSpPr>
        <p:spPr>
          <a:xfrm>
            <a:off x="3657905" y="3601327"/>
            <a:ext cx="2830285" cy="283028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53819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middle part of an insect called?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42862"/>
              </p:ext>
            </p:extLst>
          </p:nvPr>
        </p:nvGraphicFramePr>
        <p:xfrm>
          <a:off x="9514800" y="114479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many legs does an insect have?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 err="1"/>
              <a:t>Insecta</a:t>
            </a:r>
            <a:endParaRPr lang="en-AU" b="1" dirty="0"/>
          </a:p>
          <a:p>
            <a:r>
              <a:rPr lang="en-AU" dirty="0"/>
              <a:t>Members of the class </a:t>
            </a:r>
            <a:r>
              <a:rPr lang="en-AU" dirty="0" err="1"/>
              <a:t>Insecta</a:t>
            </a:r>
            <a:r>
              <a:rPr lang="en-AU" dirty="0"/>
              <a:t> (a.k.a. </a:t>
            </a:r>
            <a:r>
              <a:rPr lang="en-AU" b="1" dirty="0"/>
              <a:t>insects</a:t>
            </a:r>
            <a:r>
              <a:rPr lang="en-AU" dirty="0"/>
              <a:t>):</a:t>
            </a:r>
          </a:p>
          <a:p>
            <a:pPr lvl="1"/>
            <a:r>
              <a:rPr lang="en-AU" sz="2600" dirty="0"/>
              <a:t>Have </a:t>
            </a:r>
            <a:r>
              <a:rPr lang="en-AU" sz="2600" b="1" dirty="0"/>
              <a:t>3 pairs of legs</a:t>
            </a:r>
          </a:p>
          <a:p>
            <a:pPr lvl="1"/>
            <a:r>
              <a:rPr lang="en-AU" sz="2600" dirty="0"/>
              <a:t>Have </a:t>
            </a:r>
            <a:r>
              <a:rPr lang="en-AU" sz="2600" b="1" dirty="0"/>
              <a:t>3 body parts</a:t>
            </a:r>
            <a:r>
              <a:rPr lang="en-AU" sz="2600" dirty="0"/>
              <a:t>: the head (front), the thorax (middle), and the abdomen (back)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9FF6022F-964A-418B-AF5E-A57B41117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35019"/>
              </p:ext>
            </p:extLst>
          </p:nvPr>
        </p:nvGraphicFramePr>
        <p:xfrm>
          <a:off x="9514800" y="221565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True or false: all insects can fly.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7351C38-5DBD-476C-A228-72A4E3E53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99" y="4017817"/>
            <a:ext cx="4034368" cy="2689579"/>
          </a:xfrm>
          <a:prstGeom prst="rect">
            <a:avLst/>
          </a:prstGeom>
        </p:spPr>
      </p:pic>
      <p:pic>
        <p:nvPicPr>
          <p:cNvPr id="3074" name="Picture 2" descr="https://nzacfactsheets.landcareresearch.co.nz/factsheet/images/Image159Tlarge.jpg">
            <a:extLst>
              <a:ext uri="{FF2B5EF4-FFF2-40B4-BE49-F238E27FC236}">
                <a16:creationId xmlns:a16="http://schemas.microsoft.com/office/drawing/2014/main" xmlns="" id="{896A6B99-282C-48CC-A0F3-2B7B22604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4F3EF"/>
              </a:clrFrom>
              <a:clrTo>
                <a:srgbClr val="F4F3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562" y="3458095"/>
            <a:ext cx="2921938" cy="299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90" y="3720519"/>
            <a:ext cx="4727448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5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01518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many body parts does an arachnid have?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864817"/>
              </p:ext>
            </p:extLst>
          </p:nvPr>
        </p:nvGraphicFramePr>
        <p:xfrm>
          <a:off x="9509258" y="1128171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Do pincers count as legs?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Arachnida</a:t>
            </a:r>
          </a:p>
          <a:p>
            <a:r>
              <a:rPr lang="en-AU" dirty="0"/>
              <a:t>Members of the class Arachnida (a.k.a. </a:t>
            </a:r>
            <a:r>
              <a:rPr lang="en-AU" b="1" dirty="0"/>
              <a:t>arachnids</a:t>
            </a:r>
            <a:r>
              <a:rPr lang="en-AU" dirty="0"/>
              <a:t>):</a:t>
            </a:r>
          </a:p>
          <a:p>
            <a:pPr lvl="1"/>
            <a:r>
              <a:rPr lang="en-AU" sz="2600" dirty="0"/>
              <a:t>Have </a:t>
            </a:r>
            <a:r>
              <a:rPr lang="en-AU" sz="2600" b="1" dirty="0"/>
              <a:t>4 pairs of legs</a:t>
            </a:r>
          </a:p>
          <a:p>
            <a:pPr lvl="2"/>
            <a:r>
              <a:rPr lang="en-AU" sz="2400" dirty="0"/>
              <a:t>(</a:t>
            </a:r>
            <a:r>
              <a:rPr lang="en-AU" sz="2400" b="1" dirty="0"/>
              <a:t>Pincers and fangs don’t count</a:t>
            </a:r>
            <a:r>
              <a:rPr lang="en-AU" sz="2400" dirty="0"/>
              <a:t> as legs)</a:t>
            </a:r>
          </a:p>
          <a:p>
            <a:pPr lvl="1"/>
            <a:r>
              <a:rPr lang="en-AU" sz="2600" dirty="0"/>
              <a:t>Have </a:t>
            </a:r>
            <a:r>
              <a:rPr lang="en-AU" sz="2600" b="1" dirty="0"/>
              <a:t>2 body parts</a:t>
            </a:r>
            <a:r>
              <a:rPr lang="en-AU" sz="2600" dirty="0"/>
              <a:t>: the cephalothorax (front) and the abdomen (back)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9FF6022F-964A-418B-AF5E-A57B41117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49818"/>
              </p:ext>
            </p:extLst>
          </p:nvPr>
        </p:nvGraphicFramePr>
        <p:xfrm>
          <a:off x="9509258" y="1946411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Omar </a:t>
                      </a:r>
                      <a:r>
                        <a:rPr lang="en-AU" dirty="0"/>
                        <a:t>finds a bug in </a:t>
                      </a:r>
                      <a:r>
                        <a:rPr lang="en-AU" dirty="0" smtClean="0"/>
                        <a:t>his </a:t>
                      </a:r>
                      <a:r>
                        <a:rPr lang="en-AU" dirty="0"/>
                        <a:t>backyard that has six legs. Is it an arachnid? Explain your answer.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100" name="Picture 4" descr="File:Scorpion 1077-01.jpg">
            <a:extLst>
              <a:ext uri="{FF2B5EF4-FFF2-40B4-BE49-F238E27FC236}">
                <a16:creationId xmlns:a16="http://schemas.microsoft.com/office/drawing/2014/main" xmlns="" id="{2BE65655-EC95-4845-9B29-AF9A8D446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157" y="3674025"/>
            <a:ext cx="3103652" cy="315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img.purch.com/h/1000/aHR0cDovL3d3dy5saXZlc2NpZW5jZS5jb20vaW1hZ2VzL2kvMDAwLzA5OC83ODgvb3JpZ2luYWwvQmFya2luZy1zcGlkZXItTk8tUkVVU0UuanBn">
            <a:extLst>
              <a:ext uri="{FF2B5EF4-FFF2-40B4-BE49-F238E27FC236}">
                <a16:creationId xmlns:a16="http://schemas.microsoft.com/office/drawing/2014/main" xmlns="" id="{A55064E5-5366-4DB5-B8E2-62E19C1A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74026"/>
            <a:ext cx="4775961" cy="318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803" y="4205918"/>
            <a:ext cx="2941642" cy="22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10402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smallest number of legs that a crustacean can have?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0175"/>
              </p:ext>
            </p:extLst>
          </p:nvPr>
        </p:nvGraphicFramePr>
        <p:xfrm>
          <a:off x="9525884" y="1395721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largest number of body parts that a crustacean can have?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Crustacea</a:t>
            </a:r>
          </a:p>
          <a:p>
            <a:r>
              <a:rPr lang="en-AU" dirty="0"/>
              <a:t>Members of the class Crustacea (a.k.a. </a:t>
            </a:r>
            <a:r>
              <a:rPr lang="en-AU" b="1" dirty="0"/>
              <a:t>crustaceans</a:t>
            </a:r>
            <a:r>
              <a:rPr lang="en-AU" dirty="0"/>
              <a:t>):</a:t>
            </a:r>
          </a:p>
          <a:p>
            <a:pPr lvl="1"/>
            <a:r>
              <a:rPr lang="en-AU" sz="2600" dirty="0"/>
              <a:t>Have </a:t>
            </a:r>
            <a:r>
              <a:rPr lang="en-AU" sz="2600" b="1" dirty="0"/>
              <a:t>5 or more pairs of legs</a:t>
            </a:r>
          </a:p>
          <a:p>
            <a:pPr lvl="2"/>
            <a:r>
              <a:rPr lang="en-AU" sz="2400" dirty="0"/>
              <a:t>(This </a:t>
            </a:r>
            <a:r>
              <a:rPr lang="en-AU" sz="2400" b="1" dirty="0"/>
              <a:t>includes pincers, walking legs and swimming legs</a:t>
            </a:r>
            <a:r>
              <a:rPr lang="en-AU" sz="2400" dirty="0"/>
              <a:t>)</a:t>
            </a:r>
          </a:p>
          <a:p>
            <a:pPr lvl="1"/>
            <a:r>
              <a:rPr lang="en-AU" sz="2600" dirty="0"/>
              <a:t>Have </a:t>
            </a:r>
            <a:r>
              <a:rPr lang="en-AU" sz="2600" b="1" dirty="0"/>
              <a:t>2 or 3 body parts</a:t>
            </a:r>
            <a:endParaRPr lang="en-AU" sz="2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0001D9F-F23C-4EB0-8687-FD46A17961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5" r="10999"/>
          <a:stretch/>
        </p:blipFill>
        <p:spPr>
          <a:xfrm>
            <a:off x="157216" y="3698900"/>
            <a:ext cx="4953315" cy="3015325"/>
          </a:xfrm>
          <a:prstGeom prst="rect">
            <a:avLst/>
          </a:prstGeom>
        </p:spPr>
      </p:pic>
      <p:pic>
        <p:nvPicPr>
          <p:cNvPr id="5122" name="Picture 2" descr="https://thecornishfishmonger.co.uk/media/catalog/product/l/o/lobster_live_1.jpg">
            <a:extLst>
              <a:ext uri="{FF2B5EF4-FFF2-40B4-BE49-F238E27FC236}">
                <a16:creationId xmlns:a16="http://schemas.microsoft.com/office/drawing/2014/main" xmlns="" id="{FD5F89B9-3107-486C-9C5B-B90EFE493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96" y="3686413"/>
            <a:ext cx="4787300" cy="31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slate.com/content/dam/slate/blogs/wild_things/2014/08/05/lobster_legs/140807_WILD_LobsterLegs-04.jpg.CROP.promo-mediumlarge.jpg">
            <a:extLst>
              <a:ext uri="{FF2B5EF4-FFF2-40B4-BE49-F238E27FC236}">
                <a16:creationId xmlns:a16="http://schemas.microsoft.com/office/drawing/2014/main" xmlns="" id="{D751504D-A196-4627-8CC1-3A8CD6408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256" y="2950201"/>
            <a:ext cx="5263572" cy="375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A41A0793-E04E-47E6-A147-7488E0B5F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20859"/>
              </p:ext>
            </p:extLst>
          </p:nvPr>
        </p:nvGraphicFramePr>
        <p:xfrm>
          <a:off x="9525884" y="299091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Think-Pair-Share: what is wrong with this sign?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62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78041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Why do myriapods have a worm-like body?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Myriapoda</a:t>
            </a:r>
          </a:p>
          <a:p>
            <a:r>
              <a:rPr lang="en-AU" dirty="0"/>
              <a:t>Members of the class Myriapoda (a.k.a. </a:t>
            </a:r>
            <a:r>
              <a:rPr lang="en-AU" b="1" dirty="0"/>
              <a:t>myriapods</a:t>
            </a:r>
            <a:r>
              <a:rPr lang="en-AU" dirty="0"/>
              <a:t>):</a:t>
            </a:r>
          </a:p>
          <a:p>
            <a:pPr lvl="1"/>
            <a:r>
              <a:rPr lang="en-AU" sz="2600" dirty="0"/>
              <a:t>Have </a:t>
            </a:r>
            <a:r>
              <a:rPr lang="en-AU" sz="2600" b="1" dirty="0"/>
              <a:t>many pairs of legs</a:t>
            </a:r>
            <a:r>
              <a:rPr lang="en-AU" sz="2600" dirty="0"/>
              <a:t> (the record is 375!)</a:t>
            </a:r>
            <a:endParaRPr lang="en-AU" sz="2400" dirty="0"/>
          </a:p>
          <a:p>
            <a:pPr lvl="1"/>
            <a:r>
              <a:rPr lang="en-AU" sz="2600" dirty="0"/>
              <a:t>Have </a:t>
            </a:r>
            <a:r>
              <a:rPr lang="en-AU" sz="2600" b="1" dirty="0"/>
              <a:t>many body parts, </a:t>
            </a:r>
            <a:r>
              <a:rPr lang="en-AU" sz="2600" dirty="0"/>
              <a:t>giving them a </a:t>
            </a:r>
            <a:r>
              <a:rPr lang="en-AU" sz="2600" b="1" dirty="0"/>
              <a:t>worm-like body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7EB0FC5-14B5-499E-A22B-63FF99417F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4"/>
          <a:stretch/>
        </p:blipFill>
        <p:spPr>
          <a:xfrm>
            <a:off x="131410" y="3429817"/>
            <a:ext cx="5393318" cy="3336192"/>
          </a:xfrm>
          <a:prstGeom prst="rect">
            <a:avLst/>
          </a:prstGeom>
        </p:spPr>
      </p:pic>
      <p:pic>
        <p:nvPicPr>
          <p:cNvPr id="6146" name="Picture 2" descr="https://img00.deviantart.net/f5f4/i/2011/323/d/c/giant_milipede_by_dead01-d4gmr0i.jpg">
            <a:extLst>
              <a:ext uri="{FF2B5EF4-FFF2-40B4-BE49-F238E27FC236}">
                <a16:creationId xmlns:a16="http://schemas.microsoft.com/office/drawing/2014/main" xmlns="" id="{73A93E64-7DEB-4452-9C55-40D7DA04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804" y="3429000"/>
            <a:ext cx="5098518" cy="334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1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words do you need to write down?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r>
              <a:rPr lang="en-AU" dirty="0"/>
              <a:t>We are now going to organise this information and turn it into useful notes.</a:t>
            </a:r>
          </a:p>
          <a:p>
            <a:r>
              <a:rPr lang="en-AU" dirty="0"/>
              <a:t>Get your graphic organiser from yesterday ready to go. (If you didn’t get one, see your teacher or find it on Connect.)</a:t>
            </a:r>
          </a:p>
          <a:p>
            <a:r>
              <a:rPr lang="en-AU" dirty="0"/>
              <a:t>We are going to go back through the descriptions of each class. You need to write down the </a:t>
            </a:r>
            <a:r>
              <a:rPr lang="en-AU" b="1" dirty="0"/>
              <a:t>bold</a:t>
            </a:r>
            <a:r>
              <a:rPr lang="en-AU" dirty="0"/>
              <a:t> words in your graphic organiser.</a:t>
            </a:r>
          </a:p>
        </p:txBody>
      </p:sp>
    </p:spTree>
    <p:extLst>
      <p:ext uri="{BB962C8B-B14F-4D97-AF65-F5344CB8AC3E}">
        <p14:creationId xmlns:p14="http://schemas.microsoft.com/office/powerpoint/2010/main" val="304009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1047</Words>
  <Application>Microsoft Office PowerPoint</Application>
  <PresentationFormat>Widescreen</PresentationFormat>
  <Paragraphs>147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Arthropods Year 7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teacher</cp:lastModifiedBy>
  <cp:revision>24</cp:revision>
  <dcterms:created xsi:type="dcterms:W3CDTF">2018-02-20T13:07:19Z</dcterms:created>
  <dcterms:modified xsi:type="dcterms:W3CDTF">2019-07-29T03:37:47Z</dcterms:modified>
</cp:coreProperties>
</file>