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9" r:id="rId2"/>
    <p:sldId id="256" r:id="rId3"/>
    <p:sldId id="263" r:id="rId4"/>
    <p:sldId id="258" r:id="rId5"/>
    <p:sldId id="326" r:id="rId6"/>
    <p:sldId id="327" r:id="rId7"/>
    <p:sldId id="328" r:id="rId8"/>
    <p:sldId id="329" r:id="rId9"/>
    <p:sldId id="332" r:id="rId10"/>
    <p:sldId id="330" r:id="rId11"/>
    <p:sldId id="291" r:id="rId12"/>
    <p:sldId id="333" r:id="rId13"/>
    <p:sldId id="334" r:id="rId14"/>
    <p:sldId id="335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59" autoAdjust="0"/>
    <p:restoredTop sz="93468" autoAdjust="0"/>
  </p:normalViewPr>
  <p:slideViewPr>
    <p:cSldViewPr snapToGrid="0">
      <p:cViewPr>
        <p:scale>
          <a:sx n="94" d="100"/>
          <a:sy n="94" d="100"/>
        </p:scale>
        <p:origin x="72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5A372-E219-4A47-9B57-DAB16DC91C8E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9ABA3-72B8-441F-AA9B-D3737D2CB9D9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52865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28705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9ABA3-72B8-441F-AA9B-D3737D2CB9D9}" type="slidenum">
              <a:rPr lang="en-AU" smtClean="0"/>
              <a:t>17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319254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3862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96333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083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90746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2163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44287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1453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3128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323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516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3446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726FA-289A-47A4-9DB2-36250D803CC9}" type="datetimeFigureOut">
              <a:rPr lang="en-AU" smtClean="0"/>
              <a:t>13/05/2020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6B6D5-E49B-468D-A565-A6E4E9BB073F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06294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429041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Daily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0972" y="847555"/>
            <a:ext cx="747673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dirty="0">
                <a:latin typeface="+mj-lt"/>
              </a:rPr>
              <a:t>All living things have 7 characteristics in common.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These can be remembered using the acronym </a:t>
            </a:r>
          </a:p>
          <a:p>
            <a:r>
              <a:rPr lang="en-AU" sz="2800" b="1" dirty="0">
                <a:latin typeface="+mj-lt"/>
              </a:rPr>
              <a:t>MR GREEN.</a:t>
            </a:r>
          </a:p>
          <a:p>
            <a:endParaRPr lang="en-AU" sz="2800" b="1" dirty="0">
              <a:latin typeface="+mj-lt"/>
            </a:endParaRPr>
          </a:p>
          <a:p>
            <a:r>
              <a:rPr lang="en-AU" sz="2800" dirty="0">
                <a:latin typeface="+mj-lt"/>
              </a:rPr>
              <a:t>On your whiteboard, list what each of the 7 characteristics are.</a:t>
            </a:r>
          </a:p>
          <a:p>
            <a:endParaRPr lang="en-AU" sz="2800" dirty="0">
              <a:latin typeface="+mj-lt"/>
            </a:endParaRPr>
          </a:p>
          <a:p>
            <a:r>
              <a:rPr lang="en-AU" sz="2800" dirty="0">
                <a:latin typeface="+mj-lt"/>
              </a:rPr>
              <a:t>Is the dog in the picture living, non-living or dead? Explain your choice using the MR GREEN characteristics.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267220"/>
              </p:ext>
            </p:extLst>
          </p:nvPr>
        </p:nvGraphicFramePr>
        <p:xfrm>
          <a:off x="7647709" y="440595"/>
          <a:ext cx="4138345" cy="2382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138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ove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to find the resources they need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espond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to changes in their environment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G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row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as they get older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eproduce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to make new individuals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xcrete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waste products from their bodies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xchange gases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with their environment</a:t>
                      </a:r>
                    </a:p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sng" dirty="0">
                          <a:latin typeface="+mn-lt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AU" sz="1800" u="sng" dirty="0">
                          <a:latin typeface="+mn-lt"/>
                          <a:cs typeface="Arial" panose="020B0604020202020204" pitchFamily="34" charset="0"/>
                        </a:rPr>
                        <a:t>utrition</a:t>
                      </a:r>
                      <a:r>
                        <a:rPr lang="en-AU" sz="1800" dirty="0">
                          <a:latin typeface="+mn-lt"/>
                          <a:cs typeface="Arial" panose="020B0604020202020204" pitchFamily="34" charset="0"/>
                        </a:rPr>
                        <a:t> from food and water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7431" r="11882"/>
          <a:stretch/>
        </p:blipFill>
        <p:spPr>
          <a:xfrm>
            <a:off x="8047294" y="3730355"/>
            <a:ext cx="3532129" cy="2732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62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85" y="2516133"/>
            <a:ext cx="7221524" cy="434186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9431832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How do decomposers “recycle” energy in a food chain?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Naming within 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Decomposers break down dead things and put the nutrients back into the soil, bringing the energy from the dead things back into the food chain.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609933"/>
              </p:ext>
            </p:extLst>
          </p:nvPr>
        </p:nvGraphicFramePr>
        <p:xfrm>
          <a:off x="9365222" y="1639295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would happen if there were no decomposers?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31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8" y="2482675"/>
            <a:ext cx="8205927" cy="3212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801" y="1828721"/>
            <a:ext cx="11159423" cy="480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Identify the </a:t>
            </a:r>
            <a:r>
              <a:rPr lang="en-AU" sz="2800" b="1" i="1" dirty="0">
                <a:latin typeface="+mn-lt"/>
              </a:rPr>
              <a:t>producer</a:t>
            </a:r>
            <a:r>
              <a:rPr lang="en-AU" sz="2800" dirty="0">
                <a:latin typeface="+mn-lt"/>
              </a:rPr>
              <a:t> in this food chain and where it gets energy from.</a:t>
            </a:r>
            <a:endParaRPr lang="en-AU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58710" y="5868973"/>
            <a:ext cx="6933415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The producer is the grass. It gets energy from the sun, nutrients and water in the soil.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526846"/>
              </p:ext>
            </p:extLst>
          </p:nvPr>
        </p:nvGraphicFramePr>
        <p:xfrm>
          <a:off x="223749" y="923886"/>
          <a:ext cx="856379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6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>
                          <a:latin typeface="+mn-lt"/>
                          <a:cs typeface="Arial" panose="020B0604020202020204" pitchFamily="34" charset="0"/>
                        </a:rPr>
                        <a:t>Producer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primary consumer  secondary consumer  tertiary consumer</a:t>
                      </a:r>
                      <a:endParaRPr lang="en-AU" sz="1800" b="1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0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8" y="2482675"/>
            <a:ext cx="8205927" cy="3212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801" y="1828721"/>
            <a:ext cx="11159423" cy="480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Identify the </a:t>
            </a:r>
            <a:r>
              <a:rPr lang="en-AU" sz="2800" b="1" i="1" dirty="0">
                <a:latin typeface="+mn-lt"/>
              </a:rPr>
              <a:t>secondary consumer </a:t>
            </a:r>
            <a:r>
              <a:rPr lang="en-AU" sz="2800" dirty="0">
                <a:latin typeface="+mn-lt"/>
              </a:rPr>
              <a:t>in this food chain and where it gets energy from.</a:t>
            </a:r>
            <a:endParaRPr lang="en-AU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46680" y="5748279"/>
            <a:ext cx="6637316" cy="12770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The secondary consumer is the mouse. It gets energy from the grasshopper.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236042"/>
              </p:ext>
            </p:extLst>
          </p:nvPr>
        </p:nvGraphicFramePr>
        <p:xfrm>
          <a:off x="223749" y="923886"/>
          <a:ext cx="856379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6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>
                          <a:latin typeface="+mn-lt"/>
                          <a:cs typeface="Arial" panose="020B0604020202020204" pitchFamily="34" charset="0"/>
                        </a:rPr>
                        <a:t>Producer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primary consumer  secondary consumer  tertiary consumer</a:t>
                      </a:r>
                      <a:endParaRPr lang="en-AU" sz="1800" b="1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262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8" y="2482675"/>
            <a:ext cx="8205927" cy="3212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801" y="1828721"/>
            <a:ext cx="11159423" cy="480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What name is given to the </a:t>
            </a:r>
            <a:r>
              <a:rPr lang="en-AU" sz="2800" b="1" i="1" dirty="0">
                <a:latin typeface="+mn-lt"/>
              </a:rPr>
              <a:t>snake</a:t>
            </a:r>
            <a:r>
              <a:rPr lang="en-AU" sz="2800" dirty="0">
                <a:latin typeface="+mn-lt"/>
              </a:rPr>
              <a:t> in this food chain?</a:t>
            </a:r>
            <a:endParaRPr lang="en-AU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22616" y="5868973"/>
            <a:ext cx="6637316" cy="82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The snake is the tertiary consumer.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99328"/>
              </p:ext>
            </p:extLst>
          </p:nvPr>
        </p:nvGraphicFramePr>
        <p:xfrm>
          <a:off x="223749" y="923886"/>
          <a:ext cx="856379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6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>
                          <a:latin typeface="+mn-lt"/>
                          <a:cs typeface="Arial" panose="020B0604020202020204" pitchFamily="34" charset="0"/>
                        </a:rPr>
                        <a:t>Producer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primary consumer  secondary consumer  tertiary consumer</a:t>
                      </a:r>
                      <a:endParaRPr lang="en-AU" sz="1800" b="1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53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3458" y="2482675"/>
            <a:ext cx="8205927" cy="321287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6086422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Development/Guided Practice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510801" y="1828721"/>
            <a:ext cx="11159423" cy="48052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What name is given to the </a:t>
            </a:r>
            <a:r>
              <a:rPr lang="en-AU" sz="2800" b="1" i="1" dirty="0">
                <a:latin typeface="+mn-lt"/>
              </a:rPr>
              <a:t>mushrooms </a:t>
            </a:r>
            <a:r>
              <a:rPr lang="en-AU" sz="2800" dirty="0">
                <a:latin typeface="+mn-lt"/>
              </a:rPr>
              <a:t>in this food chain?</a:t>
            </a:r>
            <a:endParaRPr lang="en-AU" sz="24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2774" y="5842472"/>
            <a:ext cx="6637316" cy="82924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>
                <a:solidFill>
                  <a:srgbClr val="00B050"/>
                </a:solidFill>
                <a:latin typeface="+mn-lt"/>
              </a:rPr>
              <a:t>The mushrooms are decomposers.</a:t>
            </a:r>
            <a:endParaRPr lang="en-AU" sz="2400" dirty="0">
              <a:solidFill>
                <a:srgbClr val="00B05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106550"/>
              </p:ext>
            </p:extLst>
          </p:nvPr>
        </p:nvGraphicFramePr>
        <p:xfrm>
          <a:off x="223749" y="923886"/>
          <a:ext cx="8563790" cy="7416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85637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Reminder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AU" sz="1800" b="1" u="none" dirty="0">
                          <a:latin typeface="+mn-lt"/>
                          <a:cs typeface="Arial" panose="020B0604020202020204" pitchFamily="34" charset="0"/>
                        </a:rPr>
                        <a:t>Producer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AU" sz="1800" b="1" u="none" baseline="0" dirty="0">
                          <a:latin typeface="+mn-lt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 primary consumer  secondary consumer  tertiary consumer</a:t>
                      </a:r>
                      <a:endParaRPr lang="en-AU" sz="1800" b="1" u="none" dirty="0"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8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01488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Relevance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5" y="971188"/>
            <a:ext cx="10331172" cy="42658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1200"/>
              </a:spcAft>
            </a:pPr>
            <a:r>
              <a:rPr lang="en-AU" sz="2800" dirty="0"/>
              <a:t>Understanding food chains helps you to appreciate the importance of every living thing – even the annoying ones!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Your knowledge of food chains will help you to understand the effect of introducing new species to an ecosystem.</a:t>
            </a:r>
          </a:p>
          <a:p>
            <a:pPr>
              <a:spcAft>
                <a:spcPts val="1200"/>
              </a:spcAft>
            </a:pPr>
            <a:endParaRPr lang="en-AU" sz="2800" dirty="0"/>
          </a:p>
          <a:p>
            <a:pPr>
              <a:spcAft>
                <a:spcPts val="1200"/>
              </a:spcAft>
            </a:pPr>
            <a:r>
              <a:rPr lang="en-AU" sz="2800" dirty="0"/>
              <a:t>Food chains are a simple version of food webs, which is our next topic.</a:t>
            </a:r>
          </a:p>
        </p:txBody>
      </p:sp>
    </p:spTree>
    <p:extLst>
      <p:ext uri="{BB962C8B-B14F-4D97-AF65-F5344CB8AC3E}">
        <p14:creationId xmlns:p14="http://schemas.microsoft.com/office/powerpoint/2010/main" val="16365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63196"/>
            <a:ext cx="8882055" cy="101980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AU" sz="2800" dirty="0"/>
              <a:t>Primary consumers eat </a:t>
            </a:r>
            <a:r>
              <a:rPr lang="en-AU" sz="2800" u="sng" dirty="0"/>
              <a:t>			</a:t>
            </a:r>
            <a:r>
              <a:rPr lang="en-AU" sz="2800" dirty="0" smtClean="0"/>
              <a:t>. </a:t>
            </a:r>
          </a:p>
          <a:p>
            <a:pPr>
              <a:spcAft>
                <a:spcPts val="600"/>
              </a:spcAft>
            </a:pPr>
            <a:r>
              <a:rPr lang="en-AU" sz="2800" dirty="0" smtClean="0"/>
              <a:t>Primary consumers are </a:t>
            </a:r>
            <a:r>
              <a:rPr lang="en-AU" sz="2800" dirty="0"/>
              <a:t>eaten by </a:t>
            </a:r>
            <a:r>
              <a:rPr lang="en-AU" sz="2800" u="sng" dirty="0"/>
              <a:t>			.</a:t>
            </a:r>
            <a:endParaRPr lang="en-AU" sz="2800" dirty="0"/>
          </a:p>
          <a:p>
            <a:endParaRPr lang="en-A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217430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267554" y="2926326"/>
            <a:ext cx="8772537" cy="1486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In a food chain, which direction do the arrows point?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-1" y="4239170"/>
            <a:ext cx="2311405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Skill Closure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267554" y="4991196"/>
            <a:ext cx="8465273" cy="16352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Why are decomposers important?</a:t>
            </a:r>
          </a:p>
        </p:txBody>
      </p:sp>
    </p:spTree>
    <p:extLst>
      <p:ext uri="{BB962C8B-B14F-4D97-AF65-F5344CB8AC3E}">
        <p14:creationId xmlns:p14="http://schemas.microsoft.com/office/powerpoint/2010/main" val="345756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 animBg="1"/>
      <p:bldP spid="13" grpId="0"/>
      <p:bldP spid="9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89546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Independent Practice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67554" y="845332"/>
            <a:ext cx="11924446" cy="58482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en-AU" sz="2800" dirty="0">
                <a:latin typeface="+mn-lt"/>
              </a:rPr>
              <a:t>Define and give an example of a:</a:t>
            </a:r>
          </a:p>
          <a:p>
            <a:pPr marL="514350" indent="-514350">
              <a:buAutoNum type="alphaLcParenBoth"/>
            </a:pPr>
            <a:r>
              <a:rPr lang="en-AU" sz="2800" dirty="0">
                <a:latin typeface="+mn-lt"/>
              </a:rPr>
              <a:t>Producer</a:t>
            </a:r>
          </a:p>
          <a:p>
            <a:pPr marL="514350" indent="-514350">
              <a:buAutoNum type="alphaLcParenBoth"/>
            </a:pPr>
            <a:r>
              <a:rPr lang="en-AU" sz="2800" dirty="0">
                <a:latin typeface="+mn-lt"/>
              </a:rPr>
              <a:t>Consumer</a:t>
            </a:r>
          </a:p>
          <a:p>
            <a:pPr marL="514350" indent="-514350">
              <a:buAutoNum type="alphaLcParenBoth"/>
            </a:pPr>
            <a:r>
              <a:rPr lang="en-AU" sz="2800" dirty="0">
                <a:latin typeface="+mn-lt"/>
              </a:rPr>
              <a:t>Decomposer</a:t>
            </a:r>
          </a:p>
          <a:p>
            <a:pPr marL="514350" indent="-514350">
              <a:buAutoNum type="alphaLcParenBoth"/>
            </a:pPr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2. Draw food chains with the following organisms, and label each organism with their position (producer, primary consumer etc.)</a:t>
            </a:r>
          </a:p>
          <a:p>
            <a:pPr marL="971550" lvl="1" indent="-514350">
              <a:buAutoNum type="arabicPeriod"/>
            </a:pPr>
            <a:endParaRPr lang="en-AU" sz="200" dirty="0">
              <a:latin typeface="+mn-lt"/>
            </a:endParaRPr>
          </a:p>
          <a:p>
            <a:pPr marL="514350" indent="-514350">
              <a:buAutoNum type="alphaLcParenBoth"/>
            </a:pPr>
            <a:r>
              <a:rPr lang="en-AU" sz="2800" dirty="0">
                <a:latin typeface="+mn-lt"/>
              </a:rPr>
              <a:t>Cat, grass, mouse</a:t>
            </a:r>
          </a:p>
          <a:p>
            <a:pPr marL="514350" indent="-514350">
              <a:buAutoNum type="alphaLcParenBoth"/>
            </a:pPr>
            <a:r>
              <a:rPr lang="en-AU" sz="2800" dirty="0">
                <a:latin typeface="+mn-lt"/>
              </a:rPr>
              <a:t>Flower, snake, bird, caterpillar</a:t>
            </a:r>
          </a:p>
          <a:p>
            <a:pPr marL="514350" indent="-514350">
              <a:buAutoNum type="alphaLcParenBoth"/>
            </a:pPr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3. Add an appropriate decomposer to each food chain.</a:t>
            </a:r>
          </a:p>
          <a:p>
            <a:endParaRPr lang="en-AU" sz="2800" dirty="0">
              <a:latin typeface="+mn-lt"/>
            </a:endParaRPr>
          </a:p>
          <a:p>
            <a:r>
              <a:rPr lang="en-AU" sz="2800" dirty="0">
                <a:latin typeface="+mn-lt"/>
              </a:rPr>
              <a:t>4. Draw two food chains of your own with at least 4 organisms.</a:t>
            </a:r>
          </a:p>
          <a:p>
            <a:endParaRPr lang="en-AU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4746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  <a:ln w="38100">
            <a:solidFill>
              <a:srgbClr val="00B050"/>
            </a:solidFill>
          </a:ln>
        </p:spPr>
        <p:txBody>
          <a:bodyPr anchor="ctr"/>
          <a:lstStyle/>
          <a:p>
            <a:r>
              <a:rPr lang="en-AU" dirty="0"/>
              <a:t>Food Chains</a:t>
            </a:r>
          </a:p>
        </p:txBody>
      </p:sp>
    </p:spTree>
    <p:extLst>
      <p:ext uri="{BB962C8B-B14F-4D97-AF65-F5344CB8AC3E}">
        <p14:creationId xmlns:p14="http://schemas.microsoft.com/office/powerpoint/2010/main" val="3582847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342440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Learning Objective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0" y="2814562"/>
            <a:ext cx="4498548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Activate Prior Knowledge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8150" y="3223067"/>
            <a:ext cx="9753600" cy="32063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3200" dirty="0"/>
              <a:t/>
            </a:r>
            <a:br>
              <a:rPr lang="en-AU" sz="3200" dirty="0"/>
            </a:br>
            <a:endParaRPr lang="en-AU" sz="32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686282"/>
              </p:ext>
            </p:extLst>
          </p:nvPr>
        </p:nvGraphicFramePr>
        <p:xfrm>
          <a:off x="9328245" y="244761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/>
                        <a:t>What are we going to learn?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Title 1"/>
          <p:cNvSpPr txBox="1">
            <a:spLocks/>
          </p:cNvSpPr>
          <p:nvPr/>
        </p:nvSpPr>
        <p:spPr>
          <a:xfrm>
            <a:off x="260730" y="3641521"/>
            <a:ext cx="9186200" cy="31951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dirty="0"/>
              <a:t>On your whiteboard:  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Write the name of a plant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Write the name of an animal that eats the plant</a:t>
            </a:r>
          </a:p>
          <a:p>
            <a:pPr marL="514350" indent="-514350">
              <a:buFont typeface="+mj-lt"/>
              <a:buAutoNum type="arabicPeriod"/>
            </a:pPr>
            <a:r>
              <a:rPr lang="en-AU" sz="2800" dirty="0"/>
              <a:t>Write the name of an animal that eats the previous animal</a:t>
            </a:r>
          </a:p>
          <a:p>
            <a:endParaRPr lang="en-AU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438150" y="975167"/>
            <a:ext cx="83230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Analyse and create food chains to show feeding relationships between living things</a:t>
            </a:r>
          </a:p>
          <a:p>
            <a:pPr marL="342900" indent="-342900">
              <a:buFont typeface="+mj-lt"/>
              <a:buAutoNum type="arabicPeriod"/>
            </a:pPr>
            <a:r>
              <a:rPr lang="en-AU" sz="2800" dirty="0">
                <a:latin typeface="+mj-lt"/>
              </a:rPr>
              <a:t>Define and identify producers, consumers and decomposers</a:t>
            </a:r>
          </a:p>
        </p:txBody>
      </p:sp>
      <p:pic>
        <p:nvPicPr>
          <p:cNvPr id="1026" name="Picture 2" descr="Image result for plant clipar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0079" y="1996519"/>
            <a:ext cx="1022296" cy="102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252" y="3152189"/>
            <a:ext cx="1301655" cy="113894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350" y="4424511"/>
            <a:ext cx="2001461" cy="2019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04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625342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a food chain show?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Scientists use food chains to show the flow of food (energy) from one living thing to another.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 algn="ctr">
              <a:spcAft>
                <a:spcPts val="1200"/>
              </a:spcAft>
            </a:pPr>
            <a:r>
              <a:rPr lang="en-AU" sz="2800" dirty="0">
                <a:latin typeface="+mn-lt"/>
              </a:rPr>
              <a:t>grass  →  rabbit →  fox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arrow always points in the direction the energy is going.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002522"/>
              </p:ext>
            </p:extLst>
          </p:nvPr>
        </p:nvGraphicFramePr>
        <p:xfrm>
          <a:off x="9365223" y="1338893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does the arrow in a food chain represent?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1546" y="2384002"/>
            <a:ext cx="4986960" cy="2024047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AAF9639-95B2-4B66-B567-6925A3F3B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542300"/>
              </p:ext>
            </p:extLst>
          </p:nvPr>
        </p:nvGraphicFramePr>
        <p:xfrm>
          <a:off x="9370832" y="2384002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Does energy flow from the rabbit to the fox, </a:t>
                      </a:r>
                      <a:r>
                        <a:rPr lang="en-AU" baseline="0" dirty="0" smtClean="0"/>
                        <a:t>or </a:t>
                      </a:r>
                      <a:r>
                        <a:rPr lang="en-AU" baseline="0" dirty="0"/>
                        <a:t>from the fox to the rabbit?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872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7952051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does the caterpillar get its energy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Scientists use food chains to show the flow of food (energy) from one living thing to another.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arrow always points in the direction the energy is going.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702919"/>
              </p:ext>
            </p:extLst>
          </p:nvPr>
        </p:nvGraphicFramePr>
        <p:xfrm>
          <a:off x="9354003" y="1743922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does the snake’s energy go?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01989" y="2797894"/>
            <a:ext cx="6081719" cy="398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662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4663881"/>
              </p:ext>
            </p:extLst>
          </p:nvPr>
        </p:nvGraphicFramePr>
        <p:xfrm>
          <a:off x="9354003" y="292658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does the fox get its energy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Scientists use food chains to show the flow of food (energy) from one living thing to another.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The arrow always points in the direction the energy is going.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AU" sz="28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AU" sz="2800" dirty="0">
                <a:latin typeface="+mn-lt"/>
              </a:rPr>
              <a:t>On your whiteboard: draw a food chain which includes: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800" dirty="0">
                <a:latin typeface="+mn-lt"/>
              </a:rPr>
              <a:t>A fox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800" dirty="0">
                <a:latin typeface="+mn-lt"/>
              </a:rPr>
              <a:t>A carrot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800" dirty="0">
                <a:latin typeface="+mn-lt"/>
              </a:rPr>
              <a:t>A lion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AU" sz="2800" dirty="0">
                <a:latin typeface="+mn-lt"/>
              </a:rPr>
              <a:t>A rabbit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236765"/>
              </p:ext>
            </p:extLst>
          </p:nvPr>
        </p:nvGraphicFramePr>
        <p:xfrm>
          <a:off x="9348393" y="133440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does the carrot’s energy go?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2" descr="https://userscontent2.emaze.com/images/eb865e8a-a937-4608-8a64-60a7aba8e58d/7284d6e5-b2e7-4444-9f1d-9ce53713c831.png">
            <a:extLst>
              <a:ext uri="{FF2B5EF4-FFF2-40B4-BE49-F238E27FC236}">
                <a16:creationId xmlns:a16="http://schemas.microsoft.com/office/drawing/2014/main" id="{A17DDB2B-0C2B-4958-990C-D9CFAD78E0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186" b="28972"/>
          <a:stretch/>
        </p:blipFill>
        <p:spPr bwMode="auto">
          <a:xfrm>
            <a:off x="2820717" y="4684196"/>
            <a:ext cx="8529034" cy="14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70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r="70268" b="12429"/>
          <a:stretch/>
        </p:blipFill>
        <p:spPr>
          <a:xfrm>
            <a:off x="1869160" y="3459062"/>
            <a:ext cx="1757443" cy="311221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283153"/>
              </p:ext>
            </p:extLst>
          </p:nvPr>
        </p:nvGraphicFramePr>
        <p:xfrm>
          <a:off x="9354003" y="29265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is an organism within a food chain named?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Naming within 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Organisms within food chains are given names depending on where they are in the </a:t>
            </a:r>
            <a:r>
              <a:rPr lang="en-AU" sz="2800" dirty="0" smtClean="0">
                <a:latin typeface="+mn-lt"/>
              </a:rPr>
              <a:t>chain.</a:t>
            </a:r>
            <a:endParaRPr lang="en-AU" sz="2800" dirty="0">
              <a:latin typeface="+mn-lt"/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At the start of the chain are </a:t>
            </a:r>
            <a:r>
              <a:rPr lang="en-AU" sz="2800" b="1" dirty="0">
                <a:latin typeface="+mn-lt"/>
              </a:rPr>
              <a:t>producers</a:t>
            </a:r>
            <a:r>
              <a:rPr lang="en-AU" sz="2800" dirty="0">
                <a:latin typeface="+mn-lt"/>
              </a:rPr>
              <a:t>. These are usually </a:t>
            </a:r>
            <a:r>
              <a:rPr lang="en-AU" sz="2800" i="1" dirty="0">
                <a:latin typeface="+mn-lt"/>
              </a:rPr>
              <a:t>plants</a:t>
            </a:r>
            <a:r>
              <a:rPr lang="en-AU" sz="2800" dirty="0">
                <a:latin typeface="+mn-lt"/>
              </a:rPr>
              <a:t> which make their own energy from sunlight, water and carbon dioxide.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7723"/>
              </p:ext>
            </p:extLst>
          </p:nvPr>
        </p:nvGraphicFramePr>
        <p:xfrm>
          <a:off x="9354003" y="1743922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name is given to the organism at the start of the food chain?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219967"/>
              </p:ext>
            </p:extLst>
          </p:nvPr>
        </p:nvGraphicFramePr>
        <p:xfrm>
          <a:off x="9354003" y="3195186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How do producers get their energy?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70800"/>
              </p:ext>
            </p:extLst>
          </p:nvPr>
        </p:nvGraphicFramePr>
        <p:xfrm>
          <a:off x="9354003" y="4372130"/>
          <a:ext cx="2605964" cy="2377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Which of the following organisms is </a:t>
                      </a:r>
                      <a:r>
                        <a:rPr lang="en-AU" i="1" baseline="0" dirty="0"/>
                        <a:t>most likely</a:t>
                      </a:r>
                      <a:r>
                        <a:rPr lang="en-AU" i="0" baseline="0" dirty="0"/>
                        <a:t> to be a </a:t>
                      </a:r>
                      <a:r>
                        <a:rPr lang="en-AU" b="1" i="0" baseline="0" dirty="0"/>
                        <a:t>producer</a:t>
                      </a:r>
                      <a:r>
                        <a:rPr lang="en-AU" b="0" i="0" baseline="0" dirty="0"/>
                        <a:t>?</a:t>
                      </a:r>
                    </a:p>
                    <a:p>
                      <a:r>
                        <a:rPr lang="en-AU" b="0" i="0" baseline="0" dirty="0"/>
                        <a:t>A) snail</a:t>
                      </a:r>
                    </a:p>
                    <a:p>
                      <a:r>
                        <a:rPr lang="en-AU" b="0" i="0" baseline="0" dirty="0"/>
                        <a:t>B) seaweed</a:t>
                      </a:r>
                    </a:p>
                    <a:p>
                      <a:r>
                        <a:rPr lang="en-AU" b="0" i="0" baseline="0" dirty="0"/>
                        <a:t>C) elephant</a:t>
                      </a:r>
                    </a:p>
                    <a:p>
                      <a:r>
                        <a:rPr lang="en-AU" b="0" i="0" baseline="0" dirty="0"/>
                        <a:t>D) crab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4312" y="4061883"/>
            <a:ext cx="26193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431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931462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a consumer?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Naming within 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Any living thing that eats another living thing is called a </a:t>
            </a:r>
            <a:r>
              <a:rPr lang="en-AU" sz="2800" b="1" dirty="0">
                <a:latin typeface="+mn-lt"/>
              </a:rPr>
              <a:t>consumer</a:t>
            </a:r>
            <a:r>
              <a:rPr lang="en-AU" sz="2800" dirty="0">
                <a:latin typeface="+mn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 consumer that eats a producer is called a </a:t>
            </a:r>
            <a:r>
              <a:rPr lang="en-AU" sz="2800" b="1" dirty="0">
                <a:latin typeface="+mn-lt"/>
              </a:rPr>
              <a:t>primary consumer</a:t>
            </a:r>
            <a:r>
              <a:rPr lang="en-AU" sz="2800" dirty="0">
                <a:latin typeface="+mn-lt"/>
              </a:rPr>
              <a:t>.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A consumer that eats a primary consumer is called a </a:t>
            </a:r>
            <a:r>
              <a:rPr lang="en-AU" sz="2800" b="1" dirty="0">
                <a:latin typeface="+mn-lt"/>
              </a:rPr>
              <a:t>secondary consumer</a:t>
            </a:r>
            <a:r>
              <a:rPr lang="en-AU" sz="2800" dirty="0">
                <a:latin typeface="+mn-lt"/>
              </a:rPr>
              <a:t>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97108"/>
              </p:ext>
            </p:extLst>
          </p:nvPr>
        </p:nvGraphicFramePr>
        <p:xfrm>
          <a:off x="9366035" y="1085918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Where do primary consumers get their energy from?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47107"/>
              </p:ext>
            </p:extLst>
          </p:nvPr>
        </p:nvGraphicFramePr>
        <p:xfrm>
          <a:off x="9366035" y="2422755"/>
          <a:ext cx="2605964" cy="15544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If an organism eats a primary consumer, what name would that organism be given?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453170"/>
              </p:ext>
            </p:extLst>
          </p:nvPr>
        </p:nvGraphicFramePr>
        <p:xfrm>
          <a:off x="9349595" y="4044116"/>
          <a:ext cx="2605964" cy="12801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3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do you think the hawk in this food chain would be called?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4FE074B-115C-49D7-A85B-7D0AC3D65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168" y="4041548"/>
            <a:ext cx="8195318" cy="266824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C9CE66-CF3C-4424-89DD-2403578E3CF2}"/>
              </a:ext>
            </a:extLst>
          </p:cNvPr>
          <p:cNvSpPr/>
          <p:nvPr/>
        </p:nvSpPr>
        <p:spPr>
          <a:xfrm>
            <a:off x="3285366" y="4199766"/>
            <a:ext cx="737727" cy="28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AB7DF06-6514-425B-846E-2DA628C47426}"/>
              </a:ext>
            </a:extLst>
          </p:cNvPr>
          <p:cNvSpPr/>
          <p:nvPr/>
        </p:nvSpPr>
        <p:spPr>
          <a:xfrm>
            <a:off x="5267915" y="4309009"/>
            <a:ext cx="935167" cy="28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45DE7E-AAEF-43C1-9C6D-425E8712FE4E}"/>
              </a:ext>
            </a:extLst>
          </p:cNvPr>
          <p:cNvSpPr/>
          <p:nvPr/>
        </p:nvSpPr>
        <p:spPr>
          <a:xfrm>
            <a:off x="7800045" y="3977235"/>
            <a:ext cx="737727" cy="283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0CFBE9-EB61-4F2D-B0C4-E95CF3358CAC}"/>
              </a:ext>
            </a:extLst>
          </p:cNvPr>
          <p:cNvSpPr/>
          <p:nvPr/>
        </p:nvSpPr>
        <p:spPr>
          <a:xfrm>
            <a:off x="2201034" y="4041548"/>
            <a:ext cx="6690452" cy="2668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25667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2" grpId="0" animBg="1"/>
      <p:bldP spid="16" grpId="0" animBg="1"/>
      <p:bldP spid="17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48208"/>
            <a:ext cx="4023093" cy="584775"/>
          </a:xfrm>
          <a:prstGeom prst="homePlate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AU" sz="3200" dirty="0"/>
              <a:t>Concept Development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5019"/>
              </p:ext>
            </p:extLst>
          </p:nvPr>
        </p:nvGraphicFramePr>
        <p:xfrm>
          <a:off x="9354003" y="292658"/>
          <a:ext cx="2605964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1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What is a decomposer?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377024" y="982208"/>
            <a:ext cx="8070785" cy="37019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800" b="1" dirty="0">
                <a:latin typeface="+mn-lt"/>
              </a:rPr>
              <a:t>Naming within food chains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Some living things get the energy they need by feeding on dead things. These organisms are called </a:t>
            </a:r>
            <a:r>
              <a:rPr lang="en-AU" sz="2800" b="1" dirty="0">
                <a:latin typeface="+mn-lt"/>
              </a:rPr>
              <a:t>decomposers</a:t>
            </a:r>
            <a:r>
              <a:rPr lang="en-AU" sz="2800" dirty="0">
                <a:latin typeface="+mn-lt"/>
              </a:rPr>
              <a:t>.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>
                <a:latin typeface="+mn-lt"/>
              </a:rPr>
              <a:t>Examples include bacteria, fungi, slugs and worms.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3063640"/>
              </p:ext>
            </p:extLst>
          </p:nvPr>
        </p:nvGraphicFramePr>
        <p:xfrm>
          <a:off x="9365223" y="1096285"/>
          <a:ext cx="2605964" cy="1005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05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53527">
                <a:tc>
                  <a:txBody>
                    <a:bodyPr/>
                    <a:lstStyle/>
                    <a:p>
                      <a:r>
                        <a:rPr lang="en-AU" dirty="0"/>
                        <a:t>CFU 2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aseline="0" dirty="0"/>
                        <a:t>Name 2 examples of decomposers.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3" name="Picture 4" descr="https://www.almanac.com/sites/default/files/styles/primary_image_in_article/public/image_nodes/how-to-get-rid-of-slugs.jpg?itok=kSC7HyIc">
            <a:extLst>
              <a:ext uri="{FF2B5EF4-FFF2-40B4-BE49-F238E27FC236}">
                <a16:creationId xmlns:a16="http://schemas.microsoft.com/office/drawing/2014/main" id="{41FF8ED7-E497-4FA1-91F6-E5968D502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9" y="3472442"/>
            <a:ext cx="4849906" cy="2734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816" y="3483100"/>
            <a:ext cx="551497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3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13444</TotalTime>
  <Words>1020</Words>
  <Application>Microsoft Office PowerPoint</Application>
  <PresentationFormat>Widescreen</PresentationFormat>
  <Paragraphs>159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Office Theme</vt:lpstr>
      <vt:lpstr>PowerPoint Presentation</vt:lpstr>
      <vt:lpstr>Food Chains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Science</dc:title>
  <dc:creator>Microsoft account</dc:creator>
  <cp:lastModifiedBy>GULBERTI Ashe [Harrisdale Senior High School]</cp:lastModifiedBy>
  <cp:revision>196</cp:revision>
  <dcterms:created xsi:type="dcterms:W3CDTF">2017-01-28T08:32:28Z</dcterms:created>
  <dcterms:modified xsi:type="dcterms:W3CDTF">2020-05-13T01:23:55Z</dcterms:modified>
</cp:coreProperties>
</file>