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9" r:id="rId2"/>
    <p:sldId id="256" r:id="rId3"/>
    <p:sldId id="263" r:id="rId4"/>
    <p:sldId id="258" r:id="rId5"/>
    <p:sldId id="338" r:id="rId6"/>
    <p:sldId id="336" r:id="rId7"/>
    <p:sldId id="341" r:id="rId8"/>
    <p:sldId id="337" r:id="rId9"/>
    <p:sldId id="342" r:id="rId10"/>
    <p:sldId id="343" r:id="rId11"/>
    <p:sldId id="344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468" autoAdjust="0"/>
  </p:normalViewPr>
  <p:slideViewPr>
    <p:cSldViewPr snapToGrid="0">
      <p:cViewPr>
        <p:scale>
          <a:sx n="94" d="100"/>
          <a:sy n="94" d="100"/>
        </p:scale>
        <p:origin x="72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70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92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14/05/2020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0972" y="847555"/>
            <a:ext cx="74767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latin typeface="+mj-lt"/>
              </a:rPr>
              <a:t>Food chains show the feeding relationships between different organisms in an ecosystem.</a:t>
            </a:r>
            <a:endParaRPr lang="en-AU" sz="2800" b="1" dirty="0" smtClean="0">
              <a:latin typeface="+mj-lt"/>
            </a:endParaRPr>
          </a:p>
          <a:p>
            <a:endParaRPr lang="en-AU" sz="2800" b="1" dirty="0">
              <a:latin typeface="+mj-lt"/>
            </a:endParaRPr>
          </a:p>
          <a:p>
            <a:r>
              <a:rPr lang="en-AU" sz="2800" dirty="0" smtClean="0">
                <a:latin typeface="+mj-lt"/>
              </a:rPr>
              <a:t>On your whiteboard, give the name of the circled organism based in their position in the food chain.</a:t>
            </a:r>
          </a:p>
          <a:p>
            <a:endParaRPr lang="en-AU" sz="2800" dirty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88245"/>
              </p:ext>
            </p:extLst>
          </p:nvPr>
        </p:nvGraphicFramePr>
        <p:xfrm>
          <a:off x="7395210" y="440595"/>
          <a:ext cx="4640579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40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1" u="sng" dirty="0" smtClean="0">
                          <a:latin typeface="+mn-lt"/>
                          <a:cs typeface="Arial" panose="020B0604020202020204" pitchFamily="34" charset="0"/>
                        </a:rPr>
                        <a:t>Producers</a:t>
                      </a: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 get energy from non-living things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1" u="sng" dirty="0" smtClean="0">
                          <a:latin typeface="+mn-lt"/>
                          <a:cs typeface="Arial" panose="020B0604020202020204" pitchFamily="34" charset="0"/>
                        </a:rPr>
                        <a:t>Primary consumers</a:t>
                      </a: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 eat producers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1" u="sng" dirty="0" smtClean="0">
                          <a:latin typeface="+mn-lt"/>
                          <a:cs typeface="Arial" panose="020B0604020202020204" pitchFamily="34" charset="0"/>
                        </a:rPr>
                        <a:t>Secondary consumers</a:t>
                      </a: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 eat primary consumers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1" u="sng" dirty="0" smtClean="0">
                          <a:latin typeface="+mn-lt"/>
                          <a:cs typeface="Arial" panose="020B0604020202020204" pitchFamily="34" charset="0"/>
                        </a:rPr>
                        <a:t>Tertiary consumers</a:t>
                      </a: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 eat secondary consumers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1" u="sng" dirty="0" smtClean="0">
                          <a:latin typeface="+mn-lt"/>
                          <a:cs typeface="Arial" panose="020B0604020202020204" pitchFamily="34" charset="0"/>
                        </a:rPr>
                        <a:t>Decomposers</a:t>
                      </a:r>
                      <a:r>
                        <a:rPr lang="en-AU" sz="1800" b="0" u="none" dirty="0" smtClean="0">
                          <a:latin typeface="+mn-lt"/>
                          <a:cs typeface="Arial" panose="020B0604020202020204" pitchFamily="34" charset="0"/>
                        </a:rPr>
                        <a:t> eat dead things</a:t>
                      </a:r>
                      <a:endParaRPr lang="en-AU" sz="1800" b="1" u="sng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037131" y="2967466"/>
            <a:ext cx="8193412" cy="3762780"/>
            <a:chOff x="2037131" y="2967466"/>
            <a:chExt cx="8193412" cy="3762780"/>
          </a:xfrm>
        </p:grpSpPr>
        <p:grpSp>
          <p:nvGrpSpPr>
            <p:cNvPr id="14" name="Group 13"/>
            <p:cNvGrpSpPr/>
            <p:nvPr/>
          </p:nvGrpSpPr>
          <p:grpSpPr>
            <a:xfrm>
              <a:off x="2037131" y="2967466"/>
              <a:ext cx="8193412" cy="3762780"/>
              <a:chOff x="2037131" y="2967466"/>
              <a:chExt cx="8193412" cy="376278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037131" y="2967466"/>
                <a:ext cx="8193412" cy="3762780"/>
                <a:chOff x="1999294" y="2973772"/>
                <a:chExt cx="8193412" cy="3762780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999294" y="2973772"/>
                  <a:ext cx="8193412" cy="3762780"/>
                  <a:chOff x="1999294" y="2973772"/>
                  <a:chExt cx="8193412" cy="3762780"/>
                </a:xfrm>
              </p:grpSpPr>
              <p:pic>
                <p:nvPicPr>
                  <p:cNvPr id="2" name="Picture 1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99294" y="2973772"/>
                    <a:ext cx="8193412" cy="3762780"/>
                  </a:xfrm>
                  <a:prstGeom prst="rect">
                    <a:avLst/>
                  </a:prstGeom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3972910" y="4653980"/>
                    <a:ext cx="851338" cy="25855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5713423" y="4653979"/>
                    <a:ext cx="920228" cy="39729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11" name="Rectangle 10"/>
                <p:cNvSpPr/>
                <p:nvPr/>
              </p:nvSpPr>
              <p:spPr>
                <a:xfrm>
                  <a:off x="7467599" y="4691816"/>
                  <a:ext cx="994374" cy="3594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9176581" y="4669744"/>
                <a:ext cx="1053961" cy="4288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133836" y="6471691"/>
              <a:ext cx="1261373" cy="258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" name="Oval 2"/>
          <p:cNvSpPr/>
          <p:nvPr/>
        </p:nvSpPr>
        <p:spPr>
          <a:xfrm>
            <a:off x="3685977" y="3639783"/>
            <a:ext cx="1388512" cy="135473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>
            <a:off x="7229778" y="3491585"/>
            <a:ext cx="1388512" cy="135473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9021243" y="3525209"/>
            <a:ext cx="1388512" cy="135473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6070266" y="5318757"/>
            <a:ext cx="1388512" cy="135473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5517118" y="3614559"/>
            <a:ext cx="1388512" cy="135473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76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  <p:bldP spid="3" grpId="0" animBg="1"/>
      <p:bldP spid="3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k8schoollessons.com/wp-content/uploads/2015/01/food-web.jpg">
            <a:extLst>
              <a:ext uri="{FF2B5EF4-FFF2-40B4-BE49-F238E27FC236}">
                <a16:creationId xmlns:a16="http://schemas.microsoft.com/office/drawing/2014/main" id="{81780505-0EA3-441E-847C-2F18FD06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5"/>
          <a:stretch/>
        </p:blipFill>
        <p:spPr bwMode="auto">
          <a:xfrm>
            <a:off x="5932169" y="402975"/>
            <a:ext cx="6069013" cy="621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77025" y="982207"/>
            <a:ext cx="5555144" cy="283935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400" dirty="0" smtClean="0">
                <a:latin typeface="+mn-lt"/>
              </a:rPr>
              <a:t>How could you describe the dragonfly in this food web?</a:t>
            </a:r>
          </a:p>
          <a:p>
            <a:pPr>
              <a:spcAft>
                <a:spcPts val="1200"/>
              </a:spcAft>
            </a:pPr>
            <a:endParaRPr lang="en-AU" sz="2000" dirty="0" smtClean="0">
              <a:latin typeface="+mn-lt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solidFill>
                  <a:srgbClr val="00B050"/>
                </a:solidFill>
                <a:latin typeface="Calibri" panose="020F0502020204030204"/>
              </a:rPr>
              <a:t>The </a:t>
            </a:r>
            <a:r>
              <a:rPr lang="en-AU" sz="2400" dirty="0" smtClean="0">
                <a:solidFill>
                  <a:srgbClr val="00B050"/>
                </a:solidFill>
                <a:latin typeface="Calibri" panose="020F0502020204030204"/>
              </a:rPr>
              <a:t>dragonfly </a:t>
            </a:r>
            <a:r>
              <a:rPr lang="en-AU" sz="2400" dirty="0">
                <a:solidFill>
                  <a:srgbClr val="00B050"/>
                </a:solidFill>
                <a:latin typeface="Calibri" panose="020F0502020204030204"/>
              </a:rPr>
              <a:t>is a secondary </a:t>
            </a:r>
            <a:r>
              <a:rPr lang="en-AU" sz="2400" dirty="0" smtClean="0">
                <a:solidFill>
                  <a:srgbClr val="00B050"/>
                </a:solidFill>
                <a:latin typeface="Calibri" panose="020F0502020204030204"/>
              </a:rPr>
              <a:t>consumer </a:t>
            </a:r>
            <a:r>
              <a:rPr lang="en-AU" sz="2400" dirty="0">
                <a:solidFill>
                  <a:srgbClr val="00B050"/>
                </a:solidFill>
                <a:latin typeface="Calibri" panose="020F0502020204030204"/>
              </a:rPr>
              <a:t>and a </a:t>
            </a:r>
            <a:r>
              <a:rPr lang="en-AU" sz="2400" dirty="0" smtClean="0">
                <a:solidFill>
                  <a:srgbClr val="00B050"/>
                </a:solidFill>
                <a:latin typeface="Calibri" panose="020F0502020204030204"/>
              </a:rPr>
              <a:t>carnivore.</a:t>
            </a:r>
            <a:endParaRPr lang="en-AU" sz="2400" dirty="0">
              <a:solidFill>
                <a:srgbClr val="00B050"/>
              </a:solidFill>
              <a:latin typeface="Calibri" panose="020F0502020204030204"/>
            </a:endParaRPr>
          </a:p>
          <a:p>
            <a:pPr>
              <a:spcAft>
                <a:spcPts val="1200"/>
              </a:spcAft>
            </a:pPr>
            <a:endParaRPr lang="en-AU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44007"/>
              </p:ext>
            </p:extLst>
          </p:nvPr>
        </p:nvGraphicFramePr>
        <p:xfrm>
          <a:off x="58013" y="3650345"/>
          <a:ext cx="5715165" cy="3138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8634">
                <a:tc>
                  <a:txBody>
                    <a:bodyPr/>
                    <a:lstStyle/>
                    <a:p>
                      <a:r>
                        <a:rPr lang="en-AU" sz="2400" b="1" dirty="0" smtClean="0">
                          <a:latin typeface="+mn-lt"/>
                        </a:rPr>
                        <a:t>Reading Food Webs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3792">
                <a:tc>
                  <a:txBody>
                    <a:bodyPr/>
                    <a:lstStyle/>
                    <a:p>
                      <a:pPr marL="514350" indent="-514350"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AU" sz="2000" dirty="0" smtClean="0">
                          <a:latin typeface="+mn-lt"/>
                        </a:rPr>
                        <a:t>Find all the food chains leading to the organism.</a:t>
                      </a:r>
                    </a:p>
                    <a:p>
                      <a:pPr marL="514350" indent="-514350"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AU" sz="2000" dirty="0" smtClean="0">
                          <a:latin typeface="+mn-lt"/>
                        </a:rPr>
                        <a:t>Classify the organism as </a:t>
                      </a:r>
                      <a:r>
                        <a:rPr lang="en-AU" sz="2000" b="1" dirty="0" smtClean="0">
                          <a:latin typeface="+mn-lt"/>
                        </a:rPr>
                        <a:t>producer</a:t>
                      </a:r>
                      <a:r>
                        <a:rPr lang="en-AU" sz="2000" dirty="0" smtClean="0">
                          <a:latin typeface="+mn-lt"/>
                        </a:rPr>
                        <a:t>, </a:t>
                      </a:r>
                      <a:r>
                        <a:rPr lang="en-AU" sz="2000" b="1" dirty="0" smtClean="0">
                          <a:latin typeface="+mn-lt"/>
                        </a:rPr>
                        <a:t>consumer</a:t>
                      </a:r>
                      <a:r>
                        <a:rPr lang="en-AU" sz="2000" dirty="0" smtClean="0">
                          <a:latin typeface="+mn-lt"/>
                        </a:rPr>
                        <a:t> or </a:t>
                      </a:r>
                      <a:r>
                        <a:rPr lang="en-AU" sz="2000" b="1" dirty="0" smtClean="0">
                          <a:latin typeface="+mn-lt"/>
                        </a:rPr>
                        <a:t>decomposer</a:t>
                      </a:r>
                      <a:r>
                        <a:rPr lang="en-AU" sz="2000" dirty="0" smtClean="0">
                          <a:latin typeface="+mn-lt"/>
                        </a:rPr>
                        <a:t> depending on its position in the food chains.</a:t>
                      </a:r>
                    </a:p>
                    <a:p>
                      <a:pPr marL="514350" indent="-514350"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AU" sz="2000" dirty="0" smtClean="0">
                          <a:latin typeface="+mn-lt"/>
                        </a:rPr>
                        <a:t>Classify the organism as </a:t>
                      </a:r>
                      <a:r>
                        <a:rPr lang="en-AU" sz="2000" b="1" dirty="0" smtClean="0">
                          <a:latin typeface="+mn-lt"/>
                        </a:rPr>
                        <a:t>herbivore</a:t>
                      </a:r>
                      <a:r>
                        <a:rPr lang="en-AU" sz="2000" dirty="0" smtClean="0">
                          <a:latin typeface="+mn-lt"/>
                        </a:rPr>
                        <a:t>, </a:t>
                      </a:r>
                      <a:r>
                        <a:rPr lang="en-AU" sz="2000" b="1" dirty="0" smtClean="0">
                          <a:latin typeface="+mn-lt"/>
                        </a:rPr>
                        <a:t>omnivore</a:t>
                      </a:r>
                      <a:r>
                        <a:rPr lang="en-AU" sz="2000" dirty="0" smtClean="0">
                          <a:latin typeface="+mn-lt"/>
                        </a:rPr>
                        <a:t> or </a:t>
                      </a:r>
                      <a:r>
                        <a:rPr lang="en-AU" sz="2000" b="1" dirty="0" smtClean="0">
                          <a:latin typeface="+mn-lt"/>
                        </a:rPr>
                        <a:t>carnivore</a:t>
                      </a:r>
                      <a:r>
                        <a:rPr lang="en-AU" sz="2000" dirty="0" smtClean="0">
                          <a:latin typeface="+mn-lt"/>
                        </a:rPr>
                        <a:t> depending on where it gets its energy from.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83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k8schoollessons.com/wp-content/uploads/2015/01/food-web.jpg">
            <a:extLst>
              <a:ext uri="{FF2B5EF4-FFF2-40B4-BE49-F238E27FC236}">
                <a16:creationId xmlns:a16="http://schemas.microsoft.com/office/drawing/2014/main" id="{81780505-0EA3-441E-847C-2F18FD06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5"/>
          <a:stretch/>
        </p:blipFill>
        <p:spPr bwMode="auto">
          <a:xfrm>
            <a:off x="5932169" y="402975"/>
            <a:ext cx="6069013" cy="621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88513" y="1037743"/>
            <a:ext cx="5555144" cy="296886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400" dirty="0" smtClean="0">
                <a:latin typeface="+mn-lt"/>
              </a:rPr>
              <a:t>How could you describe the frog in this food web?</a:t>
            </a:r>
          </a:p>
          <a:p>
            <a:pPr>
              <a:spcAft>
                <a:spcPts val="1200"/>
              </a:spcAft>
            </a:pPr>
            <a:endParaRPr lang="en-AU" sz="2400" dirty="0" smtClean="0">
              <a:latin typeface="+mn-lt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solidFill>
                  <a:srgbClr val="00B050"/>
                </a:solidFill>
                <a:latin typeface="Calibri" panose="020F0502020204030204"/>
              </a:rPr>
              <a:t>The </a:t>
            </a:r>
            <a:r>
              <a:rPr lang="en-AU" sz="2400" dirty="0" smtClean="0">
                <a:solidFill>
                  <a:srgbClr val="00B050"/>
                </a:solidFill>
                <a:latin typeface="Calibri" panose="020F0502020204030204"/>
              </a:rPr>
              <a:t>frog </a:t>
            </a:r>
            <a:r>
              <a:rPr lang="en-AU" sz="2400" dirty="0">
                <a:solidFill>
                  <a:srgbClr val="00B050"/>
                </a:solidFill>
                <a:latin typeface="Calibri" panose="020F0502020204030204"/>
              </a:rPr>
              <a:t>is a secondary and tertiary consumer and a carnivore.</a:t>
            </a:r>
          </a:p>
          <a:p>
            <a:pPr>
              <a:spcAft>
                <a:spcPts val="1200"/>
              </a:spcAft>
            </a:pPr>
            <a:endParaRPr lang="en-AU" sz="2400" dirty="0" smtClean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000" dirty="0" smtClean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58819"/>
              </p:ext>
            </p:extLst>
          </p:nvPr>
        </p:nvGraphicFramePr>
        <p:xfrm>
          <a:off x="58013" y="3650345"/>
          <a:ext cx="5715165" cy="3138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8634">
                <a:tc>
                  <a:txBody>
                    <a:bodyPr/>
                    <a:lstStyle/>
                    <a:p>
                      <a:r>
                        <a:rPr lang="en-AU" sz="2400" b="1" dirty="0" smtClean="0">
                          <a:latin typeface="+mn-lt"/>
                        </a:rPr>
                        <a:t>Reading Food Webs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3792">
                <a:tc>
                  <a:txBody>
                    <a:bodyPr/>
                    <a:lstStyle/>
                    <a:p>
                      <a:pPr marL="514350" indent="-514350"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AU" sz="2000" dirty="0" smtClean="0">
                          <a:latin typeface="+mn-lt"/>
                        </a:rPr>
                        <a:t>Find all the food chains leading to the organism.</a:t>
                      </a:r>
                    </a:p>
                    <a:p>
                      <a:pPr marL="514350" indent="-514350"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AU" sz="2000" dirty="0" smtClean="0">
                          <a:latin typeface="+mn-lt"/>
                        </a:rPr>
                        <a:t>Classify the organism as </a:t>
                      </a:r>
                      <a:r>
                        <a:rPr lang="en-AU" sz="2000" b="1" dirty="0" smtClean="0">
                          <a:latin typeface="+mn-lt"/>
                        </a:rPr>
                        <a:t>producer</a:t>
                      </a:r>
                      <a:r>
                        <a:rPr lang="en-AU" sz="2000" dirty="0" smtClean="0">
                          <a:latin typeface="+mn-lt"/>
                        </a:rPr>
                        <a:t>, </a:t>
                      </a:r>
                      <a:r>
                        <a:rPr lang="en-AU" sz="2000" b="1" dirty="0" smtClean="0">
                          <a:latin typeface="+mn-lt"/>
                        </a:rPr>
                        <a:t>consumer</a:t>
                      </a:r>
                      <a:r>
                        <a:rPr lang="en-AU" sz="2000" dirty="0" smtClean="0">
                          <a:latin typeface="+mn-lt"/>
                        </a:rPr>
                        <a:t> or </a:t>
                      </a:r>
                      <a:r>
                        <a:rPr lang="en-AU" sz="2000" b="1" dirty="0" smtClean="0">
                          <a:latin typeface="+mn-lt"/>
                        </a:rPr>
                        <a:t>decomposer</a:t>
                      </a:r>
                      <a:r>
                        <a:rPr lang="en-AU" sz="2000" dirty="0" smtClean="0">
                          <a:latin typeface="+mn-lt"/>
                        </a:rPr>
                        <a:t> depending on its position in the food chains.</a:t>
                      </a:r>
                    </a:p>
                    <a:p>
                      <a:pPr marL="514350" indent="-514350"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AU" sz="2000" dirty="0" smtClean="0">
                          <a:latin typeface="+mn-lt"/>
                        </a:rPr>
                        <a:t>Classify the organism as </a:t>
                      </a:r>
                      <a:r>
                        <a:rPr lang="en-AU" sz="2000" b="1" dirty="0" smtClean="0">
                          <a:latin typeface="+mn-lt"/>
                        </a:rPr>
                        <a:t>herbivore</a:t>
                      </a:r>
                      <a:r>
                        <a:rPr lang="en-AU" sz="2000" dirty="0" smtClean="0">
                          <a:latin typeface="+mn-lt"/>
                        </a:rPr>
                        <a:t>, </a:t>
                      </a:r>
                      <a:r>
                        <a:rPr lang="en-AU" sz="2000" b="1" dirty="0" smtClean="0">
                          <a:latin typeface="+mn-lt"/>
                        </a:rPr>
                        <a:t>omnivore</a:t>
                      </a:r>
                      <a:r>
                        <a:rPr lang="en-AU" sz="2000" dirty="0" smtClean="0">
                          <a:latin typeface="+mn-lt"/>
                        </a:rPr>
                        <a:t> or </a:t>
                      </a:r>
                      <a:r>
                        <a:rPr lang="en-AU" sz="2000" b="1" dirty="0" smtClean="0">
                          <a:latin typeface="+mn-lt"/>
                        </a:rPr>
                        <a:t>carnivore</a:t>
                      </a:r>
                      <a:r>
                        <a:rPr lang="en-AU" sz="2000" dirty="0" smtClean="0">
                          <a:latin typeface="+mn-lt"/>
                        </a:rPr>
                        <a:t> depending on where it gets its energy from.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83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10331172" cy="4265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/>
              <a:t>Food webs illustrate how different organisms in an ecosystem are linked to one another.</a:t>
            </a:r>
          </a:p>
          <a:p>
            <a:pPr>
              <a:spcAft>
                <a:spcPts val="1200"/>
              </a:spcAft>
            </a:pPr>
            <a:endParaRPr lang="en-AU" sz="2800" dirty="0"/>
          </a:p>
          <a:p>
            <a:pPr>
              <a:spcAft>
                <a:spcPts val="1200"/>
              </a:spcAft>
            </a:pPr>
            <a:r>
              <a:rPr lang="en-AU" sz="2800" dirty="0" smtClean="0"/>
              <a:t>Recognising that many food chains can overlap helps us to understand that every organism can have an impact on many other organisms.</a:t>
            </a:r>
          </a:p>
          <a:p>
            <a:pPr>
              <a:spcAft>
                <a:spcPts val="1200"/>
              </a:spcAft>
            </a:pPr>
            <a:endParaRPr lang="en-AU" sz="2800" dirty="0"/>
          </a:p>
          <a:p>
            <a:pPr>
              <a:spcAft>
                <a:spcPts val="1200"/>
              </a:spcAft>
            </a:pPr>
            <a:r>
              <a:rPr lang="en-AU" sz="2800" dirty="0" smtClean="0"/>
              <a:t>Understanding an ecosystem’s food web can help environmental scientists to protect it.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365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833059"/>
            <a:ext cx="8882055" cy="889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TRUE or FALSE: An organism can be both a primary consumer and a secondary consumer.</a:t>
            </a:r>
            <a:endParaRPr lang="en-AU" sz="2800" dirty="0"/>
          </a:p>
          <a:p>
            <a:endParaRPr lang="en-A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980690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7554" y="2823114"/>
            <a:ext cx="8772537" cy="148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Give one example of a herbivore, a carnivore and an omnivore.</a:t>
            </a:r>
            <a:endParaRPr lang="en-A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-1" y="4239170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67554" y="4991196"/>
            <a:ext cx="8465273" cy="1635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What is the first step in describing an organism within a food web?</a:t>
            </a:r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  <p:bldP spid="13" grpId="0"/>
      <p:bldP spid="9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1022684"/>
            <a:ext cx="11924446" cy="56708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In </a:t>
            </a:r>
            <a:r>
              <a:rPr lang="en-AU" sz="2800" dirty="0">
                <a:latin typeface="+mn-lt"/>
              </a:rPr>
              <a:t>your workbook or on your </a:t>
            </a:r>
            <a:r>
              <a:rPr lang="en-AU" sz="2800" dirty="0" smtClean="0">
                <a:latin typeface="+mn-lt"/>
              </a:rPr>
              <a:t>device:</a:t>
            </a:r>
          </a:p>
          <a:p>
            <a:endParaRPr lang="en-AU" sz="280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en-AU" sz="2800" dirty="0" smtClean="0">
                <a:latin typeface="+mn-lt"/>
              </a:rPr>
              <a:t>Complete </a:t>
            </a:r>
            <a:r>
              <a:rPr lang="en-AU" sz="2800" dirty="0" smtClean="0">
                <a:latin typeface="+mn-lt"/>
              </a:rPr>
              <a:t>questions </a:t>
            </a:r>
            <a:r>
              <a:rPr lang="en-AU" sz="2800" dirty="0" smtClean="0">
                <a:latin typeface="+mn-lt"/>
              </a:rPr>
              <a:t>1, 2 and 4 </a:t>
            </a:r>
            <a:r>
              <a:rPr lang="en-AU" sz="2800" dirty="0" smtClean="0">
                <a:latin typeface="+mn-lt"/>
              </a:rPr>
              <a:t>on page 103 of the textbook</a:t>
            </a:r>
            <a:r>
              <a:rPr lang="en-AU" sz="2800" dirty="0" smtClean="0">
                <a:latin typeface="+mn-lt"/>
              </a:rPr>
              <a:t>.</a:t>
            </a:r>
          </a:p>
          <a:p>
            <a:pPr marL="514350" indent="-514350">
              <a:buAutoNum type="arabicPeriod"/>
            </a:pPr>
            <a:endParaRPr lang="en-AU" sz="2800" dirty="0">
              <a:latin typeface="+mn-lt"/>
            </a:endParaRPr>
          </a:p>
          <a:p>
            <a:pPr marL="514350" indent="-514350">
              <a:buAutoNum type="arabicPeriod"/>
            </a:pPr>
            <a:endParaRPr lang="en-AU" sz="2800" dirty="0" smtClean="0">
              <a:latin typeface="+mn-lt"/>
            </a:endParaRPr>
          </a:p>
          <a:p>
            <a:pPr marL="514350" indent="-514350">
              <a:buAutoNum type="arabicPeriod"/>
            </a:pPr>
            <a:endParaRPr lang="en-AU" sz="2800" dirty="0">
              <a:latin typeface="+mn-lt"/>
            </a:endParaRPr>
          </a:p>
          <a:p>
            <a:pPr marL="514350" indent="-514350">
              <a:buAutoNum type="arabicPeriod"/>
            </a:pPr>
            <a:endParaRPr lang="en-AU" sz="2800" dirty="0" smtClean="0">
              <a:latin typeface="+mn-lt"/>
            </a:endParaRPr>
          </a:p>
          <a:p>
            <a:pPr marL="514350" indent="-514350">
              <a:buAutoNum type="arabicPeriod"/>
            </a:pPr>
            <a:endParaRPr lang="en-AU" sz="2800" dirty="0">
              <a:latin typeface="+mn-lt"/>
            </a:endParaRPr>
          </a:p>
          <a:p>
            <a:pPr marL="514350" indent="-514350">
              <a:buAutoNum type="arabicPeriod"/>
            </a:pPr>
            <a:endParaRPr lang="en-AU" sz="2800" dirty="0" smtClean="0">
              <a:latin typeface="+mn-lt"/>
            </a:endParaRPr>
          </a:p>
          <a:p>
            <a:pPr marL="514350" indent="-514350">
              <a:buAutoNum type="arabicPeriod"/>
            </a:pPr>
            <a:endParaRPr lang="en-AU" sz="2800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en-AU" sz="2800" dirty="0" smtClean="0">
                <a:latin typeface="+mn-lt"/>
              </a:rPr>
              <a:t>Complete the ‘food webs’ worksheet on your device or in your books.</a:t>
            </a:r>
            <a:endParaRPr lang="en-AU" sz="2800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66904" b="31316"/>
          <a:stretch/>
        </p:blipFill>
        <p:spPr>
          <a:xfrm>
            <a:off x="339105" y="2364100"/>
            <a:ext cx="3638536" cy="228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726" t="46840" r="33173"/>
          <a:stretch/>
        </p:blipFill>
        <p:spPr>
          <a:xfrm>
            <a:off x="3829952" y="2364100"/>
            <a:ext cx="3749040" cy="1767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7243" t="8191" b="67367"/>
          <a:stretch/>
        </p:blipFill>
        <p:spPr>
          <a:xfrm>
            <a:off x="3977641" y="3835400"/>
            <a:ext cx="3601351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</a:ln>
        </p:spPr>
        <p:txBody>
          <a:bodyPr/>
          <a:lstStyle/>
          <a:p>
            <a:r>
              <a:rPr lang="en-AU" dirty="0" smtClean="0"/>
              <a:t>Food Webs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407" y="1776552"/>
            <a:ext cx="3700593" cy="4846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342440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Learning Objective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814562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Activate Prior Knowledge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 smtClean="0"/>
              <a:t/>
            </a:r>
            <a:br>
              <a:rPr lang="en-AU" sz="3200" dirty="0" smtClean="0"/>
            </a:br>
            <a:endParaRPr lang="en-AU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86282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60730" y="3641521"/>
            <a:ext cx="9186200" cy="3195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Copy this food chain onto your whiteboard, then label each organism as a producer, primary consumer etc.</a:t>
            </a:r>
          </a:p>
          <a:p>
            <a:endParaRPr lang="en-AU" sz="2800" dirty="0"/>
          </a:p>
          <a:p>
            <a:r>
              <a:rPr lang="en-AU" sz="2800" dirty="0" smtClean="0"/>
              <a:t>Without erasing your first food chain, add this food chain to your whiteboard and label each organism.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Which organism appears in both food chains? Does it’s label stay the same for both?</a:t>
            </a:r>
          </a:p>
          <a:p>
            <a:endParaRPr lang="en-AU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38150" y="975167"/>
            <a:ext cx="83230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800" dirty="0" smtClean="0">
                <a:latin typeface="+mj-lt"/>
              </a:rPr>
              <a:t>Analyse and create food webs to show extended feeding relationships between living things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800" dirty="0" smtClean="0">
                <a:latin typeface="+mj-lt"/>
              </a:rPr>
              <a:t>Classify organisms as herbivores, carnivores or omnivores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7F2AC0-A383-46E1-ACA7-452B9F968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207" y="1883108"/>
            <a:ext cx="2834793" cy="485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95AD52-402F-401B-A888-A27B19F3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63" y="2833202"/>
            <a:ext cx="2997496" cy="3953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C0410-B808-4D84-B051-B6E798341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28"/>
          <a:stretch/>
        </p:blipFill>
        <p:spPr>
          <a:xfrm>
            <a:off x="7624263" y="2846070"/>
            <a:ext cx="3024055" cy="4011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6838"/>
              </p:ext>
            </p:extLst>
          </p:nvPr>
        </p:nvGraphicFramePr>
        <p:xfrm>
          <a:off x="9354003" y="292658"/>
          <a:ext cx="260596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a food web?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5" y="982208"/>
            <a:ext cx="7611354" cy="37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>
                <a:latin typeface="+mn-lt"/>
              </a:rPr>
              <a:t>Food Webs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When two or more food chains are linked, they are called a food web.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Within a food web, the same organism can be classified in more than one way.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The hawk is both a secondary and a tertiary consumer in this example.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Let’s complete the food web to show all of the links between the two food chains…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 smtClean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14143"/>
              </p:ext>
            </p:extLst>
          </p:nvPr>
        </p:nvGraphicFramePr>
        <p:xfrm>
          <a:off x="9354003" y="1029258"/>
          <a:ext cx="2605964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TRUE or FALSE.</a:t>
                      </a:r>
                    </a:p>
                    <a:p>
                      <a:r>
                        <a:rPr lang="en-AU" baseline="0" dirty="0" smtClean="0"/>
                        <a:t>Each organism in a food web can only be classified in one way.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008658"/>
              </p:ext>
            </p:extLst>
          </p:nvPr>
        </p:nvGraphicFramePr>
        <p:xfrm>
          <a:off x="377024" y="4565121"/>
          <a:ext cx="260596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do herbivores eat?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4" y="982208"/>
            <a:ext cx="8584096" cy="37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>
                <a:latin typeface="+mn-lt"/>
              </a:rPr>
              <a:t>Herbivore, Omnivore or Carnivore?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Consumers can also be named according to the food they eat.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Consumers that only eat plants are called </a:t>
            </a:r>
            <a:r>
              <a:rPr lang="en-AU" sz="2800" b="1" dirty="0" smtClean="0">
                <a:latin typeface="+mn-lt"/>
              </a:rPr>
              <a:t>herbivores.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n-lt"/>
              </a:rPr>
              <a:t>Consumers </a:t>
            </a:r>
            <a:r>
              <a:rPr lang="en-AU" sz="2800" dirty="0">
                <a:latin typeface="+mn-lt"/>
              </a:rPr>
              <a:t>that only </a:t>
            </a:r>
            <a:r>
              <a:rPr lang="en-AU" sz="2800" dirty="0" smtClean="0">
                <a:latin typeface="+mn-lt"/>
              </a:rPr>
              <a:t>eat meat are </a:t>
            </a:r>
            <a:r>
              <a:rPr lang="en-AU" sz="2800" dirty="0">
                <a:latin typeface="+mn-lt"/>
              </a:rPr>
              <a:t>called </a:t>
            </a:r>
            <a:r>
              <a:rPr lang="en-AU" sz="2800" b="1" dirty="0" smtClean="0">
                <a:latin typeface="+mn-lt"/>
              </a:rPr>
              <a:t>carnivores.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Consumers that </a:t>
            </a:r>
            <a:r>
              <a:rPr lang="en-AU" sz="2800" dirty="0" smtClean="0">
                <a:latin typeface="+mn-lt"/>
              </a:rPr>
              <a:t>eat both plants AND animals </a:t>
            </a:r>
            <a:r>
              <a:rPr lang="en-AU" sz="2800" dirty="0">
                <a:latin typeface="+mn-lt"/>
              </a:rPr>
              <a:t>are called </a:t>
            </a:r>
            <a:r>
              <a:rPr lang="en-AU" sz="2800" b="1" dirty="0" smtClean="0">
                <a:latin typeface="+mn-lt"/>
              </a:rPr>
              <a:t>omnivores.</a:t>
            </a:r>
            <a:endParaRPr lang="en-AU" sz="2800" b="1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22143"/>
              </p:ext>
            </p:extLst>
          </p:nvPr>
        </p:nvGraphicFramePr>
        <p:xfrm>
          <a:off x="3375238" y="4565121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the different between a carnivore and an omnivore?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128" t="10670" r="35932" b="16858"/>
          <a:stretch/>
        </p:blipFill>
        <p:spPr>
          <a:xfrm>
            <a:off x="9464040" y="0"/>
            <a:ext cx="2560320" cy="18630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94" t="10124" r="68518" b="9607"/>
          <a:stretch/>
        </p:blipFill>
        <p:spPr>
          <a:xfrm>
            <a:off x="9384029" y="1929412"/>
            <a:ext cx="2693849" cy="22745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7527" t="3546" r="991" b="15254"/>
          <a:stretch/>
        </p:blipFill>
        <p:spPr>
          <a:xfrm>
            <a:off x="9353370" y="4270305"/>
            <a:ext cx="2781658" cy="230098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090986"/>
              </p:ext>
            </p:extLst>
          </p:nvPr>
        </p:nvGraphicFramePr>
        <p:xfrm>
          <a:off x="6373452" y="4565121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Can a producer also be called a herbivore? Explain your answer.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96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377024" y="982208"/>
            <a:ext cx="5715165" cy="37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>
                <a:latin typeface="+mn-lt"/>
              </a:rPr>
              <a:t>Reading Food Webs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Find all the food chains leading to the organism.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Classify the organism as </a:t>
            </a:r>
            <a:r>
              <a:rPr lang="en-AU" sz="2800" b="1" dirty="0" smtClean="0">
                <a:latin typeface="+mn-lt"/>
              </a:rPr>
              <a:t>producer</a:t>
            </a:r>
            <a:r>
              <a:rPr lang="en-AU" sz="2800" dirty="0" smtClean="0">
                <a:latin typeface="+mn-lt"/>
              </a:rPr>
              <a:t>, </a:t>
            </a:r>
            <a:r>
              <a:rPr lang="en-AU" sz="2800" b="1" dirty="0" smtClean="0">
                <a:latin typeface="+mn-lt"/>
              </a:rPr>
              <a:t>consumer</a:t>
            </a:r>
            <a:r>
              <a:rPr lang="en-AU" sz="2800" dirty="0" smtClean="0">
                <a:latin typeface="+mn-lt"/>
              </a:rPr>
              <a:t> or </a:t>
            </a:r>
            <a:r>
              <a:rPr lang="en-AU" sz="2800" b="1" dirty="0" smtClean="0">
                <a:latin typeface="+mn-lt"/>
              </a:rPr>
              <a:t>decomposer</a:t>
            </a:r>
            <a:r>
              <a:rPr lang="en-AU" sz="2800" dirty="0" smtClean="0">
                <a:latin typeface="+mn-lt"/>
              </a:rPr>
              <a:t> depending on its position in the food chains.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Classify the organism as </a:t>
            </a:r>
            <a:r>
              <a:rPr lang="en-AU" sz="2800" b="1" dirty="0" smtClean="0">
                <a:latin typeface="+mn-lt"/>
              </a:rPr>
              <a:t>herbivore</a:t>
            </a:r>
            <a:r>
              <a:rPr lang="en-AU" sz="2800" dirty="0" smtClean="0">
                <a:latin typeface="+mn-lt"/>
              </a:rPr>
              <a:t>, </a:t>
            </a:r>
            <a:r>
              <a:rPr lang="en-AU" sz="2800" b="1" dirty="0" smtClean="0">
                <a:latin typeface="+mn-lt"/>
              </a:rPr>
              <a:t>omnivore</a:t>
            </a:r>
            <a:r>
              <a:rPr lang="en-AU" sz="2800" dirty="0" smtClean="0">
                <a:latin typeface="+mn-lt"/>
              </a:rPr>
              <a:t> or </a:t>
            </a:r>
            <a:r>
              <a:rPr lang="en-AU" sz="2800" b="1" dirty="0" smtClean="0">
                <a:latin typeface="+mn-lt"/>
              </a:rPr>
              <a:t>carnivore</a:t>
            </a:r>
            <a:r>
              <a:rPr lang="en-AU" sz="2800" dirty="0" smtClean="0">
                <a:latin typeface="+mn-lt"/>
              </a:rPr>
              <a:t> depending on where it gets its energy from.</a:t>
            </a:r>
          </a:p>
        </p:txBody>
      </p:sp>
      <p:pic>
        <p:nvPicPr>
          <p:cNvPr id="11" name="Picture 2" descr="http://k8schoollessons.com/wp-content/uploads/2015/01/food-web.jpg">
            <a:extLst>
              <a:ext uri="{FF2B5EF4-FFF2-40B4-BE49-F238E27FC236}">
                <a16:creationId xmlns:a16="http://schemas.microsoft.com/office/drawing/2014/main" id="{81780505-0EA3-441E-847C-2F18FD06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5"/>
          <a:stretch/>
        </p:blipFill>
        <p:spPr bwMode="auto">
          <a:xfrm>
            <a:off x="5932169" y="402975"/>
            <a:ext cx="6069013" cy="621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27913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08502" y="1206109"/>
            <a:ext cx="5715165" cy="230610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400" dirty="0" smtClean="0">
                <a:latin typeface="+mn-lt"/>
              </a:rPr>
              <a:t>How could you describe the butterfly in this food web?</a:t>
            </a:r>
          </a:p>
          <a:p>
            <a:pPr>
              <a:spcAft>
                <a:spcPts val="1200"/>
              </a:spcAft>
            </a:pPr>
            <a:endParaRPr lang="en-AU" sz="2400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AU" sz="2400" dirty="0" smtClean="0">
                <a:solidFill>
                  <a:srgbClr val="00B050"/>
                </a:solidFill>
                <a:latin typeface="+mn-lt"/>
              </a:rPr>
              <a:t>The butterfly is a primary consumer and a herbivore.</a:t>
            </a:r>
            <a:endParaRPr lang="en-AU" sz="2400" dirty="0">
              <a:solidFill>
                <a:srgbClr val="00B050"/>
              </a:solidFill>
              <a:latin typeface="+mn-lt"/>
            </a:endParaRPr>
          </a:p>
          <a:p>
            <a:pPr>
              <a:spcAft>
                <a:spcPts val="1200"/>
              </a:spcAft>
            </a:pPr>
            <a:endParaRPr lang="en-AU" sz="2000" dirty="0" smtClean="0">
              <a:latin typeface="+mn-lt"/>
            </a:endParaRPr>
          </a:p>
        </p:txBody>
      </p:sp>
      <p:pic>
        <p:nvPicPr>
          <p:cNvPr id="11" name="Picture 2" descr="http://k8schoollessons.com/wp-content/uploads/2015/01/food-web.jpg">
            <a:extLst>
              <a:ext uri="{FF2B5EF4-FFF2-40B4-BE49-F238E27FC236}">
                <a16:creationId xmlns:a16="http://schemas.microsoft.com/office/drawing/2014/main" id="{81780505-0EA3-441E-847C-2F18FD06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5"/>
          <a:stretch/>
        </p:blipFill>
        <p:spPr bwMode="auto">
          <a:xfrm>
            <a:off x="5932169" y="402975"/>
            <a:ext cx="6069013" cy="621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5419"/>
              </p:ext>
            </p:extLst>
          </p:nvPr>
        </p:nvGraphicFramePr>
        <p:xfrm>
          <a:off x="58013" y="3650345"/>
          <a:ext cx="5715165" cy="3138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8634">
                <a:tc>
                  <a:txBody>
                    <a:bodyPr/>
                    <a:lstStyle/>
                    <a:p>
                      <a:r>
                        <a:rPr lang="en-AU" sz="2400" b="1" dirty="0" smtClean="0">
                          <a:latin typeface="+mn-lt"/>
                        </a:rPr>
                        <a:t>Reading Food Webs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3792">
                <a:tc>
                  <a:txBody>
                    <a:bodyPr/>
                    <a:lstStyle/>
                    <a:p>
                      <a:pPr marL="514350" indent="-514350"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AU" sz="2000" dirty="0" smtClean="0">
                          <a:latin typeface="+mn-lt"/>
                        </a:rPr>
                        <a:t>Find all the food chains leading to the organism.</a:t>
                      </a:r>
                    </a:p>
                    <a:p>
                      <a:pPr marL="514350" indent="-514350"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AU" sz="2000" dirty="0" smtClean="0">
                          <a:latin typeface="+mn-lt"/>
                        </a:rPr>
                        <a:t>Classify the organism as </a:t>
                      </a:r>
                      <a:r>
                        <a:rPr lang="en-AU" sz="2000" b="1" dirty="0" smtClean="0">
                          <a:latin typeface="+mn-lt"/>
                        </a:rPr>
                        <a:t>producer</a:t>
                      </a:r>
                      <a:r>
                        <a:rPr lang="en-AU" sz="2000" dirty="0" smtClean="0">
                          <a:latin typeface="+mn-lt"/>
                        </a:rPr>
                        <a:t>, </a:t>
                      </a:r>
                      <a:r>
                        <a:rPr lang="en-AU" sz="2000" b="1" dirty="0" smtClean="0">
                          <a:latin typeface="+mn-lt"/>
                        </a:rPr>
                        <a:t>consumer</a:t>
                      </a:r>
                      <a:r>
                        <a:rPr lang="en-AU" sz="2000" dirty="0" smtClean="0">
                          <a:latin typeface="+mn-lt"/>
                        </a:rPr>
                        <a:t> or </a:t>
                      </a:r>
                      <a:r>
                        <a:rPr lang="en-AU" sz="2000" b="1" dirty="0" smtClean="0">
                          <a:latin typeface="+mn-lt"/>
                        </a:rPr>
                        <a:t>decomposer</a:t>
                      </a:r>
                      <a:r>
                        <a:rPr lang="en-AU" sz="2000" dirty="0" smtClean="0">
                          <a:latin typeface="+mn-lt"/>
                        </a:rPr>
                        <a:t> depending on its position in the food chains.</a:t>
                      </a:r>
                    </a:p>
                    <a:p>
                      <a:pPr marL="514350" indent="-514350"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AU" sz="2000" dirty="0" smtClean="0">
                          <a:latin typeface="+mn-lt"/>
                        </a:rPr>
                        <a:t>Classify the organism as </a:t>
                      </a:r>
                      <a:r>
                        <a:rPr lang="en-AU" sz="2000" b="1" dirty="0" smtClean="0">
                          <a:latin typeface="+mn-lt"/>
                        </a:rPr>
                        <a:t>herbivore</a:t>
                      </a:r>
                      <a:r>
                        <a:rPr lang="en-AU" sz="2000" dirty="0" smtClean="0">
                          <a:latin typeface="+mn-lt"/>
                        </a:rPr>
                        <a:t>, </a:t>
                      </a:r>
                      <a:r>
                        <a:rPr lang="en-AU" sz="2000" b="1" dirty="0" smtClean="0">
                          <a:latin typeface="+mn-lt"/>
                        </a:rPr>
                        <a:t>omnivore</a:t>
                      </a:r>
                      <a:r>
                        <a:rPr lang="en-AU" sz="2000" dirty="0" smtClean="0">
                          <a:latin typeface="+mn-lt"/>
                        </a:rPr>
                        <a:t> or </a:t>
                      </a:r>
                      <a:r>
                        <a:rPr lang="en-AU" sz="2000" b="1" dirty="0" smtClean="0">
                          <a:latin typeface="+mn-lt"/>
                        </a:rPr>
                        <a:t>carnivore</a:t>
                      </a:r>
                      <a:r>
                        <a:rPr lang="en-AU" sz="2000" dirty="0" smtClean="0">
                          <a:latin typeface="+mn-lt"/>
                        </a:rPr>
                        <a:t> depending on where it gets its energy from.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90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85628" y="1054645"/>
            <a:ext cx="5715165" cy="24172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400" dirty="0" smtClean="0">
                <a:latin typeface="+mn-lt"/>
              </a:rPr>
              <a:t>How could you describe the rat in this food web?</a:t>
            </a:r>
          </a:p>
          <a:p>
            <a:pPr>
              <a:spcAft>
                <a:spcPts val="1200"/>
              </a:spcAft>
            </a:pPr>
            <a:endParaRPr lang="en-AU" sz="2400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AU" sz="2400" dirty="0" smtClean="0">
                <a:solidFill>
                  <a:srgbClr val="00B050"/>
                </a:solidFill>
                <a:latin typeface="+mn-lt"/>
              </a:rPr>
              <a:t>The rat is a secondary consumer and a carnivore.</a:t>
            </a:r>
            <a:endParaRPr lang="en-AU" sz="2400" dirty="0">
              <a:solidFill>
                <a:srgbClr val="00B050"/>
              </a:solidFill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000" dirty="0" smtClean="0">
              <a:latin typeface="+mn-lt"/>
            </a:endParaRPr>
          </a:p>
        </p:txBody>
      </p:sp>
      <p:pic>
        <p:nvPicPr>
          <p:cNvPr id="11" name="Picture 2" descr="http://k8schoollessons.com/wp-content/uploads/2015/01/food-web.jpg">
            <a:extLst>
              <a:ext uri="{FF2B5EF4-FFF2-40B4-BE49-F238E27FC236}">
                <a16:creationId xmlns:a16="http://schemas.microsoft.com/office/drawing/2014/main" id="{81780505-0EA3-441E-847C-2F18FD06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5"/>
          <a:stretch/>
        </p:blipFill>
        <p:spPr bwMode="auto">
          <a:xfrm>
            <a:off x="5932169" y="402975"/>
            <a:ext cx="6069013" cy="621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16183"/>
              </p:ext>
            </p:extLst>
          </p:nvPr>
        </p:nvGraphicFramePr>
        <p:xfrm>
          <a:off x="58013" y="3650345"/>
          <a:ext cx="5715165" cy="3138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8634">
                <a:tc>
                  <a:txBody>
                    <a:bodyPr/>
                    <a:lstStyle/>
                    <a:p>
                      <a:r>
                        <a:rPr lang="en-AU" sz="2400" b="1" dirty="0" smtClean="0">
                          <a:latin typeface="+mn-lt"/>
                        </a:rPr>
                        <a:t>Reading Food Webs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3792">
                <a:tc>
                  <a:txBody>
                    <a:bodyPr/>
                    <a:lstStyle/>
                    <a:p>
                      <a:pPr marL="514350" indent="-514350"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AU" sz="2000" dirty="0" smtClean="0">
                          <a:latin typeface="+mn-lt"/>
                        </a:rPr>
                        <a:t>Find all the food chains leading to the organism.</a:t>
                      </a:r>
                    </a:p>
                    <a:p>
                      <a:pPr marL="514350" indent="-514350"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AU" sz="2000" dirty="0" smtClean="0">
                          <a:latin typeface="+mn-lt"/>
                        </a:rPr>
                        <a:t>Classify the organism as </a:t>
                      </a:r>
                      <a:r>
                        <a:rPr lang="en-AU" sz="2000" b="1" dirty="0" smtClean="0">
                          <a:latin typeface="+mn-lt"/>
                        </a:rPr>
                        <a:t>producer</a:t>
                      </a:r>
                      <a:r>
                        <a:rPr lang="en-AU" sz="2000" dirty="0" smtClean="0">
                          <a:latin typeface="+mn-lt"/>
                        </a:rPr>
                        <a:t>, </a:t>
                      </a:r>
                      <a:r>
                        <a:rPr lang="en-AU" sz="2000" b="1" dirty="0" smtClean="0">
                          <a:latin typeface="+mn-lt"/>
                        </a:rPr>
                        <a:t>consumer</a:t>
                      </a:r>
                      <a:r>
                        <a:rPr lang="en-AU" sz="2000" dirty="0" smtClean="0">
                          <a:latin typeface="+mn-lt"/>
                        </a:rPr>
                        <a:t> or </a:t>
                      </a:r>
                      <a:r>
                        <a:rPr lang="en-AU" sz="2000" b="1" dirty="0" smtClean="0">
                          <a:latin typeface="+mn-lt"/>
                        </a:rPr>
                        <a:t>decomposer</a:t>
                      </a:r>
                      <a:r>
                        <a:rPr lang="en-AU" sz="2000" dirty="0" smtClean="0">
                          <a:latin typeface="+mn-lt"/>
                        </a:rPr>
                        <a:t> depending on its position in the food chains.</a:t>
                      </a:r>
                    </a:p>
                    <a:p>
                      <a:pPr marL="514350" indent="-514350"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AU" sz="2000" dirty="0" smtClean="0">
                          <a:latin typeface="+mn-lt"/>
                        </a:rPr>
                        <a:t>Classify the organism as </a:t>
                      </a:r>
                      <a:r>
                        <a:rPr lang="en-AU" sz="2000" b="1" dirty="0" smtClean="0">
                          <a:latin typeface="+mn-lt"/>
                        </a:rPr>
                        <a:t>herbivore</a:t>
                      </a:r>
                      <a:r>
                        <a:rPr lang="en-AU" sz="2000" dirty="0" smtClean="0">
                          <a:latin typeface="+mn-lt"/>
                        </a:rPr>
                        <a:t>, </a:t>
                      </a:r>
                      <a:r>
                        <a:rPr lang="en-AU" sz="2000" b="1" dirty="0" smtClean="0">
                          <a:latin typeface="+mn-lt"/>
                        </a:rPr>
                        <a:t>omnivore</a:t>
                      </a:r>
                      <a:r>
                        <a:rPr lang="en-AU" sz="2000" dirty="0" smtClean="0">
                          <a:latin typeface="+mn-lt"/>
                        </a:rPr>
                        <a:t> or </a:t>
                      </a:r>
                      <a:r>
                        <a:rPr lang="en-AU" sz="2000" b="1" dirty="0" smtClean="0">
                          <a:latin typeface="+mn-lt"/>
                        </a:rPr>
                        <a:t>carnivore</a:t>
                      </a:r>
                      <a:r>
                        <a:rPr lang="en-AU" sz="2000" dirty="0" smtClean="0">
                          <a:latin typeface="+mn-lt"/>
                        </a:rPr>
                        <a:t> depending on where it gets its energy from.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7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k8schoollessons.com/wp-content/uploads/2015/01/food-web.jpg">
            <a:extLst>
              <a:ext uri="{FF2B5EF4-FFF2-40B4-BE49-F238E27FC236}">
                <a16:creationId xmlns:a16="http://schemas.microsoft.com/office/drawing/2014/main" id="{81780505-0EA3-441E-847C-2F18FD067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5"/>
          <a:stretch/>
        </p:blipFill>
        <p:spPr bwMode="auto">
          <a:xfrm>
            <a:off x="5932169" y="402975"/>
            <a:ext cx="6069013" cy="621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02954" y="1054646"/>
            <a:ext cx="5555144" cy="27164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400" dirty="0" smtClean="0">
                <a:latin typeface="+mn-lt"/>
              </a:rPr>
              <a:t>How could you describe the thrush in this food web?</a:t>
            </a:r>
          </a:p>
          <a:p>
            <a:pPr>
              <a:spcAft>
                <a:spcPts val="1200"/>
              </a:spcAft>
            </a:pPr>
            <a:endParaRPr lang="en-AU" sz="2400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AU" sz="2400" dirty="0" smtClean="0">
                <a:solidFill>
                  <a:srgbClr val="00B050"/>
                </a:solidFill>
                <a:latin typeface="+mn-lt"/>
              </a:rPr>
              <a:t>The thrush is a secondary and tertiary consumer and a carnivore.</a:t>
            </a:r>
            <a:endParaRPr lang="en-AU" sz="2400" dirty="0">
              <a:solidFill>
                <a:srgbClr val="00B050"/>
              </a:solidFill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000" dirty="0" smtClean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7034"/>
              </p:ext>
            </p:extLst>
          </p:nvPr>
        </p:nvGraphicFramePr>
        <p:xfrm>
          <a:off x="58013" y="3650345"/>
          <a:ext cx="5715165" cy="3138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8634">
                <a:tc>
                  <a:txBody>
                    <a:bodyPr/>
                    <a:lstStyle/>
                    <a:p>
                      <a:r>
                        <a:rPr lang="en-AU" sz="2400" b="1" dirty="0" smtClean="0">
                          <a:latin typeface="+mn-lt"/>
                        </a:rPr>
                        <a:t>Reading Food Webs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3792">
                <a:tc>
                  <a:txBody>
                    <a:bodyPr/>
                    <a:lstStyle/>
                    <a:p>
                      <a:pPr marL="514350" indent="-514350"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AU" sz="2000" dirty="0" smtClean="0">
                          <a:latin typeface="+mn-lt"/>
                        </a:rPr>
                        <a:t>Find all the food chains leading to the organism.</a:t>
                      </a:r>
                    </a:p>
                    <a:p>
                      <a:pPr marL="514350" indent="-514350"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AU" sz="2000" dirty="0" smtClean="0">
                          <a:latin typeface="+mn-lt"/>
                        </a:rPr>
                        <a:t>Classify the organism as </a:t>
                      </a:r>
                      <a:r>
                        <a:rPr lang="en-AU" sz="2000" b="1" dirty="0" smtClean="0">
                          <a:latin typeface="+mn-lt"/>
                        </a:rPr>
                        <a:t>producer</a:t>
                      </a:r>
                      <a:r>
                        <a:rPr lang="en-AU" sz="2000" dirty="0" smtClean="0">
                          <a:latin typeface="+mn-lt"/>
                        </a:rPr>
                        <a:t>, </a:t>
                      </a:r>
                      <a:r>
                        <a:rPr lang="en-AU" sz="2000" b="1" dirty="0" smtClean="0">
                          <a:latin typeface="+mn-lt"/>
                        </a:rPr>
                        <a:t>consumer</a:t>
                      </a:r>
                      <a:r>
                        <a:rPr lang="en-AU" sz="2000" dirty="0" smtClean="0">
                          <a:latin typeface="+mn-lt"/>
                        </a:rPr>
                        <a:t> or </a:t>
                      </a:r>
                      <a:r>
                        <a:rPr lang="en-AU" sz="2000" b="1" dirty="0" smtClean="0">
                          <a:latin typeface="+mn-lt"/>
                        </a:rPr>
                        <a:t>decomposer</a:t>
                      </a:r>
                      <a:r>
                        <a:rPr lang="en-AU" sz="2000" dirty="0" smtClean="0">
                          <a:latin typeface="+mn-lt"/>
                        </a:rPr>
                        <a:t> depending on its position in the food chains.</a:t>
                      </a:r>
                    </a:p>
                    <a:p>
                      <a:pPr marL="514350" indent="-514350"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en-AU" sz="2000" dirty="0" smtClean="0">
                          <a:latin typeface="+mn-lt"/>
                        </a:rPr>
                        <a:t>Classify the organism as </a:t>
                      </a:r>
                      <a:r>
                        <a:rPr lang="en-AU" sz="2000" b="1" dirty="0" smtClean="0">
                          <a:latin typeface="+mn-lt"/>
                        </a:rPr>
                        <a:t>herbivore</a:t>
                      </a:r>
                      <a:r>
                        <a:rPr lang="en-AU" sz="2000" dirty="0" smtClean="0">
                          <a:latin typeface="+mn-lt"/>
                        </a:rPr>
                        <a:t>, </a:t>
                      </a:r>
                      <a:r>
                        <a:rPr lang="en-AU" sz="2000" b="1" dirty="0" smtClean="0">
                          <a:latin typeface="+mn-lt"/>
                        </a:rPr>
                        <a:t>omnivore</a:t>
                      </a:r>
                      <a:r>
                        <a:rPr lang="en-AU" sz="2000" dirty="0" smtClean="0">
                          <a:latin typeface="+mn-lt"/>
                        </a:rPr>
                        <a:t> or </a:t>
                      </a:r>
                      <a:r>
                        <a:rPr lang="en-AU" sz="2000" b="1" dirty="0" smtClean="0">
                          <a:latin typeface="+mn-lt"/>
                        </a:rPr>
                        <a:t>carnivore</a:t>
                      </a:r>
                      <a:r>
                        <a:rPr lang="en-AU" sz="2000" dirty="0" smtClean="0">
                          <a:latin typeface="+mn-lt"/>
                        </a:rPr>
                        <a:t> depending on where it gets its energy from.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64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13560</TotalTime>
  <Words>897</Words>
  <Application>Microsoft Office PowerPoint</Application>
  <PresentationFormat>Widescreen</PresentationFormat>
  <Paragraphs>116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Food Webs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GULBERTI Ashe [Harrisdale Senior High School]</cp:lastModifiedBy>
  <cp:revision>208</cp:revision>
  <dcterms:created xsi:type="dcterms:W3CDTF">2017-01-28T08:32:28Z</dcterms:created>
  <dcterms:modified xsi:type="dcterms:W3CDTF">2020-05-14T01:01:56Z</dcterms:modified>
</cp:coreProperties>
</file>