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1" r:id="rId5"/>
    <p:sldId id="262" r:id="rId6"/>
    <p:sldId id="263"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94660"/>
  </p:normalViewPr>
  <p:slideViewPr>
    <p:cSldViewPr snapToGrid="0">
      <p:cViewPr varScale="1">
        <p:scale>
          <a:sx n="92" d="100"/>
          <a:sy n="92" d="100"/>
        </p:scale>
        <p:origin x="603"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926991-5645-4243-8AB0-F935A2C21CDC}" type="datetimeFigureOut">
              <a:rPr lang="en-AU" smtClean="0"/>
              <a:t>20/06/2018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206379-C84D-41A9-8830-9CE81C683DEB}" type="slidenum">
              <a:rPr lang="en-AU" smtClean="0"/>
              <a:t>‹#›</a:t>
            </a:fld>
            <a:endParaRPr lang="en-AU"/>
          </a:p>
        </p:txBody>
      </p:sp>
    </p:spTree>
    <p:extLst>
      <p:ext uri="{BB962C8B-B14F-4D97-AF65-F5344CB8AC3E}">
        <p14:creationId xmlns:p14="http://schemas.microsoft.com/office/powerpoint/2010/main" val="669273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926991-5645-4243-8AB0-F935A2C21CDC}" type="datetimeFigureOut">
              <a:rPr lang="en-AU" smtClean="0"/>
              <a:t>20/06/2018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206379-C84D-41A9-8830-9CE81C683DEB}" type="slidenum">
              <a:rPr lang="en-AU" smtClean="0"/>
              <a:t>‹#›</a:t>
            </a:fld>
            <a:endParaRPr lang="en-AU"/>
          </a:p>
        </p:txBody>
      </p:sp>
    </p:spTree>
    <p:extLst>
      <p:ext uri="{BB962C8B-B14F-4D97-AF65-F5344CB8AC3E}">
        <p14:creationId xmlns:p14="http://schemas.microsoft.com/office/powerpoint/2010/main" val="47795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926991-5645-4243-8AB0-F935A2C21CDC}" type="datetimeFigureOut">
              <a:rPr lang="en-AU" smtClean="0"/>
              <a:t>20/06/2018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206379-C84D-41A9-8830-9CE81C683DEB}" type="slidenum">
              <a:rPr lang="en-AU" smtClean="0"/>
              <a:t>‹#›</a:t>
            </a:fld>
            <a:endParaRPr lang="en-AU"/>
          </a:p>
        </p:txBody>
      </p:sp>
    </p:spTree>
    <p:extLst>
      <p:ext uri="{BB962C8B-B14F-4D97-AF65-F5344CB8AC3E}">
        <p14:creationId xmlns:p14="http://schemas.microsoft.com/office/powerpoint/2010/main" val="2149466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926991-5645-4243-8AB0-F935A2C21CDC}" type="datetimeFigureOut">
              <a:rPr lang="en-AU" smtClean="0"/>
              <a:t>20/06/2018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206379-C84D-41A9-8830-9CE81C683DEB}" type="slidenum">
              <a:rPr lang="en-AU" smtClean="0"/>
              <a:t>‹#›</a:t>
            </a:fld>
            <a:endParaRPr lang="en-AU"/>
          </a:p>
        </p:txBody>
      </p:sp>
    </p:spTree>
    <p:extLst>
      <p:ext uri="{BB962C8B-B14F-4D97-AF65-F5344CB8AC3E}">
        <p14:creationId xmlns:p14="http://schemas.microsoft.com/office/powerpoint/2010/main" val="1920248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926991-5645-4243-8AB0-F935A2C21CDC}" type="datetimeFigureOut">
              <a:rPr lang="en-AU" smtClean="0"/>
              <a:t>20/06/2018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206379-C84D-41A9-8830-9CE81C683DEB}" type="slidenum">
              <a:rPr lang="en-AU" smtClean="0"/>
              <a:t>‹#›</a:t>
            </a:fld>
            <a:endParaRPr lang="en-AU"/>
          </a:p>
        </p:txBody>
      </p:sp>
    </p:spTree>
    <p:extLst>
      <p:ext uri="{BB962C8B-B14F-4D97-AF65-F5344CB8AC3E}">
        <p14:creationId xmlns:p14="http://schemas.microsoft.com/office/powerpoint/2010/main" val="2981862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926991-5645-4243-8AB0-F935A2C21CDC}" type="datetimeFigureOut">
              <a:rPr lang="en-AU" smtClean="0"/>
              <a:t>20/06/2018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206379-C84D-41A9-8830-9CE81C683DEB}" type="slidenum">
              <a:rPr lang="en-AU" smtClean="0"/>
              <a:t>‹#›</a:t>
            </a:fld>
            <a:endParaRPr lang="en-AU"/>
          </a:p>
        </p:txBody>
      </p:sp>
    </p:spTree>
    <p:extLst>
      <p:ext uri="{BB962C8B-B14F-4D97-AF65-F5344CB8AC3E}">
        <p14:creationId xmlns:p14="http://schemas.microsoft.com/office/powerpoint/2010/main" val="2696194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926991-5645-4243-8AB0-F935A2C21CDC}" type="datetimeFigureOut">
              <a:rPr lang="en-AU" smtClean="0"/>
              <a:t>20/06/2018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8206379-C84D-41A9-8830-9CE81C683DEB}" type="slidenum">
              <a:rPr lang="en-AU" smtClean="0"/>
              <a:t>‹#›</a:t>
            </a:fld>
            <a:endParaRPr lang="en-AU"/>
          </a:p>
        </p:txBody>
      </p:sp>
    </p:spTree>
    <p:extLst>
      <p:ext uri="{BB962C8B-B14F-4D97-AF65-F5344CB8AC3E}">
        <p14:creationId xmlns:p14="http://schemas.microsoft.com/office/powerpoint/2010/main" val="343897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926991-5645-4243-8AB0-F935A2C21CDC}" type="datetimeFigureOut">
              <a:rPr lang="en-AU" smtClean="0"/>
              <a:t>20/06/2018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8206379-C84D-41A9-8830-9CE81C683DEB}" type="slidenum">
              <a:rPr lang="en-AU" smtClean="0"/>
              <a:t>‹#›</a:t>
            </a:fld>
            <a:endParaRPr lang="en-AU"/>
          </a:p>
        </p:txBody>
      </p:sp>
    </p:spTree>
    <p:extLst>
      <p:ext uri="{BB962C8B-B14F-4D97-AF65-F5344CB8AC3E}">
        <p14:creationId xmlns:p14="http://schemas.microsoft.com/office/powerpoint/2010/main" val="1091930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926991-5645-4243-8AB0-F935A2C21CDC}" type="datetimeFigureOut">
              <a:rPr lang="en-AU" smtClean="0"/>
              <a:t>20/06/2018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8206379-C84D-41A9-8830-9CE81C683DEB}" type="slidenum">
              <a:rPr lang="en-AU" smtClean="0"/>
              <a:t>‹#›</a:t>
            </a:fld>
            <a:endParaRPr lang="en-AU"/>
          </a:p>
        </p:txBody>
      </p:sp>
    </p:spTree>
    <p:extLst>
      <p:ext uri="{BB962C8B-B14F-4D97-AF65-F5344CB8AC3E}">
        <p14:creationId xmlns:p14="http://schemas.microsoft.com/office/powerpoint/2010/main" val="496861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926991-5645-4243-8AB0-F935A2C21CDC}" type="datetimeFigureOut">
              <a:rPr lang="en-AU" smtClean="0"/>
              <a:t>20/06/2018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206379-C84D-41A9-8830-9CE81C683DEB}" type="slidenum">
              <a:rPr lang="en-AU" smtClean="0"/>
              <a:t>‹#›</a:t>
            </a:fld>
            <a:endParaRPr lang="en-AU"/>
          </a:p>
        </p:txBody>
      </p:sp>
    </p:spTree>
    <p:extLst>
      <p:ext uri="{BB962C8B-B14F-4D97-AF65-F5344CB8AC3E}">
        <p14:creationId xmlns:p14="http://schemas.microsoft.com/office/powerpoint/2010/main" val="3239065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926991-5645-4243-8AB0-F935A2C21CDC}" type="datetimeFigureOut">
              <a:rPr lang="en-AU" smtClean="0"/>
              <a:t>20/06/2018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206379-C84D-41A9-8830-9CE81C683DEB}" type="slidenum">
              <a:rPr lang="en-AU" smtClean="0"/>
              <a:t>‹#›</a:t>
            </a:fld>
            <a:endParaRPr lang="en-AU"/>
          </a:p>
        </p:txBody>
      </p:sp>
    </p:spTree>
    <p:extLst>
      <p:ext uri="{BB962C8B-B14F-4D97-AF65-F5344CB8AC3E}">
        <p14:creationId xmlns:p14="http://schemas.microsoft.com/office/powerpoint/2010/main" val="2022921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926991-5645-4243-8AB0-F935A2C21CDC}" type="datetimeFigureOut">
              <a:rPr lang="en-AU" smtClean="0"/>
              <a:t>20/06/2018</a:t>
            </a:fld>
            <a:endParaRPr lang="en-A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206379-C84D-41A9-8830-9CE81C683DEB}" type="slidenum">
              <a:rPr lang="en-AU" smtClean="0"/>
              <a:t>‹#›</a:t>
            </a:fld>
            <a:endParaRPr lang="en-AU"/>
          </a:p>
        </p:txBody>
      </p:sp>
    </p:spTree>
    <p:extLst>
      <p:ext uri="{BB962C8B-B14F-4D97-AF65-F5344CB8AC3E}">
        <p14:creationId xmlns:p14="http://schemas.microsoft.com/office/powerpoint/2010/main" val="3282138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34C9D-1B9F-4A66-B838-5F6286DD9E65}"/>
              </a:ext>
            </a:extLst>
          </p:cNvPr>
          <p:cNvSpPr>
            <a:spLocks noGrp="1"/>
          </p:cNvSpPr>
          <p:nvPr>
            <p:ph type="title"/>
          </p:nvPr>
        </p:nvSpPr>
        <p:spPr>
          <a:xfrm>
            <a:off x="0" y="0"/>
            <a:ext cx="6738505" cy="1325563"/>
          </a:xfrm>
        </p:spPr>
        <p:txBody>
          <a:bodyPr/>
          <a:lstStyle/>
          <a:p>
            <a:pPr algn="ctr"/>
            <a:r>
              <a:rPr lang="en-AU" b="1" dirty="0">
                <a:latin typeface="Arial" panose="020B0604020202020204" pitchFamily="34" charset="0"/>
                <a:cs typeface="Arial" panose="020B0604020202020204" pitchFamily="34" charset="0"/>
              </a:rPr>
              <a:t>Introduced species</a:t>
            </a:r>
          </a:p>
        </p:txBody>
      </p:sp>
      <p:sp>
        <p:nvSpPr>
          <p:cNvPr id="4" name="Content Placeholder 3">
            <a:extLst>
              <a:ext uri="{FF2B5EF4-FFF2-40B4-BE49-F238E27FC236}">
                <a16:creationId xmlns:a16="http://schemas.microsoft.com/office/drawing/2014/main" id="{DE626099-F894-4C6B-923C-B0ACACF4C329}"/>
              </a:ext>
            </a:extLst>
          </p:cNvPr>
          <p:cNvSpPr>
            <a:spLocks noGrp="1"/>
          </p:cNvSpPr>
          <p:nvPr>
            <p:ph sz="half" idx="1"/>
          </p:nvPr>
        </p:nvSpPr>
        <p:spPr>
          <a:xfrm>
            <a:off x="628650" y="1185284"/>
            <a:ext cx="3886200" cy="4547699"/>
          </a:xfrm>
        </p:spPr>
        <p:txBody>
          <a:bodyPr>
            <a:normAutofit lnSpcReduction="10000"/>
          </a:bodyPr>
          <a:lstStyle/>
          <a:p>
            <a:r>
              <a:rPr lang="en-AU" sz="2600" dirty="0">
                <a:latin typeface="Arial" panose="020B0604020202020204" pitchFamily="34" charset="0"/>
                <a:cs typeface="Arial" panose="020B0604020202020204" pitchFamily="34" charset="0"/>
              </a:rPr>
              <a:t>An introduced species is a type of organism that humans have brought to somewhere it does not normally live.</a:t>
            </a:r>
          </a:p>
          <a:p>
            <a:r>
              <a:rPr lang="en-AU" sz="2600" dirty="0">
                <a:latin typeface="Arial" panose="020B0604020202020204" pitchFamily="34" charset="0"/>
                <a:cs typeface="Arial" panose="020B0604020202020204" pitchFamily="34" charset="0"/>
              </a:rPr>
              <a:t>These organisms can reduce the population of native species by competing for food and nest sites.</a:t>
            </a:r>
          </a:p>
        </p:txBody>
      </p:sp>
      <p:sp>
        <p:nvSpPr>
          <p:cNvPr id="5" name="Content Placeholder 4">
            <a:extLst>
              <a:ext uri="{FF2B5EF4-FFF2-40B4-BE49-F238E27FC236}">
                <a16:creationId xmlns:a16="http://schemas.microsoft.com/office/drawing/2014/main" id="{F8C7B388-74A5-4491-991E-6C2F4878EC0E}"/>
              </a:ext>
            </a:extLst>
          </p:cNvPr>
          <p:cNvSpPr>
            <a:spLocks noGrp="1"/>
          </p:cNvSpPr>
          <p:nvPr>
            <p:ph sz="half" idx="2"/>
          </p:nvPr>
        </p:nvSpPr>
        <p:spPr>
          <a:xfrm>
            <a:off x="4629150" y="1325561"/>
            <a:ext cx="4364182" cy="5532439"/>
          </a:xfrm>
        </p:spPr>
        <p:txBody>
          <a:bodyPr>
            <a:normAutofit lnSpcReduction="10000"/>
          </a:bodyPr>
          <a:lstStyle/>
          <a:p>
            <a:pPr marL="0" lvl="0" indent="0" fontAlgn="base">
              <a:lnSpc>
                <a:spcPct val="100000"/>
              </a:lnSpc>
              <a:spcBef>
                <a:spcPct val="20000"/>
              </a:spcBef>
              <a:spcAft>
                <a:spcPct val="0"/>
              </a:spcAft>
              <a:buNone/>
            </a:pPr>
            <a:r>
              <a:rPr lang="en-GB" altLang="en-US" sz="2400" b="1" kern="0" dirty="0">
                <a:solidFill>
                  <a:srgbClr val="FF0000"/>
                </a:solidFill>
                <a:latin typeface="Arial" panose="020B0604020202020204" pitchFamily="34" charset="0"/>
                <a:cs typeface="Arial" panose="020B0604020202020204" pitchFamily="34" charset="0"/>
              </a:rPr>
              <a:t>Examples:</a:t>
            </a:r>
          </a:p>
          <a:p>
            <a:pPr fontAlgn="base">
              <a:lnSpc>
                <a:spcPct val="100000"/>
              </a:lnSpc>
              <a:spcBef>
                <a:spcPct val="20000"/>
              </a:spcBef>
              <a:spcAft>
                <a:spcPct val="0"/>
              </a:spcAft>
            </a:pPr>
            <a:r>
              <a:rPr lang="en-GB" altLang="en-US" sz="2400" kern="0" dirty="0">
                <a:latin typeface="Arial" panose="020B0604020202020204" pitchFamily="34" charset="0"/>
                <a:cs typeface="Arial" panose="020B0604020202020204" pitchFamily="34" charset="0"/>
              </a:rPr>
              <a:t>The European wasp, introduced to mainland Australia in the 1970s, has no natural predators. A single nest can consume thousands of native insects.</a:t>
            </a:r>
          </a:p>
          <a:p>
            <a:pPr fontAlgn="base">
              <a:lnSpc>
                <a:spcPct val="100000"/>
              </a:lnSpc>
              <a:spcBef>
                <a:spcPct val="20000"/>
              </a:spcBef>
              <a:spcAft>
                <a:spcPct val="0"/>
              </a:spcAft>
            </a:pPr>
            <a:r>
              <a:rPr lang="en-GB" altLang="en-US" sz="2400" kern="0" dirty="0">
                <a:latin typeface="Arial" panose="020B0604020202020204" pitchFamily="34" charset="0"/>
                <a:cs typeface="Arial" panose="020B0604020202020204" pitchFamily="34" charset="0"/>
              </a:rPr>
              <a:t>The cane toad was introduced in the 1930s to combat pests. It not only failed to do this, but also reduced the population of animals that tried to eat it, including some native lizards, snakes, and even crocodiles.</a:t>
            </a:r>
          </a:p>
        </p:txBody>
      </p:sp>
      <p:pic>
        <p:nvPicPr>
          <p:cNvPr id="3" name="Picture 2" descr="European wasp.">
            <a:extLst>
              <a:ext uri="{FF2B5EF4-FFF2-40B4-BE49-F238E27FC236}">
                <a16:creationId xmlns:a16="http://schemas.microsoft.com/office/drawing/2014/main" id="{F886E96D-DD58-462B-9FF8-43A3D25D6DF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54016" y="-94384"/>
            <a:ext cx="2943225" cy="19621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bc.net.au/news/image/9394842-3x2-940x627.jpg">
            <a:extLst>
              <a:ext uri="{FF2B5EF4-FFF2-40B4-BE49-F238E27FC236}">
                <a16:creationId xmlns:a16="http://schemas.microsoft.com/office/drawing/2014/main" id="{B889F08B-20EF-4315-A7C8-D057574B3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6518" y="4999948"/>
            <a:ext cx="2680853" cy="1788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835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34C9D-1B9F-4A66-B838-5F6286DD9E65}"/>
              </a:ext>
            </a:extLst>
          </p:cNvPr>
          <p:cNvSpPr>
            <a:spLocks noGrp="1"/>
          </p:cNvSpPr>
          <p:nvPr>
            <p:ph type="title"/>
          </p:nvPr>
        </p:nvSpPr>
        <p:spPr>
          <a:xfrm>
            <a:off x="0" y="0"/>
            <a:ext cx="5686621" cy="1325563"/>
          </a:xfrm>
        </p:spPr>
        <p:txBody>
          <a:bodyPr/>
          <a:lstStyle/>
          <a:p>
            <a:pPr algn="ctr"/>
            <a:r>
              <a:rPr lang="en-AU" b="1" dirty="0">
                <a:latin typeface="Arial" panose="020B0604020202020204" pitchFamily="34" charset="0"/>
                <a:cs typeface="Arial" panose="020B0604020202020204" pitchFamily="34" charset="0"/>
              </a:rPr>
              <a:t>Loss of organisms</a:t>
            </a:r>
          </a:p>
        </p:txBody>
      </p:sp>
      <p:sp>
        <p:nvSpPr>
          <p:cNvPr id="4" name="Content Placeholder 3">
            <a:extLst>
              <a:ext uri="{FF2B5EF4-FFF2-40B4-BE49-F238E27FC236}">
                <a16:creationId xmlns:a16="http://schemas.microsoft.com/office/drawing/2014/main" id="{DE626099-F894-4C6B-923C-B0ACACF4C329}"/>
              </a:ext>
            </a:extLst>
          </p:cNvPr>
          <p:cNvSpPr>
            <a:spLocks noGrp="1"/>
          </p:cNvSpPr>
          <p:nvPr>
            <p:ph sz="half" idx="1"/>
          </p:nvPr>
        </p:nvSpPr>
        <p:spPr>
          <a:xfrm>
            <a:off x="628651" y="998255"/>
            <a:ext cx="3886200" cy="4351338"/>
          </a:xfrm>
        </p:spPr>
        <p:txBody>
          <a:bodyPr>
            <a:normAutofit/>
          </a:bodyPr>
          <a:lstStyle/>
          <a:p>
            <a:r>
              <a:rPr lang="en-AU" sz="2600" dirty="0">
                <a:latin typeface="Arial" panose="020B0604020202020204" pitchFamily="34" charset="0"/>
                <a:cs typeface="Arial" panose="020B0604020202020204" pitchFamily="34" charset="0"/>
              </a:rPr>
              <a:t>Human activity and natural disasters can kill large amounts of organisms very quickly.</a:t>
            </a:r>
          </a:p>
          <a:p>
            <a:r>
              <a:rPr lang="en-AU" sz="2600" dirty="0">
                <a:latin typeface="Arial" panose="020B0604020202020204" pitchFamily="34" charset="0"/>
                <a:cs typeface="Arial" panose="020B0604020202020204" pitchFamily="34" charset="0"/>
              </a:rPr>
              <a:t>When an organism is removed from an ecosystem, the organisms it used to eat tend to thrive, but those that used to eat it struggle to find food.</a:t>
            </a:r>
          </a:p>
        </p:txBody>
      </p:sp>
      <p:sp>
        <p:nvSpPr>
          <p:cNvPr id="5" name="Content Placeholder 4">
            <a:extLst>
              <a:ext uri="{FF2B5EF4-FFF2-40B4-BE49-F238E27FC236}">
                <a16:creationId xmlns:a16="http://schemas.microsoft.com/office/drawing/2014/main" id="{F8C7B388-74A5-4491-991E-6C2F4878EC0E}"/>
              </a:ext>
            </a:extLst>
          </p:cNvPr>
          <p:cNvSpPr>
            <a:spLocks noGrp="1"/>
          </p:cNvSpPr>
          <p:nvPr>
            <p:ph sz="half" idx="2"/>
          </p:nvPr>
        </p:nvSpPr>
        <p:spPr>
          <a:xfrm>
            <a:off x="4629150" y="1730806"/>
            <a:ext cx="3886200" cy="4737532"/>
          </a:xfrm>
        </p:spPr>
        <p:txBody>
          <a:bodyPr>
            <a:normAutofit/>
          </a:bodyPr>
          <a:lstStyle/>
          <a:p>
            <a:pPr marL="0" lvl="0" indent="0" fontAlgn="base">
              <a:lnSpc>
                <a:spcPct val="100000"/>
              </a:lnSpc>
              <a:spcBef>
                <a:spcPct val="20000"/>
              </a:spcBef>
              <a:spcAft>
                <a:spcPct val="0"/>
              </a:spcAft>
              <a:buNone/>
            </a:pPr>
            <a:r>
              <a:rPr lang="en-AU" sz="2400" b="1" dirty="0">
                <a:solidFill>
                  <a:srgbClr val="FF0000"/>
                </a:solidFill>
                <a:latin typeface="Arial" panose="020B0604020202020204" pitchFamily="34" charset="0"/>
                <a:cs typeface="Arial" panose="020B0604020202020204" pitchFamily="34" charset="0"/>
              </a:rPr>
              <a:t>Examples:</a:t>
            </a:r>
          </a:p>
          <a:p>
            <a:pPr fontAlgn="base">
              <a:lnSpc>
                <a:spcPct val="100000"/>
              </a:lnSpc>
              <a:spcBef>
                <a:spcPct val="20000"/>
              </a:spcBef>
              <a:spcAft>
                <a:spcPct val="0"/>
              </a:spcAft>
            </a:pPr>
            <a:r>
              <a:rPr lang="en-AU" sz="2400" dirty="0">
                <a:latin typeface="Arial" panose="020B0604020202020204" pitchFamily="34" charset="0"/>
                <a:cs typeface="Arial" panose="020B0604020202020204" pitchFamily="34" charset="0"/>
              </a:rPr>
              <a:t>When amphibians (e.g. frogs) are killed by man-made chemicals, insect populations (including mosquitoes) increase.</a:t>
            </a:r>
          </a:p>
          <a:p>
            <a:pPr fontAlgn="base">
              <a:lnSpc>
                <a:spcPct val="100000"/>
              </a:lnSpc>
              <a:spcBef>
                <a:spcPct val="20000"/>
              </a:spcBef>
              <a:spcAft>
                <a:spcPct val="0"/>
              </a:spcAft>
            </a:pPr>
            <a:r>
              <a:rPr lang="en-AU" sz="2400" dirty="0">
                <a:latin typeface="Arial" panose="020B0604020202020204" pitchFamily="34" charset="0"/>
                <a:cs typeface="Arial" panose="020B0604020202020204" pitchFamily="34" charset="0"/>
              </a:rPr>
              <a:t>Overfishing of large sharks increases the population of smaller sharks and rays, which in turn decreases the population of shellfish.</a:t>
            </a:r>
          </a:p>
          <a:p>
            <a:pPr fontAlgn="base">
              <a:lnSpc>
                <a:spcPct val="100000"/>
              </a:lnSpc>
              <a:spcBef>
                <a:spcPct val="20000"/>
              </a:spcBef>
              <a:spcAft>
                <a:spcPct val="0"/>
              </a:spcAft>
            </a:pPr>
            <a:endParaRPr lang="en-AU" sz="2400" dirty="0">
              <a:latin typeface="Arial" panose="020B0604020202020204" pitchFamily="34" charset="0"/>
              <a:cs typeface="Arial" panose="020B0604020202020204" pitchFamily="34" charset="0"/>
            </a:endParaRPr>
          </a:p>
        </p:txBody>
      </p:sp>
      <p:pic>
        <p:nvPicPr>
          <p:cNvPr id="3" name="Picture 2" descr="http://d3lp4xedbqa8a5.cloudfront.net/s3/digital-cougar-assets/AusGeo/2014/05/21/43497/southern-corroboree-frog.jpg">
            <a:extLst>
              <a:ext uri="{FF2B5EF4-FFF2-40B4-BE49-F238E27FC236}">
                <a16:creationId xmlns:a16="http://schemas.microsoft.com/office/drawing/2014/main" id="{11BF62FD-13D6-4093-ACEE-95B343E828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312" y="0"/>
            <a:ext cx="2809688" cy="165215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d1o50x50snmhul.cloudfront.net/wp-content/gallery/mg21428621900-sharks/00550d3214f.jpg">
            <a:extLst>
              <a:ext uri="{FF2B5EF4-FFF2-40B4-BE49-F238E27FC236}">
                <a16:creationId xmlns:a16="http://schemas.microsoft.com/office/drawing/2014/main" id="{F032445A-3587-454D-B798-43DAB0F19F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3437" y="5211041"/>
            <a:ext cx="2119745" cy="158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01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34C9D-1B9F-4A66-B838-5F6286DD9E65}"/>
              </a:ext>
            </a:extLst>
          </p:cNvPr>
          <p:cNvSpPr>
            <a:spLocks noGrp="1"/>
          </p:cNvSpPr>
          <p:nvPr>
            <p:ph type="title"/>
          </p:nvPr>
        </p:nvSpPr>
        <p:spPr>
          <a:xfrm>
            <a:off x="0" y="0"/>
            <a:ext cx="5645727" cy="1325563"/>
          </a:xfrm>
        </p:spPr>
        <p:txBody>
          <a:bodyPr/>
          <a:lstStyle/>
          <a:p>
            <a:pPr algn="ctr"/>
            <a:r>
              <a:rPr lang="en-AU" b="1" dirty="0">
                <a:latin typeface="Arial" panose="020B0604020202020204" pitchFamily="34" charset="0"/>
                <a:cs typeface="Arial" panose="020B0604020202020204" pitchFamily="34" charset="0"/>
              </a:rPr>
              <a:t>Deforestation</a:t>
            </a:r>
          </a:p>
        </p:txBody>
      </p:sp>
      <p:sp>
        <p:nvSpPr>
          <p:cNvPr id="4" name="Content Placeholder 3">
            <a:extLst>
              <a:ext uri="{FF2B5EF4-FFF2-40B4-BE49-F238E27FC236}">
                <a16:creationId xmlns:a16="http://schemas.microsoft.com/office/drawing/2014/main" id="{DE626099-F894-4C6B-923C-B0ACACF4C329}"/>
              </a:ext>
            </a:extLst>
          </p:cNvPr>
          <p:cNvSpPr>
            <a:spLocks noGrp="1"/>
          </p:cNvSpPr>
          <p:nvPr>
            <p:ph sz="half" idx="1"/>
          </p:nvPr>
        </p:nvSpPr>
        <p:spPr>
          <a:xfrm>
            <a:off x="457200" y="1325563"/>
            <a:ext cx="4057650" cy="4351338"/>
          </a:xfrm>
        </p:spPr>
        <p:txBody>
          <a:bodyPr>
            <a:normAutofit/>
          </a:bodyPr>
          <a:lstStyle/>
          <a:p>
            <a:r>
              <a:rPr lang="en-AU" sz="2600" dirty="0">
                <a:latin typeface="Arial" panose="020B0604020202020204" pitchFamily="34" charset="0"/>
                <a:cs typeface="Arial" panose="020B0604020202020204" pitchFamily="34" charset="0"/>
              </a:rPr>
              <a:t>Building houses, farms and factories often involves cutting down trees and destroying swamps and grasslands.</a:t>
            </a:r>
          </a:p>
          <a:p>
            <a:r>
              <a:rPr lang="en-AU" sz="2600" dirty="0">
                <a:latin typeface="Arial" panose="020B0604020202020204" pitchFamily="34" charset="0"/>
                <a:cs typeface="Arial" panose="020B0604020202020204" pitchFamily="34" charset="0"/>
              </a:rPr>
              <a:t>This forces organisms in those habitats to either move, adapt or die.</a:t>
            </a:r>
          </a:p>
        </p:txBody>
      </p:sp>
      <p:sp>
        <p:nvSpPr>
          <p:cNvPr id="5" name="Content Placeholder 4">
            <a:extLst>
              <a:ext uri="{FF2B5EF4-FFF2-40B4-BE49-F238E27FC236}">
                <a16:creationId xmlns:a16="http://schemas.microsoft.com/office/drawing/2014/main" id="{F8C7B388-74A5-4491-991E-6C2F4878EC0E}"/>
              </a:ext>
            </a:extLst>
          </p:cNvPr>
          <p:cNvSpPr>
            <a:spLocks noGrp="1"/>
          </p:cNvSpPr>
          <p:nvPr>
            <p:ph sz="half" idx="2"/>
          </p:nvPr>
        </p:nvSpPr>
        <p:spPr>
          <a:xfrm>
            <a:off x="4629152" y="2297109"/>
            <a:ext cx="3886200" cy="4351338"/>
          </a:xfrm>
        </p:spPr>
        <p:txBody>
          <a:bodyPr>
            <a:normAutofit/>
          </a:bodyPr>
          <a:lstStyle/>
          <a:p>
            <a:pPr marL="0" lvl="0" indent="0" fontAlgn="base">
              <a:lnSpc>
                <a:spcPct val="100000"/>
              </a:lnSpc>
              <a:spcBef>
                <a:spcPct val="20000"/>
              </a:spcBef>
              <a:spcAft>
                <a:spcPct val="0"/>
              </a:spcAft>
              <a:buNone/>
            </a:pPr>
            <a:r>
              <a:rPr lang="en-AU" sz="2400" b="1" dirty="0">
                <a:solidFill>
                  <a:srgbClr val="FF0000"/>
                </a:solidFill>
                <a:latin typeface="Arial" panose="020B0604020202020204" pitchFamily="34" charset="0"/>
                <a:cs typeface="Arial" panose="020B0604020202020204" pitchFamily="34" charset="0"/>
              </a:rPr>
              <a:t>Examples:</a:t>
            </a:r>
          </a:p>
          <a:p>
            <a:pPr fontAlgn="base">
              <a:lnSpc>
                <a:spcPct val="100000"/>
              </a:lnSpc>
              <a:spcBef>
                <a:spcPct val="20000"/>
              </a:spcBef>
              <a:spcAft>
                <a:spcPct val="0"/>
              </a:spcAft>
            </a:pPr>
            <a:r>
              <a:rPr lang="en-AU" sz="2400" dirty="0">
                <a:latin typeface="Arial" panose="020B0604020202020204" pitchFamily="34" charset="0"/>
                <a:cs typeface="Arial" panose="020B0604020202020204" pitchFamily="34" charset="0"/>
              </a:rPr>
              <a:t>Clearing of bushland in eastern Australia is threatening local koala populations.</a:t>
            </a:r>
          </a:p>
          <a:p>
            <a:pPr fontAlgn="base">
              <a:lnSpc>
                <a:spcPct val="100000"/>
              </a:lnSpc>
              <a:spcBef>
                <a:spcPct val="20000"/>
              </a:spcBef>
              <a:spcAft>
                <a:spcPct val="0"/>
              </a:spcAft>
            </a:pPr>
            <a:r>
              <a:rPr lang="en-AU" sz="2400" dirty="0">
                <a:latin typeface="Arial" panose="020B0604020202020204" pitchFamily="34" charset="0"/>
                <a:cs typeface="Arial" panose="020B0604020202020204" pitchFamily="34" charset="0"/>
              </a:rPr>
              <a:t>The Slender Banksia, which is native to Western Australia, is an endangered species that is threatened by deforestation.</a:t>
            </a:r>
          </a:p>
        </p:txBody>
      </p:sp>
      <p:pic>
        <p:nvPicPr>
          <p:cNvPr id="3" name="Picture 2" descr="https://donate.wwf.org.au/Images/UserUploadedImages/212/img-koala-on-fence-1000px.jpg">
            <a:extLst>
              <a:ext uri="{FF2B5EF4-FFF2-40B4-BE49-F238E27FC236}">
                <a16:creationId xmlns:a16="http://schemas.microsoft.com/office/drawing/2014/main" id="{2005D736-85B7-486E-B0C7-729BC08BD3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5727" y="0"/>
            <a:ext cx="3498273" cy="209896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A yellow cylindrical flower spike emerging from dark green foliage on the left, and a greenish cylindrical flower spike emerging from dark green foliage on the right">
            <a:extLst>
              <a:ext uri="{FF2B5EF4-FFF2-40B4-BE49-F238E27FC236}">
                <a16:creationId xmlns:a16="http://schemas.microsoft.com/office/drawing/2014/main" id="{4C652C5C-4A50-4FA2-BA35-3BEDFB5926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512" y="4981924"/>
            <a:ext cx="2339252" cy="1837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326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34C9D-1B9F-4A66-B838-5F6286DD9E65}"/>
              </a:ext>
            </a:extLst>
          </p:cNvPr>
          <p:cNvSpPr>
            <a:spLocks noGrp="1"/>
          </p:cNvSpPr>
          <p:nvPr>
            <p:ph type="title"/>
          </p:nvPr>
        </p:nvSpPr>
        <p:spPr>
          <a:xfrm>
            <a:off x="0" y="0"/>
            <a:ext cx="9144000" cy="1325563"/>
          </a:xfrm>
        </p:spPr>
        <p:txBody>
          <a:bodyPr/>
          <a:lstStyle/>
          <a:p>
            <a:pPr algn="ctr"/>
            <a:r>
              <a:rPr lang="en-AU" b="1" dirty="0">
                <a:latin typeface="Arial" panose="020B0604020202020204" pitchFamily="34" charset="0"/>
                <a:cs typeface="Arial" panose="020B0604020202020204" pitchFamily="34" charset="0"/>
              </a:rPr>
              <a:t>Land degradation</a:t>
            </a:r>
          </a:p>
        </p:txBody>
      </p:sp>
      <p:sp>
        <p:nvSpPr>
          <p:cNvPr id="4" name="Content Placeholder 3">
            <a:extLst>
              <a:ext uri="{FF2B5EF4-FFF2-40B4-BE49-F238E27FC236}">
                <a16:creationId xmlns:a16="http://schemas.microsoft.com/office/drawing/2014/main" id="{DE626099-F894-4C6B-923C-B0ACACF4C329}"/>
              </a:ext>
            </a:extLst>
          </p:cNvPr>
          <p:cNvSpPr>
            <a:spLocks noGrp="1"/>
          </p:cNvSpPr>
          <p:nvPr>
            <p:ph sz="half" idx="1"/>
          </p:nvPr>
        </p:nvSpPr>
        <p:spPr>
          <a:xfrm>
            <a:off x="628650" y="1325562"/>
            <a:ext cx="3886200" cy="5319424"/>
          </a:xfrm>
        </p:spPr>
        <p:txBody>
          <a:bodyPr>
            <a:normAutofit/>
          </a:bodyPr>
          <a:lstStyle/>
          <a:p>
            <a:r>
              <a:rPr lang="en-AU" sz="2600" dirty="0">
                <a:latin typeface="Arial" panose="020B0604020202020204" pitchFamily="34" charset="0"/>
                <a:cs typeface="Arial" panose="020B0604020202020204" pitchFamily="34" charset="0"/>
              </a:rPr>
              <a:t>Trees and other plants protect the soil from the wind and rain. If these plants are removed, the soil is exposed.</a:t>
            </a:r>
          </a:p>
          <a:p>
            <a:r>
              <a:rPr lang="en-AU" sz="2600" dirty="0">
                <a:latin typeface="Arial" panose="020B0604020202020204" pitchFamily="34" charset="0"/>
                <a:cs typeface="Arial" panose="020B0604020202020204" pitchFamily="34" charset="0"/>
              </a:rPr>
              <a:t>The top layer of soil has a large amount of nutrients, so if it is carried away by the wind and rain, it is difficult for plants to grow.</a:t>
            </a:r>
          </a:p>
        </p:txBody>
      </p:sp>
      <p:sp>
        <p:nvSpPr>
          <p:cNvPr id="5" name="Content Placeholder 4">
            <a:extLst>
              <a:ext uri="{FF2B5EF4-FFF2-40B4-BE49-F238E27FC236}">
                <a16:creationId xmlns:a16="http://schemas.microsoft.com/office/drawing/2014/main" id="{F8C7B388-74A5-4491-991E-6C2F4878EC0E}"/>
              </a:ext>
            </a:extLst>
          </p:cNvPr>
          <p:cNvSpPr>
            <a:spLocks noGrp="1"/>
          </p:cNvSpPr>
          <p:nvPr>
            <p:ph sz="half" idx="2"/>
          </p:nvPr>
        </p:nvSpPr>
        <p:spPr>
          <a:xfrm>
            <a:off x="4629149" y="1325562"/>
            <a:ext cx="4119995" cy="5356592"/>
          </a:xfrm>
        </p:spPr>
        <p:txBody>
          <a:bodyPr>
            <a:normAutofit/>
          </a:bodyPr>
          <a:lstStyle/>
          <a:p>
            <a:pPr marL="0" lvl="0" indent="0" fontAlgn="base">
              <a:lnSpc>
                <a:spcPct val="100000"/>
              </a:lnSpc>
              <a:spcBef>
                <a:spcPct val="20000"/>
              </a:spcBef>
              <a:spcAft>
                <a:spcPct val="0"/>
              </a:spcAft>
              <a:buNone/>
            </a:pPr>
            <a:r>
              <a:rPr lang="en-AU" sz="2400" b="1" dirty="0">
                <a:solidFill>
                  <a:srgbClr val="FF0000"/>
                </a:solidFill>
                <a:latin typeface="Arial" panose="020B0604020202020204" pitchFamily="34" charset="0"/>
                <a:cs typeface="Arial" panose="020B0604020202020204" pitchFamily="34" charset="0"/>
              </a:rPr>
              <a:t>Examples:</a:t>
            </a:r>
          </a:p>
          <a:p>
            <a:pPr fontAlgn="base">
              <a:lnSpc>
                <a:spcPct val="100000"/>
              </a:lnSpc>
              <a:spcBef>
                <a:spcPct val="20000"/>
              </a:spcBef>
              <a:spcAft>
                <a:spcPct val="0"/>
              </a:spcAft>
            </a:pPr>
            <a:r>
              <a:rPr lang="en-AU" sz="2400" dirty="0">
                <a:latin typeface="Arial" panose="020B0604020202020204" pitchFamily="34" charset="0"/>
                <a:cs typeface="Arial" panose="020B0604020202020204" pitchFamily="34" charset="0"/>
              </a:rPr>
              <a:t>Dust quantity is used as an indicator of the health of the Australian landscape.</a:t>
            </a:r>
          </a:p>
          <a:p>
            <a:pPr fontAlgn="base">
              <a:lnSpc>
                <a:spcPct val="100000"/>
              </a:lnSpc>
              <a:spcBef>
                <a:spcPct val="20000"/>
              </a:spcBef>
              <a:spcAft>
                <a:spcPct val="0"/>
              </a:spcAft>
            </a:pPr>
            <a:r>
              <a:rPr lang="en-AU" sz="2400" dirty="0">
                <a:latin typeface="Arial" panose="020B0604020202020204" pitchFamily="34" charset="0"/>
                <a:cs typeface="Arial" panose="020B0604020202020204" pitchFamily="34" charset="0"/>
              </a:rPr>
              <a:t>Exposed soil can form large, damaging dust storms.</a:t>
            </a:r>
          </a:p>
        </p:txBody>
      </p:sp>
      <p:pic>
        <p:nvPicPr>
          <p:cNvPr id="3" name="Picture 2" descr="http://www.environment.nsw.gov.au/~/media/887C89F3D7B24CBFA4CEFCE9AD234C33.ashx?w=810&amp;h=585">
            <a:extLst>
              <a:ext uri="{FF2B5EF4-FFF2-40B4-BE49-F238E27FC236}">
                <a16:creationId xmlns:a16="http://schemas.microsoft.com/office/drawing/2014/main" id="{1E13A132-6CA7-4792-BD9A-F9B66A59B0E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75" t="490" r="7240" b="1515"/>
          <a:stretch/>
        </p:blipFill>
        <p:spPr bwMode="auto">
          <a:xfrm>
            <a:off x="5088292" y="4119995"/>
            <a:ext cx="3201707" cy="2660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477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34C9D-1B9F-4A66-B838-5F6286DD9E65}"/>
              </a:ext>
            </a:extLst>
          </p:cNvPr>
          <p:cNvSpPr>
            <a:spLocks noGrp="1"/>
          </p:cNvSpPr>
          <p:nvPr>
            <p:ph type="title"/>
          </p:nvPr>
        </p:nvSpPr>
        <p:spPr>
          <a:xfrm>
            <a:off x="3008168" y="0"/>
            <a:ext cx="6135832" cy="1325563"/>
          </a:xfrm>
        </p:spPr>
        <p:txBody>
          <a:bodyPr/>
          <a:lstStyle/>
          <a:p>
            <a:pPr algn="ctr"/>
            <a:r>
              <a:rPr lang="en-AU" b="1" dirty="0">
                <a:latin typeface="Arial" panose="020B0604020202020204" pitchFamily="34" charset="0"/>
                <a:cs typeface="Arial" panose="020B0604020202020204" pitchFamily="34" charset="0"/>
              </a:rPr>
              <a:t>Urban sprawl</a:t>
            </a:r>
          </a:p>
        </p:txBody>
      </p:sp>
      <p:sp>
        <p:nvSpPr>
          <p:cNvPr id="4" name="Content Placeholder 3">
            <a:extLst>
              <a:ext uri="{FF2B5EF4-FFF2-40B4-BE49-F238E27FC236}">
                <a16:creationId xmlns:a16="http://schemas.microsoft.com/office/drawing/2014/main" id="{DE626099-F894-4C6B-923C-B0ACACF4C329}"/>
              </a:ext>
            </a:extLst>
          </p:cNvPr>
          <p:cNvSpPr>
            <a:spLocks noGrp="1"/>
          </p:cNvSpPr>
          <p:nvPr>
            <p:ph sz="half" idx="1"/>
          </p:nvPr>
        </p:nvSpPr>
        <p:spPr>
          <a:xfrm>
            <a:off x="628650" y="2136058"/>
            <a:ext cx="3886200" cy="4633623"/>
          </a:xfrm>
        </p:spPr>
        <p:txBody>
          <a:bodyPr>
            <a:normAutofit fontScale="92500"/>
          </a:bodyPr>
          <a:lstStyle/>
          <a:p>
            <a:r>
              <a:rPr lang="en-AU" dirty="0">
                <a:latin typeface="Arial" panose="020B0604020202020204" pitchFamily="34" charset="0"/>
                <a:cs typeface="Arial" panose="020B0604020202020204" pitchFamily="34" charset="0"/>
              </a:rPr>
              <a:t>Urban sprawl is the spread of cities and towns into rural areas (e.g. farmlands, forests, coastal lands).</a:t>
            </a:r>
          </a:p>
          <a:p>
            <a:r>
              <a:rPr lang="en-AU" dirty="0">
                <a:latin typeface="Arial" panose="020B0604020202020204" pitchFamily="34" charset="0"/>
                <a:cs typeface="Arial" panose="020B0604020202020204" pitchFamily="34" charset="0"/>
              </a:rPr>
              <a:t>This can result in the destruction of organisms and habitats, and can introduce new predators (e.g. cats and dogs).</a:t>
            </a:r>
          </a:p>
        </p:txBody>
      </p:sp>
      <p:sp>
        <p:nvSpPr>
          <p:cNvPr id="5" name="Content Placeholder 4">
            <a:extLst>
              <a:ext uri="{FF2B5EF4-FFF2-40B4-BE49-F238E27FC236}">
                <a16:creationId xmlns:a16="http://schemas.microsoft.com/office/drawing/2014/main" id="{F8C7B388-74A5-4491-991E-6C2F4878EC0E}"/>
              </a:ext>
            </a:extLst>
          </p:cNvPr>
          <p:cNvSpPr>
            <a:spLocks noGrp="1"/>
          </p:cNvSpPr>
          <p:nvPr>
            <p:ph sz="half" idx="2"/>
          </p:nvPr>
        </p:nvSpPr>
        <p:spPr>
          <a:xfrm>
            <a:off x="4468097" y="1325562"/>
            <a:ext cx="3886200" cy="5085286"/>
          </a:xfrm>
        </p:spPr>
        <p:txBody>
          <a:bodyPr>
            <a:normAutofit fontScale="92500"/>
          </a:bodyPr>
          <a:lstStyle/>
          <a:p>
            <a:pPr marL="0" lvl="0" indent="0" fontAlgn="base">
              <a:lnSpc>
                <a:spcPct val="100000"/>
              </a:lnSpc>
              <a:spcBef>
                <a:spcPct val="20000"/>
              </a:spcBef>
              <a:spcAft>
                <a:spcPct val="0"/>
              </a:spcAft>
              <a:buNone/>
            </a:pPr>
            <a:r>
              <a:rPr lang="en-AU" sz="2400" b="1" dirty="0">
                <a:solidFill>
                  <a:srgbClr val="FF0000"/>
                </a:solidFill>
                <a:latin typeface="Arial" panose="020B0604020202020204" pitchFamily="34" charset="0"/>
                <a:cs typeface="Arial" panose="020B0604020202020204" pitchFamily="34" charset="0"/>
              </a:rPr>
              <a:t>Examples:</a:t>
            </a:r>
          </a:p>
          <a:p>
            <a:pPr fontAlgn="base">
              <a:lnSpc>
                <a:spcPct val="100000"/>
              </a:lnSpc>
              <a:spcBef>
                <a:spcPct val="20000"/>
              </a:spcBef>
              <a:spcAft>
                <a:spcPct val="0"/>
              </a:spcAft>
            </a:pPr>
            <a:r>
              <a:rPr lang="en-AU" sz="2600" dirty="0">
                <a:latin typeface="Arial" panose="020B0604020202020204" pitchFamily="34" charset="0"/>
                <a:cs typeface="Arial" panose="020B0604020202020204" pitchFamily="34" charset="0"/>
              </a:rPr>
              <a:t>Perth’s urban sprawl is one of the biggest in the world. Because of this:</a:t>
            </a:r>
          </a:p>
          <a:p>
            <a:pPr lvl="1" fontAlgn="base">
              <a:lnSpc>
                <a:spcPct val="100000"/>
              </a:lnSpc>
              <a:spcBef>
                <a:spcPct val="20000"/>
              </a:spcBef>
              <a:spcAft>
                <a:spcPct val="0"/>
              </a:spcAft>
            </a:pPr>
            <a:r>
              <a:rPr lang="en-AU" dirty="0">
                <a:latin typeface="Arial" panose="020B0604020202020204" pitchFamily="34" charset="0"/>
                <a:cs typeface="Arial" panose="020B0604020202020204" pitchFamily="34" charset="0"/>
              </a:rPr>
              <a:t>People are driving further, increasing air pollution</a:t>
            </a:r>
          </a:p>
          <a:p>
            <a:pPr lvl="1" fontAlgn="base">
              <a:lnSpc>
                <a:spcPct val="100000"/>
              </a:lnSpc>
              <a:spcBef>
                <a:spcPct val="20000"/>
              </a:spcBef>
              <a:spcAft>
                <a:spcPct val="0"/>
              </a:spcAft>
            </a:pPr>
            <a:r>
              <a:rPr lang="en-AU" dirty="0">
                <a:latin typeface="Arial" panose="020B0604020202020204" pitchFamily="34" charset="0"/>
                <a:cs typeface="Arial" panose="020B0604020202020204" pitchFamily="34" charset="0"/>
              </a:rPr>
              <a:t>Native vegetation</a:t>
            </a:r>
            <a:br>
              <a:rPr lang="en-AU" dirty="0">
                <a:latin typeface="Arial" panose="020B0604020202020204" pitchFamily="34" charset="0"/>
                <a:cs typeface="Arial" panose="020B0604020202020204" pitchFamily="34" charset="0"/>
              </a:rPr>
            </a:br>
            <a:r>
              <a:rPr lang="en-AU" dirty="0">
                <a:latin typeface="Arial" panose="020B0604020202020204" pitchFamily="34" charset="0"/>
                <a:cs typeface="Arial" panose="020B0604020202020204" pitchFamily="34" charset="0"/>
              </a:rPr>
              <a:t>has been </a:t>
            </a:r>
            <a:br>
              <a:rPr lang="en-AU" dirty="0">
                <a:latin typeface="Arial" panose="020B0604020202020204" pitchFamily="34" charset="0"/>
                <a:cs typeface="Arial" panose="020B0604020202020204" pitchFamily="34" charset="0"/>
              </a:rPr>
            </a:br>
            <a:r>
              <a:rPr lang="en-AU" dirty="0">
                <a:latin typeface="Arial" panose="020B0604020202020204" pitchFamily="34" charset="0"/>
                <a:cs typeface="Arial" panose="020B0604020202020204" pitchFamily="34" charset="0"/>
              </a:rPr>
              <a:t>removed to make </a:t>
            </a:r>
            <a:br>
              <a:rPr lang="en-AU" dirty="0">
                <a:latin typeface="Arial" panose="020B0604020202020204" pitchFamily="34" charset="0"/>
                <a:cs typeface="Arial" panose="020B0604020202020204" pitchFamily="34" charset="0"/>
              </a:rPr>
            </a:br>
            <a:r>
              <a:rPr lang="en-AU" dirty="0">
                <a:latin typeface="Arial" panose="020B0604020202020204" pitchFamily="34" charset="0"/>
                <a:cs typeface="Arial" panose="020B0604020202020204" pitchFamily="34" charset="0"/>
              </a:rPr>
              <a:t>space for houses </a:t>
            </a:r>
            <a:br>
              <a:rPr lang="en-AU" dirty="0">
                <a:latin typeface="Arial" panose="020B0604020202020204" pitchFamily="34" charset="0"/>
                <a:cs typeface="Arial" panose="020B0604020202020204" pitchFamily="34" charset="0"/>
              </a:rPr>
            </a:br>
            <a:r>
              <a:rPr lang="en-AU" dirty="0">
                <a:latin typeface="Arial" panose="020B0604020202020204" pitchFamily="34" charset="0"/>
                <a:cs typeface="Arial" panose="020B0604020202020204" pitchFamily="34" charset="0"/>
              </a:rPr>
              <a:t>and businesses</a:t>
            </a:r>
          </a:p>
        </p:txBody>
      </p:sp>
      <p:pic>
        <p:nvPicPr>
          <p:cNvPr id="3" name="Picture 2" descr="Urban Sprawl by 2050">
            <a:extLst>
              <a:ext uri="{FF2B5EF4-FFF2-40B4-BE49-F238E27FC236}">
                <a16:creationId xmlns:a16="http://schemas.microsoft.com/office/drawing/2014/main" id="{009B8BA6-54E5-4D22-A90E-BF5396005E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8847" y="3673186"/>
            <a:ext cx="1528478" cy="318481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www.propertyobserver.com.au/images/2014/10/28/perth-oct-28-breakout.jpg">
            <a:extLst>
              <a:ext uri="{FF2B5EF4-FFF2-40B4-BE49-F238E27FC236}">
                <a16:creationId xmlns:a16="http://schemas.microsoft.com/office/drawing/2014/main" id="{ABB68B70-53F8-468C-8F9C-6C7763D46F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505"/>
            <a:ext cx="3196593" cy="1940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009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34C9D-1B9F-4A66-B838-5F6286DD9E65}"/>
              </a:ext>
            </a:extLst>
          </p:cNvPr>
          <p:cNvSpPr>
            <a:spLocks noGrp="1"/>
          </p:cNvSpPr>
          <p:nvPr>
            <p:ph type="title"/>
          </p:nvPr>
        </p:nvSpPr>
        <p:spPr>
          <a:xfrm>
            <a:off x="0" y="0"/>
            <a:ext cx="9144000" cy="1325563"/>
          </a:xfrm>
        </p:spPr>
        <p:txBody>
          <a:bodyPr/>
          <a:lstStyle/>
          <a:p>
            <a:pPr algn="ctr"/>
            <a:r>
              <a:rPr lang="en-AU" b="1" dirty="0">
                <a:latin typeface="Arial" panose="020B0604020202020204" pitchFamily="34" charset="0"/>
                <a:cs typeface="Arial" panose="020B0604020202020204" pitchFamily="34" charset="0"/>
              </a:rPr>
              <a:t>Climate change</a:t>
            </a:r>
          </a:p>
        </p:txBody>
      </p:sp>
      <p:sp>
        <p:nvSpPr>
          <p:cNvPr id="4" name="Content Placeholder 3">
            <a:extLst>
              <a:ext uri="{FF2B5EF4-FFF2-40B4-BE49-F238E27FC236}">
                <a16:creationId xmlns:a16="http://schemas.microsoft.com/office/drawing/2014/main" id="{DE626099-F894-4C6B-923C-B0ACACF4C329}"/>
              </a:ext>
            </a:extLst>
          </p:cNvPr>
          <p:cNvSpPr>
            <a:spLocks noGrp="1"/>
          </p:cNvSpPr>
          <p:nvPr>
            <p:ph sz="half" idx="1"/>
          </p:nvPr>
        </p:nvSpPr>
        <p:spPr>
          <a:xfrm>
            <a:off x="628650" y="1325562"/>
            <a:ext cx="3886200" cy="4602451"/>
          </a:xfrm>
        </p:spPr>
        <p:txBody>
          <a:bodyPr>
            <a:normAutofit/>
          </a:bodyPr>
          <a:lstStyle/>
          <a:p>
            <a:r>
              <a:rPr lang="en-AU" sz="2600" dirty="0">
                <a:latin typeface="Arial" panose="020B0604020202020204" pitchFamily="34" charset="0"/>
                <a:cs typeface="Arial" panose="020B0604020202020204" pitchFamily="34" charset="0"/>
              </a:rPr>
              <a:t>Climate change refers to any long-term change to weather patterns, whether natural or caused by human activity.</a:t>
            </a:r>
          </a:p>
          <a:p>
            <a:r>
              <a:rPr lang="en-AU" sz="2600" dirty="0">
                <a:latin typeface="Arial" panose="020B0604020202020204" pitchFamily="34" charset="0"/>
                <a:cs typeface="Arial" panose="020B0604020202020204" pitchFamily="34" charset="0"/>
              </a:rPr>
              <a:t>If organisms cannot adapt to these changes fast enough, they may not survive.</a:t>
            </a:r>
          </a:p>
        </p:txBody>
      </p:sp>
      <p:sp>
        <p:nvSpPr>
          <p:cNvPr id="5" name="Content Placeholder 4">
            <a:extLst>
              <a:ext uri="{FF2B5EF4-FFF2-40B4-BE49-F238E27FC236}">
                <a16:creationId xmlns:a16="http://schemas.microsoft.com/office/drawing/2014/main" id="{F8C7B388-74A5-4491-991E-6C2F4878EC0E}"/>
              </a:ext>
            </a:extLst>
          </p:cNvPr>
          <p:cNvSpPr>
            <a:spLocks noGrp="1"/>
          </p:cNvSpPr>
          <p:nvPr>
            <p:ph sz="half" idx="2"/>
          </p:nvPr>
        </p:nvSpPr>
        <p:spPr>
          <a:xfrm>
            <a:off x="4629150" y="1325562"/>
            <a:ext cx="3886200" cy="5085286"/>
          </a:xfrm>
        </p:spPr>
        <p:txBody>
          <a:bodyPr>
            <a:normAutofit/>
          </a:bodyPr>
          <a:lstStyle/>
          <a:p>
            <a:pPr marL="0" lvl="0" indent="0" fontAlgn="base">
              <a:lnSpc>
                <a:spcPct val="100000"/>
              </a:lnSpc>
              <a:spcBef>
                <a:spcPct val="20000"/>
              </a:spcBef>
              <a:spcAft>
                <a:spcPct val="0"/>
              </a:spcAft>
              <a:buNone/>
            </a:pPr>
            <a:r>
              <a:rPr lang="en-GB" sz="2400" b="1" kern="0" dirty="0">
                <a:solidFill>
                  <a:srgbClr val="FF0000"/>
                </a:solidFill>
                <a:latin typeface="Arial" panose="020B0604020202020204" pitchFamily="34" charset="0"/>
                <a:cs typeface="Arial" panose="020B0604020202020204" pitchFamily="34" charset="0"/>
              </a:rPr>
              <a:t>Examples:</a:t>
            </a:r>
          </a:p>
          <a:p>
            <a:pPr fontAlgn="base">
              <a:lnSpc>
                <a:spcPct val="100000"/>
              </a:lnSpc>
              <a:spcBef>
                <a:spcPct val="20000"/>
              </a:spcBef>
              <a:spcAft>
                <a:spcPct val="0"/>
              </a:spcAft>
            </a:pPr>
            <a:r>
              <a:rPr lang="en-GB" sz="2400" kern="0" dirty="0">
                <a:latin typeface="Arial" panose="020B0604020202020204" pitchFamily="34" charset="0"/>
                <a:cs typeface="Arial" panose="020B0604020202020204" pitchFamily="34" charset="0"/>
              </a:rPr>
              <a:t>The eruption of Krakatoa in 1883 lowered global temperatures by an average of 1.2 °C for the next year.</a:t>
            </a:r>
          </a:p>
          <a:p>
            <a:pPr fontAlgn="base">
              <a:lnSpc>
                <a:spcPct val="100000"/>
              </a:lnSpc>
              <a:spcBef>
                <a:spcPct val="20000"/>
              </a:spcBef>
              <a:spcAft>
                <a:spcPct val="0"/>
              </a:spcAft>
            </a:pPr>
            <a:r>
              <a:rPr lang="en-AU" sz="2400" dirty="0">
                <a:latin typeface="Arial" panose="020B0604020202020204" pitchFamily="34" charset="0"/>
                <a:cs typeface="Arial" panose="020B0604020202020204" pitchFamily="34" charset="0"/>
              </a:rPr>
              <a:t>Australia’s alpine (mountainous) areas are experiencing increased temperatures and decreased snowfall, which is damaging the alpine habitat.</a:t>
            </a:r>
          </a:p>
        </p:txBody>
      </p:sp>
      <p:pic>
        <p:nvPicPr>
          <p:cNvPr id="8" name="Picture 7">
            <a:extLst>
              <a:ext uri="{FF2B5EF4-FFF2-40B4-BE49-F238E27FC236}">
                <a16:creationId xmlns:a16="http://schemas.microsoft.com/office/drawing/2014/main" id="{FC35089A-5E23-44A2-A67C-527D4384BA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3012" y="5066001"/>
            <a:ext cx="2657475" cy="1724025"/>
          </a:xfrm>
          <a:prstGeom prst="rect">
            <a:avLst/>
          </a:prstGeom>
        </p:spPr>
      </p:pic>
    </p:spTree>
    <p:extLst>
      <p:ext uri="{BB962C8B-B14F-4D97-AF65-F5344CB8AC3E}">
        <p14:creationId xmlns:p14="http://schemas.microsoft.com/office/powerpoint/2010/main" val="24864509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321</TotalTime>
  <Words>518</Words>
  <Application>Microsoft Office PowerPoint</Application>
  <PresentationFormat>On-screen Show (4:3)</PresentationFormat>
  <Paragraphs>37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Introduced species</vt:lpstr>
      <vt:lpstr>Loss of organisms</vt:lpstr>
      <vt:lpstr>Deforestation</vt:lpstr>
      <vt:lpstr>Land degradation</vt:lpstr>
      <vt:lpstr>Urban sprawl</vt:lpstr>
      <vt:lpstr>Climate change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description</dc:title>
  <dc:creator>AXTENS Nathan [Harrisdale Senior High School]</dc:creator>
  <cp:lastModifiedBy>Nathan Axtens</cp:lastModifiedBy>
  <cp:revision>27</cp:revision>
  <dcterms:created xsi:type="dcterms:W3CDTF">2017-09-10T11:56:38Z</dcterms:created>
  <dcterms:modified xsi:type="dcterms:W3CDTF">2018-06-20T06:54:01Z</dcterms:modified>
</cp:coreProperties>
</file>