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5" r:id="rId3"/>
    <p:sldId id="286" r:id="rId4"/>
    <p:sldId id="270" r:id="rId5"/>
    <p:sldId id="263" r:id="rId6"/>
    <p:sldId id="258" r:id="rId7"/>
    <p:sldId id="276" r:id="rId8"/>
    <p:sldId id="277" r:id="rId9"/>
    <p:sldId id="278" r:id="rId10"/>
    <p:sldId id="281" r:id="rId11"/>
    <p:sldId id="280" r:id="rId12"/>
    <p:sldId id="282" r:id="rId13"/>
    <p:sldId id="283" r:id="rId14"/>
    <p:sldId id="279" r:id="rId15"/>
    <p:sldId id="261" r:id="rId16"/>
    <p:sldId id="262" r:id="rId17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3" y="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8BA3B-FD6E-4E9C-A1FC-AA02F3C3EF10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3313F-1291-46C9-B3BA-33A89B24EEB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4288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0652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38374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 – Mixtures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9785409" cy="4807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A </a:t>
            </a:r>
            <a:r>
              <a:rPr lang="en-AU" sz="2800" b="1" dirty="0"/>
              <a:t>solution</a:t>
            </a:r>
            <a:r>
              <a:rPr lang="en-AU" sz="2800" dirty="0"/>
              <a:t> is a mixture where one substance dissolves in another.</a:t>
            </a:r>
          </a:p>
          <a:p>
            <a:endParaRPr lang="en-AU" sz="2800" dirty="0"/>
          </a:p>
          <a:p>
            <a:r>
              <a:rPr lang="en-AU" sz="2800" dirty="0"/>
              <a:t>A </a:t>
            </a:r>
            <a:r>
              <a:rPr lang="en-AU" sz="2800" b="1" dirty="0"/>
              <a:t>suspension</a:t>
            </a:r>
            <a:r>
              <a:rPr lang="en-AU" sz="2800" dirty="0"/>
              <a:t> is a mixture where a substance doesn’t dissolve in a liquid and sinks to the bottom.</a:t>
            </a:r>
          </a:p>
          <a:p>
            <a:endParaRPr lang="en-AU" sz="2800" dirty="0"/>
          </a:p>
          <a:p>
            <a:r>
              <a:rPr lang="en-AU" sz="2800" dirty="0"/>
              <a:t>A </a:t>
            </a:r>
            <a:r>
              <a:rPr lang="en-AU" sz="2800" b="1" dirty="0"/>
              <a:t>colloid</a:t>
            </a:r>
            <a:r>
              <a:rPr lang="en-AU" sz="2800" dirty="0"/>
              <a:t> is a suspension that doesn’t separate over time.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Divide your whiteboard into 3 sections.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Use the headings </a:t>
            </a:r>
            <a:r>
              <a:rPr lang="en-AU" sz="2800" b="1" dirty="0"/>
              <a:t>solution</a:t>
            </a:r>
            <a:r>
              <a:rPr lang="en-AU" sz="2800" dirty="0"/>
              <a:t>, </a:t>
            </a:r>
            <a:r>
              <a:rPr lang="en-AU" sz="2800" b="1" dirty="0"/>
              <a:t>colloid</a:t>
            </a:r>
            <a:r>
              <a:rPr lang="en-AU" sz="2800" dirty="0"/>
              <a:t>,</a:t>
            </a:r>
            <a:r>
              <a:rPr lang="en-AU" sz="2800" b="1" dirty="0"/>
              <a:t> </a:t>
            </a:r>
            <a:r>
              <a:rPr lang="en-AU" sz="2800" dirty="0"/>
              <a:t>and</a:t>
            </a:r>
            <a:r>
              <a:rPr lang="en-AU" sz="2800" b="1" dirty="0"/>
              <a:t> suspension</a:t>
            </a:r>
            <a:r>
              <a:rPr lang="en-AU" sz="2800" dirty="0"/>
              <a:t>.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Put the following mixtures under the correct heading: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Fog			Milk			Seawater</a:t>
            </a:r>
          </a:p>
          <a:p>
            <a:pPr>
              <a:spcAft>
                <a:spcPts val="1200"/>
              </a:spcAft>
            </a:pPr>
            <a:r>
              <a:rPr lang="en-AU" sz="2800" dirty="0"/>
              <a:t>Sugar in water	Dirty water		Oil in salad dressing</a:t>
            </a:r>
          </a:p>
          <a:p>
            <a:pPr>
              <a:spcAft>
                <a:spcPts val="1200"/>
              </a:spcAft>
            </a:pP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93032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3667023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16313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magnetic?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An oil spill has happened on the ocean. How could it be cleaned up?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42858"/>
              </p:ext>
            </p:extLst>
          </p:nvPr>
        </p:nvGraphicFramePr>
        <p:xfrm>
          <a:off x="9514800" y="127389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52910"/>
              </p:ext>
            </p:extLst>
          </p:nvPr>
        </p:nvGraphicFramePr>
        <p:xfrm>
          <a:off x="342729" y="2209063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1760" y="2064347"/>
            <a:ext cx="43487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oil floats on the water because it is less dense. It can be removed by using flotation.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2542C68-E483-4C8C-A267-5AC254AB9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7166" y="4287221"/>
            <a:ext cx="5789468" cy="23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67888"/>
              </p:ext>
            </p:extLst>
          </p:nvPr>
        </p:nvGraphicFramePr>
        <p:xfrm>
          <a:off x="9514800" y="3667023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215424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magnetic?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builder dropped some nails in the sand.  How could he separate them?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82092"/>
              </p:ext>
            </p:extLst>
          </p:nvPr>
        </p:nvGraphicFramePr>
        <p:xfrm>
          <a:off x="9514800" y="127389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34" y="3667023"/>
            <a:ext cx="2863333" cy="286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951733"/>
              </p:ext>
            </p:extLst>
          </p:nvPr>
        </p:nvGraphicFramePr>
        <p:xfrm>
          <a:off x="342729" y="2209063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231760" y="2064347"/>
            <a:ext cx="43487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nails are magnetic and the sand is not, so he could use magnetic separation.</a:t>
            </a:r>
          </a:p>
        </p:txBody>
      </p:sp>
    </p:spTree>
    <p:extLst>
      <p:ext uri="{BB962C8B-B14F-4D97-AF65-F5344CB8AC3E}">
        <p14:creationId xmlns:p14="http://schemas.microsoft.com/office/powerpoint/2010/main" val="326608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67888"/>
              </p:ext>
            </p:extLst>
          </p:nvPr>
        </p:nvGraphicFramePr>
        <p:xfrm>
          <a:off x="9514800" y="3667023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348139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magnetic?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Separate the scrap metal from plastic at a recycling plant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8743347"/>
              </p:ext>
            </p:extLst>
          </p:nvPr>
        </p:nvGraphicFramePr>
        <p:xfrm>
          <a:off x="9514800" y="127389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712372"/>
              </p:ext>
            </p:extLst>
          </p:nvPr>
        </p:nvGraphicFramePr>
        <p:xfrm>
          <a:off x="342729" y="2209063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Image result for scrap metal and plas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75" y="2603922"/>
            <a:ext cx="5452370" cy="28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64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167888"/>
              </p:ext>
            </p:extLst>
          </p:nvPr>
        </p:nvGraphicFramePr>
        <p:xfrm>
          <a:off x="9514800" y="3667023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95107"/>
              </p:ext>
            </p:extLst>
          </p:nvPr>
        </p:nvGraphicFramePr>
        <p:xfrm>
          <a:off x="9514800" y="68400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Is one substance magnetic?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40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Separate the mud from the dirty water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775539"/>
              </p:ext>
            </p:extLst>
          </p:nvPr>
        </p:nvGraphicFramePr>
        <p:xfrm>
          <a:off x="9514800" y="1273893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Do the substances have different densities?  Will</a:t>
                      </a:r>
                      <a:r>
                        <a:rPr lang="en-AU" baseline="0" dirty="0"/>
                        <a:t> one float or sink in water?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21348"/>
              </p:ext>
            </p:extLst>
          </p:nvPr>
        </p:nvGraphicFramePr>
        <p:xfrm>
          <a:off x="342729" y="2209063"/>
          <a:ext cx="3086272" cy="43891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98659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001497">
                <a:tc>
                  <a:txBody>
                    <a:bodyPr/>
                    <a:lstStyle/>
                    <a:p>
                      <a:r>
                        <a:rPr lang="en-AU" sz="2000" dirty="0"/>
                        <a:t>1. If one substance is </a:t>
                      </a:r>
                      <a:r>
                        <a:rPr lang="en-AU" sz="2000" b="0" dirty="0"/>
                        <a:t>magnetic: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magnetic separation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Do the substances have different </a:t>
                      </a:r>
                      <a:r>
                        <a:rPr lang="en-AU" sz="2000" b="1" baseline="0" dirty="0"/>
                        <a:t>densities</a:t>
                      </a:r>
                      <a:r>
                        <a:rPr lang="en-AU" sz="2000" baseline="0" dirty="0"/>
                        <a:t>? </a:t>
                      </a:r>
                    </a:p>
                    <a:p>
                      <a:endParaRPr lang="en-AU" sz="2000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</a:t>
                      </a:r>
                      <a:r>
                        <a:rPr lang="en-AU" sz="2000" b="0" baseline="0" dirty="0"/>
                        <a:t>sink in water:</a:t>
                      </a:r>
                      <a:r>
                        <a:rPr lang="en-AU" sz="2000" baseline="0" dirty="0"/>
                        <a:t> </a:t>
                      </a:r>
                      <a:r>
                        <a:rPr lang="en-AU" sz="2000" b="1" baseline="0" dirty="0"/>
                        <a:t>decanting</a:t>
                      </a:r>
                    </a:p>
                    <a:p>
                      <a:pPr marL="457200" indent="-457200">
                        <a:buAutoNum type="alphaLcParenR"/>
                      </a:pPr>
                      <a:endParaRPr lang="en-AU" sz="2000" b="1" baseline="0" dirty="0"/>
                    </a:p>
                    <a:p>
                      <a:pPr marL="457200" indent="-457200">
                        <a:buAutoNum type="alphaLcParenR"/>
                      </a:pPr>
                      <a:r>
                        <a:rPr lang="en-AU" sz="2000" baseline="0" dirty="0"/>
                        <a:t>If one will float in water: </a:t>
                      </a:r>
                      <a:r>
                        <a:rPr lang="en-AU" sz="2000" b="1" baseline="0" dirty="0"/>
                        <a:t>flotation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906" y="2126512"/>
            <a:ext cx="2755619" cy="367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67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861192"/>
          </a:xfrm>
        </p:spPr>
        <p:txBody>
          <a:bodyPr>
            <a:normAutofit/>
          </a:bodyPr>
          <a:lstStyle/>
          <a:p>
            <a:r>
              <a:rPr lang="en-AU" b="1" dirty="0"/>
              <a:t>Magnetic separation</a:t>
            </a:r>
            <a:r>
              <a:rPr lang="en-AU" dirty="0"/>
              <a:t> is used in recycling plants.</a:t>
            </a:r>
          </a:p>
          <a:p>
            <a:endParaRPr lang="en-AU" dirty="0"/>
          </a:p>
          <a:p>
            <a:r>
              <a:rPr lang="en-AU" b="1" dirty="0"/>
              <a:t>Decanting</a:t>
            </a:r>
            <a:r>
              <a:rPr lang="en-AU" dirty="0"/>
              <a:t> is used in the production of wine and cream.</a:t>
            </a:r>
          </a:p>
          <a:p>
            <a:endParaRPr lang="en-AU" dirty="0"/>
          </a:p>
          <a:p>
            <a:r>
              <a:rPr lang="en-AU" b="1" dirty="0"/>
              <a:t>Floatation</a:t>
            </a:r>
            <a:r>
              <a:rPr lang="en-AU" dirty="0"/>
              <a:t> is used when </a:t>
            </a:r>
            <a:br>
              <a:rPr lang="en-AU" dirty="0"/>
            </a:br>
            <a:r>
              <a:rPr lang="en-AU" dirty="0"/>
              <a:t>cleaning up oil spills on </a:t>
            </a:r>
            <a:br>
              <a:rPr lang="en-AU" dirty="0"/>
            </a:br>
            <a:r>
              <a:rPr lang="en-AU" dirty="0"/>
              <a:t>the ocean.</a:t>
            </a:r>
          </a:p>
          <a:p>
            <a:endParaRPr lang="en-AU" dirty="0"/>
          </a:p>
        </p:txBody>
      </p:sp>
      <p:pic>
        <p:nvPicPr>
          <p:cNvPr id="9" name="Picture 2" descr="https://www.maritimeinjuryattorneyblog.com/wp-content/uploads/sites/271/2016/04/aerials_of_clean_up1.jpg">
            <a:extLst>
              <a:ext uri="{FF2B5EF4-FFF2-40B4-BE49-F238E27FC236}">
                <a16:creationId xmlns="" xmlns:a16="http://schemas.microsoft.com/office/drawing/2014/main" id="{1D42A7FB-51E7-42D4-AD97-3C06A5AAC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647" y="2475722"/>
            <a:ext cx="7178091" cy="40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1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10515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</a:t>
            </a:r>
            <a:r>
              <a:rPr lang="en-AU" sz="2800" dirty="0"/>
              <a:t>sort of materials can be removed from a mixture by magnetic separation?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r>
              <a:rPr lang="en-AU" sz="2800" dirty="0"/>
              <a:t>Mr Axtens drinks his tea carefully to avoid drinking the leaves at the bottom. Which separation technique is he using?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Why </a:t>
            </a:r>
            <a:r>
              <a:rPr lang="en-AU" sz="2800" dirty="0"/>
              <a:t>does oil float on water?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2800" dirty="0"/>
              <a:t>Which separation technique </a:t>
            </a:r>
            <a:br>
              <a:rPr lang="en-AU" sz="2800" dirty="0"/>
            </a:br>
            <a:r>
              <a:rPr lang="en-AU" sz="2800" dirty="0"/>
              <a:t>does this allow you to use?</a:t>
            </a:r>
          </a:p>
        </p:txBody>
      </p:sp>
      <p:pic>
        <p:nvPicPr>
          <p:cNvPr id="9" name="Picture 2" descr="https://fthmb.tqn.com/-DHtCA1CmX_9XSwHMn64UWx-1YI=/768x0/filters:no_upscale()/about/123535151-56a12f683df78cf772683b2a.jpg">
            <a:extLst>
              <a:ext uri="{FF2B5EF4-FFF2-40B4-BE49-F238E27FC236}">
                <a16:creationId xmlns="" xmlns:a16="http://schemas.microsoft.com/office/drawing/2014/main" id="{81CB3608-ECA1-4F1C-8004-F49C7B75E0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t="18494" r="11216"/>
          <a:stretch/>
        </p:blipFill>
        <p:spPr bwMode="auto">
          <a:xfrm>
            <a:off x="9556124" y="3113194"/>
            <a:ext cx="2323401" cy="3614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gaucho888.files.wordpress.com/2011/07/green-tea-5-w1.jpg">
            <a:extLst>
              <a:ext uri="{FF2B5EF4-FFF2-40B4-BE49-F238E27FC236}">
                <a16:creationId xmlns="" xmlns:a16="http://schemas.microsoft.com/office/drawing/2014/main" id="{6EC3386B-1125-475F-B24D-ED3442B3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31772"/>
            <a:ext cx="3069873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tea suga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TextBox 7"/>
          <p:cNvSpPr txBox="1"/>
          <p:nvPr/>
        </p:nvSpPr>
        <p:spPr>
          <a:xfrm>
            <a:off x="0" y="1839532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7" y="3555501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9036093" cy="4351338"/>
          </a:xfrm>
        </p:spPr>
        <p:txBody>
          <a:bodyPr/>
          <a:lstStyle/>
          <a:p>
            <a:r>
              <a:rPr lang="en-AU" dirty="0"/>
              <a:t>Attempt Questions 1-6 on page 35 of the textbook.</a:t>
            </a:r>
          </a:p>
          <a:p>
            <a:pPr lvl="1"/>
            <a:r>
              <a:rPr lang="en-AU" sz="2600" dirty="0"/>
              <a:t>Ignore questions 1b and </a:t>
            </a:r>
            <a:r>
              <a:rPr lang="en-AU" sz="2600" dirty="0" smtClean="0"/>
              <a:t>4 (or complete them as extension)</a:t>
            </a:r>
            <a:endParaRPr lang="en-AU" sz="2600" dirty="0"/>
          </a:p>
          <a:p>
            <a:pPr lvl="1"/>
            <a:r>
              <a:rPr lang="en-AU" sz="2600" dirty="0"/>
              <a:t>You might need to do some reading to answer question 2. (Hint: look at Figure 2.13.)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44" y="2477386"/>
            <a:ext cx="9340920" cy="4109483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2474225" y="4227303"/>
            <a:ext cx="230659" cy="22242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6495536" y="3238810"/>
            <a:ext cx="230659" cy="222422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8"/>
            <a:ext cx="11772212" cy="2053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gardener has dissolved magnesium sulphate in water to fertilize their plants. They do not use all of the solution and hope to recover the magnesium sulphate as a solid. What separation technique would you suggest they use?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33096" y="2773680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aseline="0" dirty="0"/>
                        <a:t>2. </a:t>
                      </a:r>
                      <a:r>
                        <a:rPr lang="en-AU" sz="2000" dirty="0"/>
                        <a:t>If there is a solution and you want the solute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crystallisation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07446" y="2525822"/>
            <a:ext cx="541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mixture is a solution and the gardener wants to keep the solid, so they should use crystallisation.</a:t>
            </a:r>
          </a:p>
        </p:txBody>
      </p:sp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:a16="http://schemas.microsoft.com/office/drawing/2014/main" xmlns="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527410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</a:t>
            </a:r>
            <a:r>
              <a:rPr lang="en-AU" sz="3200"/>
              <a:t>Review </a:t>
            </a:r>
            <a:endParaRPr lang="en-AU" sz="3200" dirty="0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8" b="6366"/>
          <a:stretch/>
        </p:blipFill>
        <p:spPr bwMode="auto">
          <a:xfrm>
            <a:off x="5276459" y="3929448"/>
            <a:ext cx="2381250" cy="291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5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14800" y="68400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liquid needs to be kept: the one with the higher boiling point or the one with the lower boiling point?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57317"/>
            <a:ext cx="9241024" cy="2197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chef has accidentally mixed water into their bottle of olive oil. They need the oil for their new recipe but do not need the water. Water’s boiling point is 100 °C; the oil’s is 300 °C. Which separation technique do you recommend they use?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333096" y="3028716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000" baseline="0" dirty="0"/>
                        <a:t>2. </a:t>
                      </a:r>
                      <a:r>
                        <a:rPr lang="en-AU" sz="2000" dirty="0"/>
                        <a:t>If there is a solution and you want the solute: </a:t>
                      </a:r>
                      <a:r>
                        <a:rPr lang="en-AU" sz="2000" b="1" dirty="0"/>
                        <a:t>crystallisation</a:t>
                      </a:r>
                      <a:endParaRPr lang="en-AU" sz="2000" b="1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07446" y="2955029"/>
            <a:ext cx="541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chef wants to keep the liquid with the higher boiling point, so they should use evaporation.</a:t>
            </a:r>
          </a:p>
        </p:txBody>
      </p:sp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:a16="http://schemas.microsoft.com/office/drawing/2014/main" xmlns="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527410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 </a:t>
            </a:r>
          </a:p>
        </p:txBody>
      </p:sp>
      <p:pic>
        <p:nvPicPr>
          <p:cNvPr id="3074" name="Picture 2" descr="Image result for oil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6271" y="4114487"/>
            <a:ext cx="2635164" cy="263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010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5840" y="2057400"/>
            <a:ext cx="8274424" cy="2514600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Separating Mixtures: Magnetism and Density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12872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056426"/>
              </p:ext>
            </p:extLst>
          </p:nvPr>
        </p:nvGraphicFramePr>
        <p:xfrm>
          <a:off x="9514481" y="324282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things can be used to separate mixtures?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1944877"/>
          </a:xfrm>
        </p:spPr>
        <p:txBody>
          <a:bodyPr>
            <a:normAutofit/>
          </a:bodyPr>
          <a:lstStyle/>
          <a:p>
            <a:r>
              <a:rPr lang="en-AU" b="1" dirty="0"/>
              <a:t>Explain</a:t>
            </a:r>
            <a:r>
              <a:rPr lang="en-AU" dirty="0"/>
              <a:t> how and when magnetism can be used to </a:t>
            </a:r>
            <a:br>
              <a:rPr lang="en-AU" dirty="0"/>
            </a:br>
            <a:r>
              <a:rPr lang="en-AU" dirty="0"/>
              <a:t>separate mixtures.</a:t>
            </a:r>
          </a:p>
          <a:p>
            <a:r>
              <a:rPr lang="en-AU" b="1" dirty="0"/>
              <a:t>Define</a:t>
            </a:r>
            <a:r>
              <a:rPr lang="en-AU" dirty="0"/>
              <a:t> density.</a:t>
            </a:r>
          </a:p>
          <a:p>
            <a:r>
              <a:rPr lang="en-AU" b="1" dirty="0"/>
              <a:t>Explain</a:t>
            </a:r>
            <a:r>
              <a:rPr lang="en-AU" dirty="0"/>
              <a:t> how and when density can be used to separate mixtures.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54564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which one of these mixtures would be easier to separate? Why?</a:t>
            </a:r>
          </a:p>
        </p:txBody>
      </p:sp>
      <p:pic>
        <p:nvPicPr>
          <p:cNvPr id="7" name="Picture 2" descr="https://upload.wikimedia.org/wikipedia/commons/thumb/e/e5/Plain-M%26Ms-Pile.jpg/280px-Plain-M%26Ms-Pile.jpg">
            <a:extLst>
              <a:ext uri="{FF2B5EF4-FFF2-40B4-BE49-F238E27FC236}">
                <a16:creationId xmlns="" xmlns:a16="http://schemas.microsoft.com/office/drawing/2014/main" id="{152DB7C5-932F-4850-8041-F77F4F722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5540" y="4664894"/>
            <a:ext cx="2571400" cy="1946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carpinteriavalleyassociation.org/wp-content/uploads/2013/07/Oil-and-Water-multi-racial-churches2.jpg">
            <a:extLst>
              <a:ext uri="{FF2B5EF4-FFF2-40B4-BE49-F238E27FC236}">
                <a16:creationId xmlns="" xmlns:a16="http://schemas.microsoft.com/office/drawing/2014/main" id="{BDEE010B-6EE8-4D0E-B7E7-3F14190DD4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/>
          <a:stretch/>
        </p:blipFill>
        <p:spPr bwMode="auto">
          <a:xfrm>
            <a:off x="6596032" y="4022695"/>
            <a:ext cx="2150429" cy="278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730480"/>
              </p:ext>
            </p:extLst>
          </p:nvPr>
        </p:nvGraphicFramePr>
        <p:xfrm>
          <a:off x="9514800" y="5013738"/>
          <a:ext cx="2605964" cy="10109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mag·net·ic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attracted to magnets</a:t>
                      </a:r>
                      <a:endParaRPr lang="en-AU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752231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word do we use to describe substances that are attracted to magnets?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663872"/>
              </p:ext>
            </p:extLst>
          </p:nvPr>
        </p:nvGraphicFramePr>
        <p:xfrm>
          <a:off x="9514800" y="1568699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Could you use magnetic separation to separate loose nails from scrap wood?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20000"/>
            <a:ext cx="8817278" cy="55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Magnetic Separation</a:t>
            </a:r>
          </a:p>
          <a:p>
            <a:r>
              <a:rPr lang="en-AU" dirty="0"/>
              <a:t>If a mixture contains magnetic substances, it can be separated using powerful magnets. </a:t>
            </a:r>
          </a:p>
          <a:p>
            <a:r>
              <a:rPr lang="en-AU" dirty="0"/>
              <a:t>This is used in recycling </a:t>
            </a:r>
            <a:br>
              <a:rPr lang="en-AU" dirty="0"/>
            </a:br>
            <a:r>
              <a:rPr lang="en-AU" dirty="0"/>
              <a:t>plants to separate magnetic </a:t>
            </a:r>
            <a:br>
              <a:rPr lang="en-AU" dirty="0"/>
            </a:br>
            <a:r>
              <a:rPr lang="en-AU" dirty="0"/>
              <a:t>materials (e.g. iron, tin) from </a:t>
            </a:r>
            <a:br>
              <a:rPr lang="en-AU" dirty="0"/>
            </a:br>
            <a:r>
              <a:rPr lang="en-AU" dirty="0"/>
              <a:t>non-magnetic materials (e.g. </a:t>
            </a:r>
            <a:br>
              <a:rPr lang="en-AU" dirty="0"/>
            </a:br>
            <a:r>
              <a:rPr lang="en-AU" dirty="0"/>
              <a:t>paper, plastic).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http://www.genscoequip.com/staging/admin/products/images/small/img_1251.jpg">
            <a:extLst>
              <a:ext uri="{FF2B5EF4-FFF2-40B4-BE49-F238E27FC236}">
                <a16:creationId xmlns="" xmlns:a16="http://schemas.microsoft.com/office/drawing/2014/main" id="{3F0AEE82-6385-4B8D-A4C0-49D1512FE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058" y="2459528"/>
            <a:ext cx="4260996" cy="3195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4984F02-8F9A-4074-8F1A-F13F6DD1E0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929809"/>
              </p:ext>
            </p:extLst>
          </p:nvPr>
        </p:nvGraphicFramePr>
        <p:xfrm>
          <a:off x="9514800" y="334331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Could you use magnets to separate cardboard from paper?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585855"/>
              </p:ext>
            </p:extLst>
          </p:nvPr>
        </p:nvGraphicFramePr>
        <p:xfrm>
          <a:off x="9514800" y="4304611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den·si·ty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how tightly packed a substance is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vol·ume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the amount of space an object takes up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79594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This fairy floss and this ice cream are the same size. Which one would be heavier? Why?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587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Using Density</a:t>
            </a:r>
          </a:p>
          <a:p>
            <a:r>
              <a:rPr lang="en-AU" dirty="0"/>
              <a:t>Mixtures can also be separated based on their density.</a:t>
            </a:r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pPr marL="0" indent="0">
              <a:buNone/>
            </a:pPr>
            <a:endParaRPr lang="en-AU" sz="2600" dirty="0"/>
          </a:p>
          <a:p>
            <a:r>
              <a:rPr lang="en-AU" dirty="0"/>
              <a:t>Since ice cream is more dense (more tightly packed) than fairy floss, the same volume of it weighs more.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4525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s://images-na.ssl-images-amazon.com/images/I/61opuqPYRtL._SL1500_.jpg">
            <a:extLst>
              <a:ext uri="{FF2B5EF4-FFF2-40B4-BE49-F238E27FC236}">
                <a16:creationId xmlns="" xmlns:a16="http://schemas.microsoft.com/office/drawing/2014/main" id="{6A1E4857-ADD9-4F6B-B4F6-7B85E8E7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45" y="1888247"/>
            <a:ext cx="2323137" cy="2323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://pngimg.com/uploads/ice_cream/ice_cream_PNG21002.png">
            <a:extLst>
              <a:ext uri="{FF2B5EF4-FFF2-40B4-BE49-F238E27FC236}">
                <a16:creationId xmlns="" xmlns:a16="http://schemas.microsoft.com/office/drawing/2014/main" id="{30576C63-F9B0-4D76-8917-8C1031B87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111" y="1888247"/>
            <a:ext cx="1345547" cy="2728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957247"/>
              </p:ext>
            </p:extLst>
          </p:nvPr>
        </p:nvGraphicFramePr>
        <p:xfrm>
          <a:off x="9514800" y="1832752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is more dense: ice cream or fairy floss?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192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081772"/>
              </p:ext>
            </p:extLst>
          </p:nvPr>
        </p:nvGraphicFramePr>
        <p:xfrm>
          <a:off x="9514800" y="4086897"/>
          <a:ext cx="2605964" cy="2656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sed·i·ment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solids that settle to the bottom</a:t>
                      </a:r>
                      <a:r>
                        <a:rPr lang="en-AU" baseline="0" dirty="0"/>
                        <a:t> of a liquid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de·cant·ing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pouring out a liquid, leaving the sediment behind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570500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Without using any tools, how could you separate this mixture?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5879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Using Density – Decanting</a:t>
            </a:r>
          </a:p>
          <a:p>
            <a:r>
              <a:rPr lang="en-AU" dirty="0"/>
              <a:t>When a solid sinks to the bottom of a liquid, the liquid can then be poured out carefully, leaving the sediment behind.</a:t>
            </a:r>
            <a:endParaRPr lang="en-AU" sz="26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8042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35975"/>
              </p:ext>
            </p:extLst>
          </p:nvPr>
        </p:nvGraphicFramePr>
        <p:xfrm>
          <a:off x="9514800" y="1608818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magnetic separation work on this mixture?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1" name="Picture 2" descr="https://gaucho888.files.wordpress.com/2011/07/green-tea-5-w1.jpg">
            <a:extLst>
              <a:ext uri="{FF2B5EF4-FFF2-40B4-BE49-F238E27FC236}">
                <a16:creationId xmlns="" xmlns:a16="http://schemas.microsoft.com/office/drawing/2014/main" id="{0DB9CEB3-4366-4859-9B8B-D27C8F39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879" y="2302539"/>
            <a:ext cx="4404048" cy="41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70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86710"/>
              </p:ext>
            </p:extLst>
          </p:nvPr>
        </p:nvGraphicFramePr>
        <p:xfrm>
          <a:off x="9514800" y="4086897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/>
                        <a:t>dense </a:t>
                      </a:r>
                      <a:r>
                        <a:rPr lang="en-AU" baseline="0" dirty="0"/>
                        <a:t>(</a:t>
                      </a:r>
                      <a:r>
                        <a:rPr lang="en-AU" i="1" baseline="0" dirty="0"/>
                        <a:t>adjective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dirty="0"/>
                        <a:t>tightly packed</a:t>
                      </a:r>
                      <a:endParaRPr lang="en-AU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flo·ta·tion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  <a:r>
                        <a:rPr lang="en-AU" baseline="0" dirty="0"/>
                        <a:t/>
                      </a:r>
                      <a:br>
                        <a:rPr lang="en-AU" baseline="0" dirty="0"/>
                      </a:br>
                      <a:r>
                        <a:rPr lang="en-AU" baseline="0" dirty="0"/>
                        <a:t>scooping up the substances floating on the top of a mixture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161309"/>
              </p:ext>
            </p:extLst>
          </p:nvPr>
        </p:nvGraphicFramePr>
        <p:xfrm>
          <a:off x="9514800" y="68400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this mixture, which substance is more dense?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372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Using Density – Flotation</a:t>
            </a:r>
          </a:p>
          <a:p>
            <a:r>
              <a:rPr lang="en-AU" dirty="0"/>
              <a:t>When substances </a:t>
            </a:r>
            <a:r>
              <a:rPr lang="en-AU" b="1" dirty="0"/>
              <a:t>sink</a:t>
            </a:r>
            <a:r>
              <a:rPr lang="en-AU" dirty="0"/>
              <a:t> to the bottom of a mixture, it is because they are </a:t>
            </a:r>
            <a:r>
              <a:rPr lang="en-AU" b="1" dirty="0"/>
              <a:t>more dense</a:t>
            </a:r>
            <a:r>
              <a:rPr lang="en-AU" dirty="0"/>
              <a:t> than the rest of the mixture.</a:t>
            </a:r>
          </a:p>
          <a:p>
            <a:r>
              <a:rPr lang="en-AU" dirty="0"/>
              <a:t>A substance that is </a:t>
            </a:r>
            <a:r>
              <a:rPr lang="en-AU" b="1" i="1" dirty="0"/>
              <a:t>less</a:t>
            </a:r>
            <a:r>
              <a:rPr lang="en-AU" b="1" dirty="0"/>
              <a:t> dense</a:t>
            </a:r>
            <a:r>
              <a:rPr lang="en-AU" dirty="0"/>
              <a:t> than the </a:t>
            </a:r>
            <a:br>
              <a:rPr lang="en-AU" dirty="0"/>
            </a:br>
            <a:r>
              <a:rPr lang="en-AU" dirty="0"/>
              <a:t>rest of the mixture will </a:t>
            </a:r>
            <a:r>
              <a:rPr lang="en-AU" b="1" dirty="0"/>
              <a:t>float</a:t>
            </a:r>
            <a:r>
              <a:rPr lang="en-AU" dirty="0"/>
              <a:t> to the top.</a:t>
            </a:r>
          </a:p>
          <a:p>
            <a:r>
              <a:rPr lang="en-AU" dirty="0"/>
              <a:t>These substances can then be separated </a:t>
            </a:r>
            <a:br>
              <a:rPr lang="en-AU" dirty="0"/>
            </a:br>
            <a:r>
              <a:rPr lang="en-AU" dirty="0"/>
              <a:t>by scooping them up.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="" xmlns:a16="http://schemas.microsoft.com/office/drawing/2014/main" id="{BEFE86BC-F98A-4809-910B-D5515C859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263197"/>
              </p:ext>
            </p:extLst>
          </p:nvPr>
        </p:nvGraphicFramePr>
        <p:xfrm>
          <a:off x="9514800" y="1608818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In this mixture, which substance is less dense?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2" descr="https://fthmb.tqn.com/-DHtCA1CmX_9XSwHMn64UWx-1YI=/768x0/filters:no_upscale()/about/123535151-56a12f683df78cf772683b2a.jpg">
            <a:extLst>
              <a:ext uri="{FF2B5EF4-FFF2-40B4-BE49-F238E27FC236}">
                <a16:creationId xmlns="" xmlns:a16="http://schemas.microsoft.com/office/drawing/2014/main" id="{C79027E6-0F6C-4B4E-84D5-4F98422F8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8" t="18494" r="11216"/>
          <a:stretch/>
        </p:blipFill>
        <p:spPr bwMode="auto">
          <a:xfrm>
            <a:off x="6819639" y="2357807"/>
            <a:ext cx="2057400" cy="3200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57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1213</Words>
  <Application>Microsoft Office PowerPoint</Application>
  <PresentationFormat>Widescreen</PresentationFormat>
  <Paragraphs>197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Separating Mixtures: Magnetism and Density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31</cp:revision>
  <dcterms:created xsi:type="dcterms:W3CDTF">2018-02-20T13:07:19Z</dcterms:created>
  <dcterms:modified xsi:type="dcterms:W3CDTF">2020-05-11T01:18:14Z</dcterms:modified>
</cp:coreProperties>
</file>