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handoutMasterIdLst>
    <p:handoutMasterId r:id="rId18"/>
  </p:handoutMasterIdLst>
  <p:sldIdLst>
    <p:sldId id="282" r:id="rId2"/>
    <p:sldId id="280" r:id="rId3"/>
    <p:sldId id="270" r:id="rId4"/>
    <p:sldId id="263" r:id="rId5"/>
    <p:sldId id="258" r:id="rId6"/>
    <p:sldId id="283" r:id="rId7"/>
    <p:sldId id="284" r:id="rId8"/>
    <p:sldId id="276" r:id="rId9"/>
    <p:sldId id="288" r:id="rId10"/>
    <p:sldId id="281" r:id="rId11"/>
    <p:sldId id="285" r:id="rId12"/>
    <p:sldId id="286" r:id="rId13"/>
    <p:sldId id="287" r:id="rId14"/>
    <p:sldId id="279" r:id="rId15"/>
    <p:sldId id="261" r:id="rId16"/>
    <p:sldId id="262" r:id="rId17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5/05/2020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893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295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099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434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229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140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10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068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054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480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78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5/05/2020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41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IG8WrgH3d8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514800" y="3028026"/>
          <a:ext cx="2605964" cy="3754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mag·net·ic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adjective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attracted to magnets</a:t>
                      </a: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de·cant·ing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verb</a:t>
                      </a:r>
                      <a:r>
                        <a:rPr lang="en-AU" i="0" baseline="0" dirty="0"/>
                        <a:t>)</a:t>
                      </a:r>
                      <a:r>
                        <a:rPr lang="en-AU" baseline="0" dirty="0"/>
                        <a:t/>
                      </a:r>
                      <a:br>
                        <a:rPr lang="en-AU" baseline="0" dirty="0"/>
                      </a:br>
                      <a:r>
                        <a:rPr lang="en-AU" baseline="0" dirty="0"/>
                        <a:t>pouring out a liquid, leaving the sediment behind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flo·ta·tion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  <a:r>
                        <a:rPr lang="en-AU" baseline="0" dirty="0"/>
                        <a:t/>
                      </a:r>
                      <a:br>
                        <a:rPr lang="en-AU" baseline="0" dirty="0"/>
                      </a:br>
                      <a:r>
                        <a:rPr lang="en-AU" baseline="0" dirty="0"/>
                        <a:t>scooping up the substances floating on the top of a mixture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76" y="719999"/>
            <a:ext cx="9124260" cy="16730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b="1" dirty="0"/>
              <a:t>Which technique?</a:t>
            </a:r>
          </a:p>
          <a:p>
            <a:r>
              <a:rPr lang="en-AU" dirty="0"/>
              <a:t>Mr Ritchie wants to put some wood shavings in his garden, but they have been mixed up with some scrap metal. What should he do? (The metal is not magnetic.)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29447163-161A-4E57-9F0C-A5A44C4F5500}"/>
              </a:ext>
            </a:extLst>
          </p:cNvPr>
          <p:cNvCxnSpPr>
            <a:cxnSpLocks/>
          </p:cNvCxnSpPr>
          <p:nvPr/>
        </p:nvCxnSpPr>
        <p:spPr>
          <a:xfrm>
            <a:off x="273776" y="1197409"/>
            <a:ext cx="8944869" cy="186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BEFE86BC-F98A-4809-910B-D5515C859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234480"/>
              </p:ext>
            </p:extLst>
          </p:nvPr>
        </p:nvGraphicFramePr>
        <p:xfrm>
          <a:off x="9514800" y="75854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Do the substances have different densities?  Will</a:t>
                      </a:r>
                      <a:r>
                        <a:rPr lang="en-AU" baseline="0" dirty="0"/>
                        <a:t> one float or sink in water?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797320"/>
              </p:ext>
            </p:extLst>
          </p:nvPr>
        </p:nvGraphicFramePr>
        <p:xfrm>
          <a:off x="342729" y="2393026"/>
          <a:ext cx="3086272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862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98659">
                <a:tc>
                  <a:txBody>
                    <a:bodyPr/>
                    <a:lstStyle/>
                    <a:p>
                      <a:r>
                        <a:rPr lang="en-AU" dirty="0"/>
                        <a:t>Identifying a separation</a:t>
                      </a:r>
                      <a:r>
                        <a:rPr lang="en-AU" baseline="0" dirty="0"/>
                        <a:t> technique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1497">
                <a:tc>
                  <a:txBody>
                    <a:bodyPr/>
                    <a:lstStyle/>
                    <a:p>
                      <a:r>
                        <a:rPr lang="en-AU" sz="2000" dirty="0"/>
                        <a:t>1. If one substance is </a:t>
                      </a:r>
                      <a:r>
                        <a:rPr lang="en-AU" sz="2000" b="0" dirty="0"/>
                        <a:t>magnetic:</a:t>
                      </a:r>
                      <a:r>
                        <a:rPr lang="en-AU" sz="2000" dirty="0"/>
                        <a:t> </a:t>
                      </a:r>
                      <a:r>
                        <a:rPr lang="en-AU" sz="2000" b="1" baseline="0" dirty="0"/>
                        <a:t>magnetic separation</a:t>
                      </a:r>
                    </a:p>
                    <a:p>
                      <a:endParaRPr lang="en-AU" sz="2000" b="1" baseline="0" dirty="0"/>
                    </a:p>
                    <a:p>
                      <a:r>
                        <a:rPr lang="en-AU" sz="2000" baseline="0" dirty="0"/>
                        <a:t>2. Do the substances have different </a:t>
                      </a:r>
                      <a:r>
                        <a:rPr lang="en-AU" sz="2000" b="1" baseline="0" dirty="0"/>
                        <a:t>densities</a:t>
                      </a:r>
                      <a:r>
                        <a:rPr lang="en-AU" sz="2000" baseline="0" dirty="0"/>
                        <a:t>? </a:t>
                      </a:r>
                    </a:p>
                    <a:p>
                      <a:endParaRPr lang="en-AU" sz="2000" baseline="0" dirty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/>
                        <a:t>If one will </a:t>
                      </a:r>
                      <a:r>
                        <a:rPr lang="en-AU" sz="2000" b="0" baseline="0" dirty="0"/>
                        <a:t>sink in water:</a:t>
                      </a:r>
                      <a:r>
                        <a:rPr lang="en-AU" sz="2000" baseline="0" dirty="0"/>
                        <a:t> </a:t>
                      </a:r>
                      <a:r>
                        <a:rPr lang="en-AU" sz="2000" b="1" baseline="0" dirty="0"/>
                        <a:t>decanting</a:t>
                      </a:r>
                    </a:p>
                    <a:p>
                      <a:pPr marL="457200" indent="-457200">
                        <a:buAutoNum type="alphaLcParenR"/>
                      </a:pPr>
                      <a:endParaRPr lang="en-AU" sz="2000" b="1" baseline="0" dirty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/>
                        <a:t>If one will float in water: </a:t>
                      </a:r>
                      <a:r>
                        <a:rPr lang="en-AU" sz="2000" b="1" baseline="0" dirty="0"/>
                        <a:t>flotation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82693" y="2393026"/>
            <a:ext cx="55784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0070C0"/>
                </a:solidFill>
              </a:rPr>
              <a:t>The wood shavings will float, but the scrap metal will not, so he could use flotation.</a:t>
            </a:r>
          </a:p>
        </p:txBody>
      </p:sp>
      <p:pic>
        <p:nvPicPr>
          <p:cNvPr id="2050" name="Picture 2" descr="http://www.hooverwoodshavings.com/Images/small_wood_shavings.gif">
            <a:extLst>
              <a:ext uri="{FF2B5EF4-FFF2-40B4-BE49-F238E27FC236}">
                <a16:creationId xmlns="" xmlns:a16="http://schemas.microsoft.com/office/drawing/2014/main" id="{967B4CDF-6B2C-4942-9C07-24FCF7B28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693" y="3793677"/>
            <a:ext cx="261937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ringwoodmetal.com/media/catalog/product/cache/1/image/9df78eab33525d08d6e5fb8d27136e95/s/t/steel_sheet_offcuts_2.jpg">
            <a:extLst>
              <a:ext uri="{FF2B5EF4-FFF2-40B4-BE49-F238E27FC236}">
                <a16:creationId xmlns="" xmlns:a16="http://schemas.microsoft.com/office/drawing/2014/main" id="{0A3166D0-1369-4F19-9EEE-61D475D25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73" y="4272308"/>
            <a:ext cx="3288290" cy="250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="" xmlns:a16="http://schemas.microsoft.com/office/drawing/2014/main" id="{3DF0A99D-7775-41E0-A79F-7C8936F2F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87782"/>
              </p:ext>
            </p:extLst>
          </p:nvPr>
        </p:nvGraphicFramePr>
        <p:xfrm>
          <a:off x="9514800" y="16891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28215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2921">
                <a:tc>
                  <a:txBody>
                    <a:bodyPr/>
                    <a:lstStyle/>
                    <a:p>
                      <a:r>
                        <a:rPr lang="en-AU" dirty="0"/>
                        <a:t>Should we call what we will do decanting or flotation? Why?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9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86422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368087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Would only one substance get caught in a filter?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76" y="719999"/>
            <a:ext cx="9124260" cy="1406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Which technique?</a:t>
            </a:r>
          </a:p>
          <a:p>
            <a:r>
              <a:rPr lang="en-AU" dirty="0"/>
              <a:t>A dairy farmer needs to separate some of the fat from the rest of his milk to make cream. What should he do?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29447163-161A-4E57-9F0C-A5A44C4F5500}"/>
              </a:ext>
            </a:extLst>
          </p:cNvPr>
          <p:cNvCxnSpPr>
            <a:cxnSpLocks/>
          </p:cNvCxnSpPr>
          <p:nvPr/>
        </p:nvCxnSpPr>
        <p:spPr>
          <a:xfrm>
            <a:off x="273776" y="1197409"/>
            <a:ext cx="8944869" cy="186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BEFE86BC-F98A-4809-910B-D5515C859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98979"/>
              </p:ext>
            </p:extLst>
          </p:nvPr>
        </p:nvGraphicFramePr>
        <p:xfrm>
          <a:off x="9514800" y="1561427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one substance lighter than the other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475153"/>
              </p:ext>
            </p:extLst>
          </p:nvPr>
        </p:nvGraphicFramePr>
        <p:xfrm>
          <a:off x="342729" y="2209064"/>
          <a:ext cx="3086272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862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08634">
                <a:tc>
                  <a:txBody>
                    <a:bodyPr/>
                    <a:lstStyle/>
                    <a:p>
                      <a:r>
                        <a:rPr lang="en-AU" dirty="0"/>
                        <a:t>Identifying a separation</a:t>
                      </a:r>
                      <a:r>
                        <a:rPr lang="en-AU" baseline="0" dirty="0"/>
                        <a:t> technique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13792">
                <a:tc>
                  <a:txBody>
                    <a:bodyPr/>
                    <a:lstStyle/>
                    <a:p>
                      <a:r>
                        <a:rPr lang="en-AU" sz="2000" dirty="0"/>
                        <a:t>1. If one substance would be caught in a filter and the other wouldn’t</a:t>
                      </a:r>
                      <a:r>
                        <a:rPr lang="en-AU" sz="2000" b="0" dirty="0"/>
                        <a:t>:</a:t>
                      </a:r>
                      <a:r>
                        <a:rPr lang="en-AU" sz="2000" dirty="0"/>
                        <a:t> </a:t>
                      </a:r>
                      <a:r>
                        <a:rPr lang="en-AU" sz="2000" b="1" baseline="0" dirty="0"/>
                        <a:t>filtration</a:t>
                      </a:r>
                    </a:p>
                    <a:p>
                      <a:endParaRPr lang="en-AU" sz="2000" b="1" baseline="0" dirty="0"/>
                    </a:p>
                    <a:p>
                      <a:r>
                        <a:rPr lang="en-AU" sz="2000" baseline="0" dirty="0"/>
                        <a:t>2. If one substance is lighter than the other: </a:t>
                      </a:r>
                      <a:r>
                        <a:rPr lang="en-AU" sz="2000" b="1" baseline="0" dirty="0"/>
                        <a:t>centrifuging</a:t>
                      </a:r>
                      <a:endParaRPr lang="en-AU" sz="20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766301" y="2126868"/>
            <a:ext cx="5411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0070C0"/>
                </a:solidFill>
              </a:rPr>
              <a:t>Fat is lighter than the rest of the milk, so he should use centrifuging.</a:t>
            </a:r>
          </a:p>
        </p:txBody>
      </p:sp>
      <p:pic>
        <p:nvPicPr>
          <p:cNvPr id="12" name="Picture 2" descr="http://www.westonaprice.org/wp-content/uploads/rubik-fig9.jpg">
            <a:extLst>
              <a:ext uri="{FF2B5EF4-FFF2-40B4-BE49-F238E27FC236}">
                <a16:creationId xmlns="" xmlns:a16="http://schemas.microsoft.com/office/drawing/2014/main" id="{B532D912-1F5B-4831-9CD4-3C72BB3FE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09" y="3338276"/>
            <a:ext cx="4348716" cy="325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9622564-6CFC-41C8-A27D-96D0CB6FE574}"/>
              </a:ext>
            </a:extLst>
          </p:cNvPr>
          <p:cNvSpPr/>
          <p:nvPr/>
        </p:nvSpPr>
        <p:spPr>
          <a:xfrm>
            <a:off x="4497782" y="6548461"/>
            <a:ext cx="3177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00000"/>
                </a:solidFill>
              </a:rPr>
              <a:t>Raw milk magnified 4200 times</a:t>
            </a:r>
            <a:endParaRPr lang="en-AU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="" xmlns:a16="http://schemas.microsoft.com/office/drawing/2014/main" id="{03207A19-2D68-46AC-AEC5-B16F675C3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261722"/>
              </p:ext>
            </p:extLst>
          </p:nvPr>
        </p:nvGraphicFramePr>
        <p:xfrm>
          <a:off x="9514800" y="3035480"/>
          <a:ext cx="2605964" cy="3205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fil·tra·tion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using a filter to separate the parts of a mixture; also called filtering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cen·tri·fu·ging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spinning a mixture around to separate the heavy parts from the light parts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80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86422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73920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Would only one substance get caught in a filter?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76" y="719998"/>
            <a:ext cx="9124260" cy="179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Which technique?</a:t>
            </a:r>
          </a:p>
          <a:p>
            <a:r>
              <a:rPr lang="en-AU" dirty="0"/>
              <a:t>Vicky has made some tea, but needs to get the leaves out. The leaves are too small to decant the tea easily. What should she do?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29447163-161A-4E57-9F0C-A5A44C4F5500}"/>
              </a:ext>
            </a:extLst>
          </p:cNvPr>
          <p:cNvCxnSpPr>
            <a:cxnSpLocks/>
          </p:cNvCxnSpPr>
          <p:nvPr/>
        </p:nvCxnSpPr>
        <p:spPr>
          <a:xfrm>
            <a:off x="273776" y="1197409"/>
            <a:ext cx="8944869" cy="186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BEFE86BC-F98A-4809-910B-D5515C859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94602"/>
              </p:ext>
            </p:extLst>
          </p:nvPr>
        </p:nvGraphicFramePr>
        <p:xfrm>
          <a:off x="9514800" y="1561427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one substance lighter than the other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294712"/>
              </p:ext>
            </p:extLst>
          </p:nvPr>
        </p:nvGraphicFramePr>
        <p:xfrm>
          <a:off x="342729" y="2749392"/>
          <a:ext cx="3086272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862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08634">
                <a:tc>
                  <a:txBody>
                    <a:bodyPr/>
                    <a:lstStyle/>
                    <a:p>
                      <a:r>
                        <a:rPr lang="en-AU" dirty="0"/>
                        <a:t>Identifying a separation</a:t>
                      </a:r>
                      <a:r>
                        <a:rPr lang="en-AU" baseline="0" dirty="0"/>
                        <a:t> technique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13792">
                <a:tc>
                  <a:txBody>
                    <a:bodyPr/>
                    <a:lstStyle/>
                    <a:p>
                      <a:r>
                        <a:rPr lang="en-AU" sz="2000" dirty="0"/>
                        <a:t>1. If one substance would be caught in a filter and the other wouldn’t</a:t>
                      </a:r>
                      <a:r>
                        <a:rPr lang="en-AU" sz="2000" b="0" dirty="0"/>
                        <a:t>:</a:t>
                      </a:r>
                      <a:r>
                        <a:rPr lang="en-AU" sz="2000" dirty="0"/>
                        <a:t> </a:t>
                      </a:r>
                      <a:r>
                        <a:rPr lang="en-AU" sz="2000" b="1" baseline="0" dirty="0"/>
                        <a:t>filtration</a:t>
                      </a:r>
                    </a:p>
                    <a:p>
                      <a:endParaRPr lang="en-AU" sz="2000" b="1" baseline="0" dirty="0"/>
                    </a:p>
                    <a:p>
                      <a:r>
                        <a:rPr lang="en-AU" sz="2000" baseline="0" dirty="0"/>
                        <a:t>2. If one substance is lighter than the other: </a:t>
                      </a:r>
                      <a:r>
                        <a:rPr lang="en-AU" sz="2000" b="1" baseline="0" dirty="0"/>
                        <a:t>centrifuging</a:t>
                      </a:r>
                      <a:endParaRPr lang="en-AU" sz="20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766301" y="2126868"/>
            <a:ext cx="5411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0070C0"/>
                </a:solidFill>
              </a:rPr>
              <a:t>The tea leaves would be caught in a filter, so she should use filtration.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="" xmlns:a16="http://schemas.microsoft.com/office/drawing/2014/main" id="{03207A19-2D68-46AC-AEC5-B16F675C3C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14800" y="3035480"/>
          <a:ext cx="2605964" cy="3205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fil·tra·tion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using a filter to separate the parts of a mixture; also called filtering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cen·tri·fu·ging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spinning a mixture around to separate the heavy parts from the light parts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46" name="Picture 2" descr="http://ak2.picdn.net/shutterstock/videos/4121602/thumb/12.jpg">
            <a:extLst>
              <a:ext uri="{FF2B5EF4-FFF2-40B4-BE49-F238E27FC236}">
                <a16:creationId xmlns="" xmlns:a16="http://schemas.microsoft.com/office/drawing/2014/main" id="{615D1564-0E52-4623-A287-D1F2AF503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757" y="3429000"/>
            <a:ext cx="5616286" cy="316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53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86422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923665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Would only one substance get caught in a filter?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76" y="719998"/>
            <a:ext cx="9124260" cy="179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Which technique?</a:t>
            </a:r>
          </a:p>
          <a:p>
            <a:r>
              <a:rPr lang="en-AU" dirty="0" smtClean="0"/>
              <a:t>Sally was baking and accidentally poured rice into the flour for her cake.  How could she separate the rice and flour?</a:t>
            </a:r>
            <a:endParaRPr lang="en-A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29447163-161A-4E57-9F0C-A5A44C4F5500}"/>
              </a:ext>
            </a:extLst>
          </p:cNvPr>
          <p:cNvCxnSpPr>
            <a:cxnSpLocks/>
          </p:cNvCxnSpPr>
          <p:nvPr/>
        </p:nvCxnSpPr>
        <p:spPr>
          <a:xfrm>
            <a:off x="273776" y="1197409"/>
            <a:ext cx="8944869" cy="186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BEFE86BC-F98A-4809-910B-D5515C859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23350"/>
              </p:ext>
            </p:extLst>
          </p:nvPr>
        </p:nvGraphicFramePr>
        <p:xfrm>
          <a:off x="9514800" y="1561427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one substance lighter than the other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392541"/>
              </p:ext>
            </p:extLst>
          </p:nvPr>
        </p:nvGraphicFramePr>
        <p:xfrm>
          <a:off x="342729" y="2749392"/>
          <a:ext cx="3086272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862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08634">
                <a:tc>
                  <a:txBody>
                    <a:bodyPr/>
                    <a:lstStyle/>
                    <a:p>
                      <a:r>
                        <a:rPr lang="en-AU" dirty="0"/>
                        <a:t>Identifying a separation</a:t>
                      </a:r>
                      <a:r>
                        <a:rPr lang="en-AU" baseline="0" dirty="0"/>
                        <a:t> technique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13792">
                <a:tc>
                  <a:txBody>
                    <a:bodyPr/>
                    <a:lstStyle/>
                    <a:p>
                      <a:r>
                        <a:rPr lang="en-AU" sz="2000" dirty="0"/>
                        <a:t>1. If one substance would be caught in a filter and the other wouldn’t</a:t>
                      </a:r>
                      <a:r>
                        <a:rPr lang="en-AU" sz="2000" b="0" dirty="0"/>
                        <a:t>:</a:t>
                      </a:r>
                      <a:r>
                        <a:rPr lang="en-AU" sz="2000" dirty="0"/>
                        <a:t> </a:t>
                      </a:r>
                      <a:r>
                        <a:rPr lang="en-AU" sz="2000" b="1" baseline="0" dirty="0"/>
                        <a:t>filtration</a:t>
                      </a:r>
                    </a:p>
                    <a:p>
                      <a:endParaRPr lang="en-AU" sz="2000" b="1" baseline="0" dirty="0"/>
                    </a:p>
                    <a:p>
                      <a:r>
                        <a:rPr lang="en-AU" sz="2000" baseline="0" dirty="0"/>
                        <a:t>2. If one substance is lighter than the other: </a:t>
                      </a:r>
                      <a:r>
                        <a:rPr lang="en-AU" sz="2000" b="1" baseline="0" dirty="0"/>
                        <a:t>centrifuging</a:t>
                      </a:r>
                      <a:endParaRPr lang="en-AU" sz="20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="" xmlns:a16="http://schemas.microsoft.com/office/drawing/2014/main" id="{03207A19-2D68-46AC-AEC5-B16F675C3C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14800" y="3035480"/>
          <a:ext cx="2605964" cy="3205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fil·tra·tion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using a filter to separate the parts of a mixture; also called filtering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cen·tri·fu·ging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spinning a mixture around to separate the heavy parts from the light parts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385" r="7495"/>
          <a:stretch/>
        </p:blipFill>
        <p:spPr>
          <a:xfrm>
            <a:off x="4647751" y="2749392"/>
            <a:ext cx="3389748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86422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920578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Would only one substance get caught in a filter?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76" y="719998"/>
            <a:ext cx="9124260" cy="179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Which technique?</a:t>
            </a:r>
          </a:p>
          <a:p>
            <a:r>
              <a:rPr lang="en-AU" dirty="0" smtClean="0"/>
              <a:t>When making tea in a billy can, it is swung around in </a:t>
            </a:r>
            <a:r>
              <a:rPr lang="en-AU" smtClean="0"/>
              <a:t>a circle </a:t>
            </a:r>
            <a:r>
              <a:rPr lang="en-AU" dirty="0" smtClean="0"/>
              <a:t>to separate the tea leaves from the tea.  What type of separation is this?</a:t>
            </a:r>
            <a:endParaRPr lang="en-A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29447163-161A-4E57-9F0C-A5A44C4F5500}"/>
              </a:ext>
            </a:extLst>
          </p:cNvPr>
          <p:cNvCxnSpPr>
            <a:cxnSpLocks/>
          </p:cNvCxnSpPr>
          <p:nvPr/>
        </p:nvCxnSpPr>
        <p:spPr>
          <a:xfrm>
            <a:off x="273776" y="1197409"/>
            <a:ext cx="8944869" cy="186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BEFE86BC-F98A-4809-910B-D5515C859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723504"/>
              </p:ext>
            </p:extLst>
          </p:nvPr>
        </p:nvGraphicFramePr>
        <p:xfrm>
          <a:off x="9514800" y="1561427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one substance lighter than the other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27948"/>
              </p:ext>
            </p:extLst>
          </p:nvPr>
        </p:nvGraphicFramePr>
        <p:xfrm>
          <a:off x="342729" y="2749392"/>
          <a:ext cx="3086272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862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08634">
                <a:tc>
                  <a:txBody>
                    <a:bodyPr/>
                    <a:lstStyle/>
                    <a:p>
                      <a:r>
                        <a:rPr lang="en-AU" dirty="0"/>
                        <a:t>Identifying a separation</a:t>
                      </a:r>
                      <a:r>
                        <a:rPr lang="en-AU" baseline="0" dirty="0"/>
                        <a:t> technique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13792">
                <a:tc>
                  <a:txBody>
                    <a:bodyPr/>
                    <a:lstStyle/>
                    <a:p>
                      <a:r>
                        <a:rPr lang="en-AU" sz="2000" dirty="0"/>
                        <a:t>1. If one substance would be caught in a filter and the other wouldn’t</a:t>
                      </a:r>
                      <a:r>
                        <a:rPr lang="en-AU" sz="2000" b="0" dirty="0"/>
                        <a:t>:</a:t>
                      </a:r>
                      <a:r>
                        <a:rPr lang="en-AU" sz="2000" dirty="0"/>
                        <a:t> </a:t>
                      </a:r>
                      <a:r>
                        <a:rPr lang="en-AU" sz="2000" b="1" baseline="0" dirty="0"/>
                        <a:t>filtration</a:t>
                      </a:r>
                    </a:p>
                    <a:p>
                      <a:endParaRPr lang="en-AU" sz="2000" b="1" baseline="0" dirty="0"/>
                    </a:p>
                    <a:p>
                      <a:r>
                        <a:rPr lang="en-AU" sz="2000" baseline="0" dirty="0"/>
                        <a:t>2. If one substance is lighter than the other: </a:t>
                      </a:r>
                      <a:r>
                        <a:rPr lang="en-AU" sz="2000" b="1" baseline="0" dirty="0"/>
                        <a:t>centrifuging</a:t>
                      </a:r>
                      <a:endParaRPr lang="en-AU" sz="20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="" xmlns:a16="http://schemas.microsoft.com/office/drawing/2014/main" id="{03207A19-2D68-46AC-AEC5-B16F675C3C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14800" y="3035480"/>
          <a:ext cx="2605964" cy="3205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fil·tra·tion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using a filter to separate the parts of a mixture; also called filtering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cen·tri·fu·ging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spinning a mixture around to separate the heavy parts from the light parts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094"/>
          <a:stretch/>
        </p:blipFill>
        <p:spPr>
          <a:xfrm>
            <a:off x="4746210" y="2513161"/>
            <a:ext cx="3226018" cy="410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5861192"/>
          </a:xfrm>
        </p:spPr>
        <p:txBody>
          <a:bodyPr>
            <a:normAutofit/>
          </a:bodyPr>
          <a:lstStyle/>
          <a:p>
            <a:r>
              <a:rPr lang="en-AU" b="1" dirty="0"/>
              <a:t>Filtration</a:t>
            </a:r>
            <a:r>
              <a:rPr lang="en-AU" dirty="0"/>
              <a:t> is used in chemistry, medicine, cooking, water treatment, and many other fields.</a:t>
            </a:r>
          </a:p>
          <a:p>
            <a:endParaRPr lang="en-AU" dirty="0"/>
          </a:p>
          <a:p>
            <a:r>
              <a:rPr lang="en-AU" b="1" dirty="0"/>
              <a:t>Centrifuging</a:t>
            </a:r>
            <a:r>
              <a:rPr lang="en-AU" dirty="0"/>
              <a:t> is used in medicine, dairies (to separate milk and cream), and mining.</a:t>
            </a:r>
          </a:p>
        </p:txBody>
      </p:sp>
      <p:pic>
        <p:nvPicPr>
          <p:cNvPr id="4098" name="Picture 2" descr="http://www.wilko.com/content/ebiz/wilkinsonplus/invt/0238284/0238284_l2.jpg">
            <a:extLst>
              <a:ext uri="{FF2B5EF4-FFF2-40B4-BE49-F238E27FC236}">
                <a16:creationId xmlns="" xmlns:a16="http://schemas.microsoft.com/office/drawing/2014/main" id="{DDDBAA59-71BF-46D2-9B1D-5999B90A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460" y="3024995"/>
            <a:ext cx="3597215" cy="359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grassfood.files.wordpress.com/2013/05/img_1036.jpg">
            <a:extLst>
              <a:ext uri="{FF2B5EF4-FFF2-40B4-BE49-F238E27FC236}">
                <a16:creationId xmlns="" xmlns:a16="http://schemas.microsoft.com/office/drawing/2014/main" id="{986E4483-0721-4AA0-AF3F-F152A9FFA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030" y="3019177"/>
            <a:ext cx="2671511" cy="356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18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AB9537A-E908-4D77-AA32-D16BBF1F3E1A}"/>
              </a:ext>
            </a:extLst>
          </p:cNvPr>
          <p:cNvSpPr txBox="1"/>
          <p:nvPr/>
        </p:nvSpPr>
        <p:spPr>
          <a:xfrm>
            <a:off x="838201" y="720536"/>
            <a:ext cx="10515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Give one example of a filter that you might find at home. What two things does it separate</a:t>
            </a:r>
            <a:r>
              <a:rPr lang="en-AU" sz="2800" dirty="0" smtClean="0"/>
              <a:t>? (do not clean your board after)</a:t>
            </a:r>
            <a:endParaRPr lang="en-AU" sz="2800" dirty="0"/>
          </a:p>
          <a:p>
            <a:endParaRPr lang="en-AU" sz="2800" dirty="0"/>
          </a:p>
          <a:p>
            <a:endParaRPr lang="en-AU" sz="2800" dirty="0"/>
          </a:p>
          <a:p>
            <a:r>
              <a:rPr lang="en-AU" sz="2800" dirty="0"/>
              <a:t>Identify the filtrate and residue in each of the examples you mentioned.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r>
              <a:rPr lang="en-AU" sz="2800" dirty="0"/>
              <a:t>A washing machine is an </a:t>
            </a:r>
            <a:br>
              <a:rPr lang="en-AU" sz="2800" dirty="0"/>
            </a:br>
            <a:r>
              <a:rPr lang="en-AU" sz="2800" dirty="0"/>
              <a:t>example of a centrifuge. </a:t>
            </a:r>
            <a:br>
              <a:rPr lang="en-AU" sz="2800" dirty="0"/>
            </a:br>
            <a:r>
              <a:rPr lang="en-AU" sz="2800" dirty="0"/>
              <a:t>What does it separate?</a:t>
            </a:r>
          </a:p>
        </p:txBody>
      </p:sp>
      <p:pic>
        <p:nvPicPr>
          <p:cNvPr id="6" name="Picture 2" descr="http://ao.com/-/media/Content-Hub/Buying-Guides/Washing-Machines-Spin-Speed-Buying-Guide.ashx?h=220&amp;la=en&amp;w=220&amp;hash=2810551BEA8F43E2F9A3C20EA64E870293580885">
            <a:extLst>
              <a:ext uri="{FF2B5EF4-FFF2-40B4-BE49-F238E27FC236}">
                <a16:creationId xmlns="" xmlns:a16="http://schemas.microsoft.com/office/drawing/2014/main" id="{809F8ED3-1774-4D9E-81E8-18BE69E8B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02" y="2986286"/>
            <a:ext cx="3409135" cy="340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E7393CD3-FDBF-4759-B036-C2341A816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994683"/>
              </p:ext>
            </p:extLst>
          </p:nvPr>
        </p:nvGraphicFramePr>
        <p:xfrm>
          <a:off x="9514800" y="4317026"/>
          <a:ext cx="2605964" cy="238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fil·trate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the substance/s that pass through a filter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re·si·due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the substance/s that don’t pass through a filter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1742365"/>
            <a:ext cx="2311405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" y="3543869"/>
            <a:ext cx="2311405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7DCD67C7-DDC2-4B28-85BF-6A02105C4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r>
              <a:rPr lang="en-AU" dirty="0"/>
              <a:t>Complete Questions 1-4 on the worksheet.</a:t>
            </a:r>
          </a:p>
          <a:p>
            <a:pPr lvl="1"/>
            <a:r>
              <a:rPr lang="en-AU" dirty="0"/>
              <a:t>You will need to look at page 36 in your textbooks to help you.</a:t>
            </a:r>
          </a:p>
        </p:txBody>
      </p:sp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556411"/>
              </p:ext>
            </p:extLst>
          </p:nvPr>
        </p:nvGraphicFramePr>
        <p:xfrm>
          <a:off x="9514800" y="3028026"/>
          <a:ext cx="2605964" cy="3754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mag·net·ic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adjective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attracted to magnets</a:t>
                      </a: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de·cant·ing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verb</a:t>
                      </a:r>
                      <a:r>
                        <a:rPr lang="en-AU" i="0" baseline="0" dirty="0"/>
                        <a:t>)</a:t>
                      </a:r>
                      <a:r>
                        <a:rPr lang="en-AU" baseline="0" dirty="0"/>
                        <a:t/>
                      </a:r>
                      <a:br>
                        <a:rPr lang="en-AU" baseline="0" dirty="0"/>
                      </a:br>
                      <a:r>
                        <a:rPr lang="en-AU" baseline="0" dirty="0"/>
                        <a:t>pouring out a liquid, leaving the sediment behind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flo·ta·tion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  <a:r>
                        <a:rPr lang="en-AU" baseline="0" dirty="0"/>
                        <a:t/>
                      </a:r>
                      <a:br>
                        <a:rPr lang="en-AU" baseline="0" dirty="0"/>
                      </a:br>
                      <a:r>
                        <a:rPr lang="en-AU" baseline="0" dirty="0"/>
                        <a:t>scooping up the substances floating on the top of a mixture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76345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one substance magnetic?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76" y="719999"/>
            <a:ext cx="9124260" cy="1406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Which technique?</a:t>
            </a:r>
          </a:p>
          <a:p>
            <a:r>
              <a:rPr lang="en-AU" dirty="0"/>
              <a:t>A recycling plant is looking for a way to separate tin cans from paper and plastic. How should they do this?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29447163-161A-4E57-9F0C-A5A44C4F5500}"/>
              </a:ext>
            </a:extLst>
          </p:cNvPr>
          <p:cNvCxnSpPr>
            <a:cxnSpLocks/>
          </p:cNvCxnSpPr>
          <p:nvPr/>
        </p:nvCxnSpPr>
        <p:spPr>
          <a:xfrm>
            <a:off x="273776" y="1197409"/>
            <a:ext cx="8944869" cy="186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BEFE86BC-F98A-4809-910B-D5515C859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911962"/>
              </p:ext>
            </p:extLst>
          </p:nvPr>
        </p:nvGraphicFramePr>
        <p:xfrm>
          <a:off x="9514800" y="1273893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Do the substances have different densities?  Will</a:t>
                      </a:r>
                      <a:r>
                        <a:rPr lang="en-AU" baseline="0" dirty="0"/>
                        <a:t> one float or sink in water?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72314"/>
              </p:ext>
            </p:extLst>
          </p:nvPr>
        </p:nvGraphicFramePr>
        <p:xfrm>
          <a:off x="342729" y="2209063"/>
          <a:ext cx="3086272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862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98659">
                <a:tc>
                  <a:txBody>
                    <a:bodyPr/>
                    <a:lstStyle/>
                    <a:p>
                      <a:r>
                        <a:rPr lang="en-AU" dirty="0"/>
                        <a:t>Identifying a separation</a:t>
                      </a:r>
                      <a:r>
                        <a:rPr lang="en-AU" baseline="0" dirty="0"/>
                        <a:t> technique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1497">
                <a:tc>
                  <a:txBody>
                    <a:bodyPr/>
                    <a:lstStyle/>
                    <a:p>
                      <a:r>
                        <a:rPr lang="en-AU" sz="2000" dirty="0"/>
                        <a:t>1. If one substance is </a:t>
                      </a:r>
                      <a:r>
                        <a:rPr lang="en-AU" sz="2000" b="0" dirty="0"/>
                        <a:t>magnetic:</a:t>
                      </a:r>
                      <a:r>
                        <a:rPr lang="en-AU" sz="2000" dirty="0"/>
                        <a:t> </a:t>
                      </a:r>
                      <a:r>
                        <a:rPr lang="en-AU" sz="2000" b="1" baseline="0" dirty="0"/>
                        <a:t>magnetic separation</a:t>
                      </a:r>
                    </a:p>
                    <a:p>
                      <a:endParaRPr lang="en-AU" sz="2000" b="1" baseline="0" dirty="0"/>
                    </a:p>
                    <a:p>
                      <a:r>
                        <a:rPr lang="en-AU" sz="2000" baseline="0" dirty="0"/>
                        <a:t>2. Do the substances have different </a:t>
                      </a:r>
                      <a:r>
                        <a:rPr lang="en-AU" sz="2000" b="1" baseline="0" dirty="0"/>
                        <a:t>densities</a:t>
                      </a:r>
                      <a:r>
                        <a:rPr lang="en-AU" sz="2000" baseline="0" dirty="0"/>
                        <a:t>? </a:t>
                      </a:r>
                    </a:p>
                    <a:p>
                      <a:endParaRPr lang="en-AU" sz="2000" baseline="0" dirty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/>
                        <a:t>If one will </a:t>
                      </a:r>
                      <a:r>
                        <a:rPr lang="en-AU" sz="2000" b="0" baseline="0" dirty="0"/>
                        <a:t>sink in water:</a:t>
                      </a:r>
                      <a:r>
                        <a:rPr lang="en-AU" sz="2000" baseline="0" dirty="0"/>
                        <a:t> </a:t>
                      </a:r>
                      <a:r>
                        <a:rPr lang="en-AU" sz="2000" b="1" baseline="0" dirty="0"/>
                        <a:t>decanting</a:t>
                      </a:r>
                    </a:p>
                    <a:p>
                      <a:pPr marL="457200" indent="-457200">
                        <a:buAutoNum type="alphaLcParenR"/>
                      </a:pPr>
                      <a:endParaRPr lang="en-AU" sz="2000" b="1" baseline="0" dirty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/>
                        <a:t>If one will float in water: </a:t>
                      </a:r>
                      <a:r>
                        <a:rPr lang="en-AU" sz="2000" b="1" baseline="0" dirty="0"/>
                        <a:t>flotation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82693" y="2064347"/>
            <a:ext cx="55784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0070C0"/>
                </a:solidFill>
              </a:rPr>
              <a:t>The tin cans are magnetic and the paper / plastic is not, so they could use magnetic separation.</a:t>
            </a:r>
          </a:p>
        </p:txBody>
      </p:sp>
      <p:pic>
        <p:nvPicPr>
          <p:cNvPr id="3" name="Picture 2" descr="https://videos.usatoday.net/Brightcove3/29906170001/201704/575/29906170001_5404833768001_5404806333001-vs.jpg">
            <a:extLst>
              <a:ext uri="{FF2B5EF4-FFF2-40B4-BE49-F238E27FC236}">
                <a16:creationId xmlns="" xmlns:a16="http://schemas.microsoft.com/office/drawing/2014/main" id="{D3ECB0C0-2C70-47BC-B58B-9732A4B9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693" y="3449342"/>
            <a:ext cx="5578415" cy="313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08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anchor="ctr">
            <a:normAutofit/>
          </a:bodyPr>
          <a:lstStyle/>
          <a:p>
            <a:r>
              <a:rPr lang="en-AU" dirty="0"/>
              <a:t>Separating Mixtures: Filtration and Centrifuging</a:t>
            </a:r>
            <a:br>
              <a:rPr lang="en-AU" dirty="0"/>
            </a:br>
            <a:r>
              <a:rPr lang="en-AU" sz="2800" dirty="0"/>
              <a:t>Year 7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812872"/>
            <a:ext cx="4498548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14746"/>
              </p:ext>
            </p:extLst>
          </p:nvPr>
        </p:nvGraphicFramePr>
        <p:xfrm>
          <a:off x="9514481" y="324282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Write any unfamiliar words from the objectives on your whiteboard.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10515600" cy="1944877"/>
          </a:xfrm>
        </p:spPr>
        <p:txBody>
          <a:bodyPr>
            <a:normAutofit/>
          </a:bodyPr>
          <a:lstStyle/>
          <a:p>
            <a:r>
              <a:rPr lang="en-AU" b="1" dirty="0"/>
              <a:t>Explain</a:t>
            </a:r>
            <a:r>
              <a:rPr lang="en-AU" dirty="0"/>
              <a:t> how and when filtration can be used to separate </a:t>
            </a:r>
            <a:br>
              <a:rPr lang="en-AU" dirty="0"/>
            </a:br>
            <a:r>
              <a:rPr lang="en-AU" dirty="0"/>
              <a:t>mixtures.</a:t>
            </a:r>
          </a:p>
          <a:p>
            <a:r>
              <a:rPr lang="en-AU" b="1" dirty="0"/>
              <a:t>Define</a:t>
            </a:r>
            <a:r>
              <a:rPr lang="en-AU" dirty="0"/>
              <a:t> centrifuging.</a:t>
            </a:r>
          </a:p>
          <a:p>
            <a:r>
              <a:rPr lang="en-AU" b="1" dirty="0"/>
              <a:t>Explain</a:t>
            </a:r>
            <a:r>
              <a:rPr lang="en-AU" dirty="0"/>
              <a:t> how and when centrifuging can be used to separate mixtures.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C9CF77F-9496-4178-8C53-0D1F282880E9}"/>
              </a:ext>
            </a:extLst>
          </p:cNvPr>
          <p:cNvSpPr txBox="1"/>
          <p:nvPr/>
        </p:nvSpPr>
        <p:spPr>
          <a:xfrm>
            <a:off x="838200" y="3545642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Think, Pair, Share: name each of these objects and </a:t>
            </a:r>
            <a:br>
              <a:rPr lang="en-AU" sz="2800" dirty="0"/>
            </a:br>
            <a:r>
              <a:rPr lang="en-AU" sz="2800" dirty="0"/>
              <a:t>describe what it is used for.</a:t>
            </a:r>
          </a:p>
        </p:txBody>
      </p:sp>
      <p:pic>
        <p:nvPicPr>
          <p:cNvPr id="10" name="Picture 2" descr="https://images-na.ssl-images-amazon.com/images/I/81WtZUtPIUL._SL1500_.jpg">
            <a:extLst>
              <a:ext uri="{FF2B5EF4-FFF2-40B4-BE49-F238E27FC236}">
                <a16:creationId xmlns="" xmlns:a16="http://schemas.microsoft.com/office/drawing/2014/main" id="{937EF8C0-C3A8-4072-88F0-91989696E5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56" b="16729"/>
          <a:stretch/>
        </p:blipFill>
        <p:spPr bwMode="auto">
          <a:xfrm>
            <a:off x="838200" y="4647744"/>
            <a:ext cx="2787237" cy="153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upload.wikimedia.org/wikipedia/commons/thumb/0/00/Sieve.jpg/1200px-Sieve.jpg">
            <a:extLst>
              <a:ext uri="{FF2B5EF4-FFF2-40B4-BE49-F238E27FC236}">
                <a16:creationId xmlns="" xmlns:a16="http://schemas.microsoft.com/office/drawing/2014/main" id="{F61F8F7D-E081-4126-88DD-F449AA14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98" y="4552304"/>
            <a:ext cx="3572076" cy="179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www.epa.gov/sites/production/files/styles/large/public/2013-06/stormdrain.jpg">
            <a:extLst>
              <a:ext uri="{FF2B5EF4-FFF2-40B4-BE49-F238E27FC236}">
                <a16:creationId xmlns="" xmlns:a16="http://schemas.microsoft.com/office/drawing/2014/main" id="{9D1A5229-390F-47C0-8C99-A3078CB5D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236" y="3121065"/>
            <a:ext cx="2605964" cy="358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007641"/>
              </p:ext>
            </p:extLst>
          </p:nvPr>
        </p:nvGraphicFramePr>
        <p:xfrm>
          <a:off x="9514800" y="3035480"/>
          <a:ext cx="2605964" cy="3754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fil·tra·tion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using a filter to separate the parts of a mixture; also called filtering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fil·trate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the substance/s that pass through a filter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re·si·due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the substance/s that don’t pass through a filter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66572"/>
              </p:ext>
            </p:extLst>
          </p:nvPr>
        </p:nvGraphicFramePr>
        <p:xfrm>
          <a:off x="9514800" y="68400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does a filter do?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76" y="720000"/>
            <a:ext cx="8817278" cy="5578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Filtration</a:t>
            </a:r>
          </a:p>
          <a:p>
            <a:r>
              <a:rPr lang="en-AU" dirty="0"/>
              <a:t>A filter has holes in it so that it lets small things and liquids through, but traps bigger particles.</a:t>
            </a:r>
          </a:p>
          <a:p>
            <a:r>
              <a:rPr lang="en-AU" dirty="0"/>
              <a:t>The substance/s that pass through the filter are called the </a:t>
            </a:r>
            <a:r>
              <a:rPr lang="en-AU" b="1" dirty="0"/>
              <a:t>filtrate</a:t>
            </a:r>
            <a:r>
              <a:rPr lang="en-AU" dirty="0"/>
              <a:t>, and those that do not get through are called the </a:t>
            </a:r>
            <a:r>
              <a:rPr lang="en-AU" b="1" dirty="0"/>
              <a:t>residue</a:t>
            </a:r>
            <a:r>
              <a:rPr lang="en-AU" dirty="0"/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29447163-161A-4E57-9F0C-A5A44C4F5500}"/>
              </a:ext>
            </a:extLst>
          </p:cNvPr>
          <p:cNvCxnSpPr>
            <a:cxnSpLocks/>
          </p:cNvCxnSpPr>
          <p:nvPr/>
        </p:nvCxnSpPr>
        <p:spPr>
          <a:xfrm>
            <a:off x="273776" y="1202725"/>
            <a:ext cx="8944869" cy="186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image.slidesharecdn.com/separatingmixtures-161016175638/95/methods-of-separating-mixtures-13-638.jpg?cb=1476640785">
            <a:extLst>
              <a:ext uri="{FF2B5EF4-FFF2-40B4-BE49-F238E27FC236}">
                <a16:creationId xmlns="" xmlns:a16="http://schemas.microsoft.com/office/drawing/2014/main" id="{D43D1ECB-D4F8-456D-B027-FAB1E913E8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1" t="32307" r="10900" b="4239"/>
          <a:stretch/>
        </p:blipFill>
        <p:spPr bwMode="auto">
          <a:xfrm>
            <a:off x="2068382" y="3429000"/>
            <a:ext cx="7234545" cy="314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F7D63ABC-5BC4-4C64-A8BB-D2594D37F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07811"/>
              </p:ext>
            </p:extLst>
          </p:nvPr>
        </p:nvGraphicFramePr>
        <p:xfrm>
          <a:off x="9514800" y="89836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 your own words, what is a filtrate?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96022113-A2D3-4224-96F9-395D5EE04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846975"/>
              </p:ext>
            </p:extLst>
          </p:nvPr>
        </p:nvGraphicFramePr>
        <p:xfrm>
          <a:off x="9514800" y="1997564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 your own words, what is a residue?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75967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514800" y="3035480"/>
          <a:ext cx="2605964" cy="3754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fil·tra·tion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using a filter to separate the parts of a mixture; also called filtering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fil·trate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the substance/s that pass through a filter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re·si·due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the substance/s that don’t pass through a filter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76" y="720000"/>
            <a:ext cx="8817278" cy="5578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Filtration</a:t>
            </a:r>
          </a:p>
          <a:p>
            <a:r>
              <a:rPr lang="en-AU" dirty="0"/>
              <a:t>The substance/s that pass through a filter are called the </a:t>
            </a:r>
            <a:r>
              <a:rPr lang="en-AU" b="1" dirty="0"/>
              <a:t>filtrate</a:t>
            </a:r>
            <a:r>
              <a:rPr lang="en-AU" dirty="0"/>
              <a:t>, and those that do not get through are called the </a:t>
            </a:r>
            <a:r>
              <a:rPr lang="en-AU" b="1" dirty="0"/>
              <a:t>residue</a:t>
            </a:r>
            <a:r>
              <a:rPr lang="en-AU" dirty="0"/>
              <a:t>.</a:t>
            </a:r>
          </a:p>
          <a:p>
            <a:r>
              <a:rPr lang="en-AU" dirty="0"/>
              <a:t>Write the words that should go in the blanks on your whiteboards.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29447163-161A-4E57-9F0C-A5A44C4F5500}"/>
              </a:ext>
            </a:extLst>
          </p:cNvPr>
          <p:cNvCxnSpPr>
            <a:cxnSpLocks/>
          </p:cNvCxnSpPr>
          <p:nvPr/>
        </p:nvCxnSpPr>
        <p:spPr>
          <a:xfrm>
            <a:off x="273776" y="1202725"/>
            <a:ext cx="8944869" cy="186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8208217E-EF35-40DC-A6CF-E27143309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420760"/>
              </p:ext>
            </p:extLst>
          </p:nvPr>
        </p:nvGraphicFramePr>
        <p:xfrm>
          <a:off x="273776" y="3812923"/>
          <a:ext cx="8128000" cy="2621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003193320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3441243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800" i="1" dirty="0"/>
                        <a:t>fly screen</a:t>
                      </a:r>
                      <a:endParaRPr lang="en-AU" sz="2800" dirty="0"/>
                    </a:p>
                    <a:p>
                      <a:pPr lvl="1"/>
                      <a:r>
                        <a:rPr lang="en-AU" sz="2600" i="1" dirty="0"/>
                        <a:t>filtrate: air</a:t>
                      </a:r>
                    </a:p>
                    <a:p>
                      <a:pPr lvl="1"/>
                      <a:r>
                        <a:rPr lang="en-AU" sz="2600" i="1" dirty="0"/>
                        <a:t>residue: bugs, leaves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i="1" dirty="0"/>
                        <a:t>colander</a:t>
                      </a:r>
                    </a:p>
                    <a:p>
                      <a:pPr lvl="1"/>
                      <a:r>
                        <a:rPr lang="en-AU" sz="2600" i="1" dirty="0"/>
                        <a:t>filtrate: __________</a:t>
                      </a:r>
                    </a:p>
                    <a:p>
                      <a:pPr lvl="1"/>
                      <a:r>
                        <a:rPr lang="en-AU" sz="2600" i="1" dirty="0"/>
                        <a:t>residue: __________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627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i="1" dirty="0"/>
                        <a:t>vacuum cleaner</a:t>
                      </a:r>
                    </a:p>
                    <a:p>
                      <a:pPr lvl="1"/>
                      <a:r>
                        <a:rPr lang="en-AU" sz="2600" i="1" dirty="0"/>
                        <a:t>filtrate: __________</a:t>
                      </a:r>
                    </a:p>
                    <a:p>
                      <a:pPr lvl="1"/>
                      <a:r>
                        <a:rPr lang="en-AU" sz="2600" i="1" dirty="0"/>
                        <a:t>residue: __________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9479904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64827DDF-E832-4676-9B42-0C294D9CB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228872"/>
              </p:ext>
            </p:extLst>
          </p:nvPr>
        </p:nvGraphicFramePr>
        <p:xfrm>
          <a:off x="9514800" y="7200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the difference between filtrate and residue?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7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4498548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9AAECC74-CFDE-4C61-9A00-9BAF28B4CC25}"/>
              </a:ext>
            </a:extLst>
          </p:cNvPr>
          <p:cNvSpPr txBox="1">
            <a:spLocks/>
          </p:cNvSpPr>
          <p:nvPr/>
        </p:nvSpPr>
        <p:spPr>
          <a:xfrm>
            <a:off x="838200" y="719999"/>
            <a:ext cx="10515600" cy="6020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Have you ever used one of these at a playground?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What sort of forces do you experience while you’re spinning?</a:t>
            </a:r>
          </a:p>
        </p:txBody>
      </p:sp>
      <p:pic>
        <p:nvPicPr>
          <p:cNvPr id="15" name="Picture 2" descr="http://mediad.publicbroadcasting.net/p/upr/files/styles/x_large/public/201407/Playground.jpg">
            <a:extLst>
              <a:ext uri="{FF2B5EF4-FFF2-40B4-BE49-F238E27FC236}">
                <a16:creationId xmlns="" xmlns:a16="http://schemas.microsoft.com/office/drawing/2014/main" id="{0B971B60-8399-45F1-9332-974C1606D3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5" t="17438" r="17645"/>
          <a:stretch/>
        </p:blipFill>
        <p:spPr bwMode="auto">
          <a:xfrm>
            <a:off x="2968897" y="1295175"/>
            <a:ext cx="6254206" cy="426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97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9274"/>
              </p:ext>
            </p:extLst>
          </p:nvPr>
        </p:nvGraphicFramePr>
        <p:xfrm>
          <a:off x="9514800" y="3807178"/>
          <a:ext cx="26059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cen·tri·fu·ging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spinning a mixture around to separate the heavy parts from the light parts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cen·tri·fuge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  <a:r>
                        <a:rPr lang="en-AU" baseline="0" dirty="0"/>
                        <a:t/>
                      </a:r>
                      <a:br>
                        <a:rPr lang="en-AU" baseline="0" dirty="0"/>
                      </a:br>
                      <a:r>
                        <a:rPr lang="en-AU" baseline="0" dirty="0"/>
                        <a:t>a machine which spins mixtures around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459028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parts of a mixture are pulled out the most when it is spun around?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76" y="719999"/>
            <a:ext cx="9124260" cy="5879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Centrifuging</a:t>
            </a:r>
          </a:p>
          <a:p>
            <a:r>
              <a:rPr lang="en-AU" dirty="0"/>
              <a:t>When a mixture is spun around, the heavier parts of it are pulled outwards more than the lighter parts are.</a:t>
            </a:r>
          </a:p>
          <a:p>
            <a:r>
              <a:rPr lang="en-AU" dirty="0"/>
              <a:t>Spinning a mixture very quickly to separate light and heavy particles is called </a:t>
            </a:r>
            <a:r>
              <a:rPr lang="en-AU" b="1" dirty="0"/>
              <a:t>centrifuging</a:t>
            </a:r>
            <a:r>
              <a:rPr lang="en-AU" dirty="0"/>
              <a:t>. This is done using a machine called a centrifuge.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29447163-161A-4E57-9F0C-A5A44C4F5500}"/>
              </a:ext>
            </a:extLst>
          </p:cNvPr>
          <p:cNvCxnSpPr>
            <a:cxnSpLocks/>
          </p:cNvCxnSpPr>
          <p:nvPr/>
        </p:nvCxnSpPr>
        <p:spPr>
          <a:xfrm>
            <a:off x="273776" y="1245255"/>
            <a:ext cx="8944869" cy="186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BEFE86BC-F98A-4809-910B-D5515C859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428645"/>
              </p:ext>
            </p:extLst>
          </p:nvPr>
        </p:nvGraphicFramePr>
        <p:xfrm>
          <a:off x="9514800" y="1800629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part of your blood is heavier: the blood cells or the plasma? How do you know?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2" descr="http://nssm.com.au/wp-content/uploads/2013/03/scp160x3001.jpg">
            <a:extLst>
              <a:ext uri="{FF2B5EF4-FFF2-40B4-BE49-F238E27FC236}">
                <a16:creationId xmlns="" xmlns:a16="http://schemas.microsoft.com/office/drawing/2014/main" id="{20094606-DF74-4241-80E9-4F733237B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64" y="3158965"/>
            <a:ext cx="1952917" cy="366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B3FEAAC-73B2-4821-9B42-16C19AAD257B}"/>
              </a:ext>
            </a:extLst>
          </p:cNvPr>
          <p:cNvSpPr txBox="1"/>
          <p:nvPr/>
        </p:nvSpPr>
        <p:spPr>
          <a:xfrm>
            <a:off x="5857295" y="4704302"/>
            <a:ext cx="10582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/>
              <a:t>whole</a:t>
            </a:r>
          </a:p>
          <a:p>
            <a:r>
              <a:rPr lang="en-AU" sz="2600" dirty="0"/>
              <a:t>blood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DCDE049-738E-40AF-931C-DF15807AEE26}"/>
              </a:ext>
            </a:extLst>
          </p:cNvPr>
          <p:cNvSpPr txBox="1"/>
          <p:nvPr/>
        </p:nvSpPr>
        <p:spPr>
          <a:xfrm>
            <a:off x="2503455" y="5340889"/>
            <a:ext cx="13856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600" dirty="0"/>
              <a:t>blood cells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99A65A4-9635-45E9-95F5-C6DDDECC5742}"/>
              </a:ext>
            </a:extLst>
          </p:cNvPr>
          <p:cNvSpPr txBox="1"/>
          <p:nvPr/>
        </p:nvSpPr>
        <p:spPr>
          <a:xfrm>
            <a:off x="2503455" y="4621898"/>
            <a:ext cx="13856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600" dirty="0"/>
              <a:t>plasma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9E6B16D3-A2E0-4FDB-AFC9-E9F366AC5A91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889079" y="4868120"/>
            <a:ext cx="634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594B21EF-BCC8-443A-ADCC-423CA1C88F1D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889079" y="5776299"/>
            <a:ext cx="634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19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275967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4" name="Rectangle 3">
            <a:hlinkClick r:id="rId2"/>
          </p:cNvPr>
          <p:cNvSpPr/>
          <p:nvPr/>
        </p:nvSpPr>
        <p:spPr>
          <a:xfrm>
            <a:off x="2724161" y="4440532"/>
            <a:ext cx="6553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hlinkClick r:id="rId2"/>
              </a:rPr>
              <a:t>https://www.youtube.com/watch?v=FIG8WrgH3d8</a:t>
            </a:r>
            <a:endParaRPr lang="en-AU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 txBox="1">
            <a:spLocks/>
          </p:cNvSpPr>
          <p:nvPr/>
        </p:nvSpPr>
        <p:spPr>
          <a:xfrm>
            <a:off x="273776" y="719999"/>
            <a:ext cx="11918224" cy="58798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b="1" dirty="0" smtClean="0"/>
              <a:t>Centrifuging</a:t>
            </a:r>
          </a:p>
          <a:p>
            <a:r>
              <a:rPr lang="en-AU" dirty="0" smtClean="0"/>
              <a:t>When a mixture is spun around, the heavier parts of it are pulled outwards more than the lighter parts are.</a:t>
            </a:r>
          </a:p>
          <a:p>
            <a:r>
              <a:rPr lang="en-AU" dirty="0" smtClean="0"/>
              <a:t>Spinning a mixture very quickly to separate light and heavy particles is called </a:t>
            </a:r>
            <a:r>
              <a:rPr lang="en-AU" b="1" dirty="0" smtClean="0"/>
              <a:t>centrifuging</a:t>
            </a:r>
            <a:r>
              <a:rPr lang="en-AU" dirty="0" smtClean="0"/>
              <a:t>. This is done using a machine called a centrifuge.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29447163-161A-4E57-9F0C-A5A44C4F5500}"/>
              </a:ext>
            </a:extLst>
          </p:cNvPr>
          <p:cNvCxnSpPr>
            <a:cxnSpLocks/>
          </p:cNvCxnSpPr>
          <p:nvPr/>
        </p:nvCxnSpPr>
        <p:spPr>
          <a:xfrm>
            <a:off x="273776" y="1230216"/>
            <a:ext cx="11107341" cy="186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0332" y="3649915"/>
            <a:ext cx="9678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smtClean="0"/>
              <a:t>To watch a strawberry being centrifuged, click the link below: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62842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1433</Words>
  <Application>Microsoft Office PowerPoint</Application>
  <PresentationFormat>Widescreen</PresentationFormat>
  <Paragraphs>227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Separating Mixtures: Filtration and Centrifuging Year 7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ITSC</cp:lastModifiedBy>
  <cp:revision>52</cp:revision>
  <dcterms:created xsi:type="dcterms:W3CDTF">2018-02-20T13:07:19Z</dcterms:created>
  <dcterms:modified xsi:type="dcterms:W3CDTF">2020-05-05T07:53:04Z</dcterms:modified>
</cp:coreProperties>
</file>