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95" r:id="rId2"/>
    <p:sldId id="296" r:id="rId3"/>
    <p:sldId id="270" r:id="rId4"/>
    <p:sldId id="263" r:id="rId5"/>
    <p:sldId id="278" r:id="rId6"/>
    <p:sldId id="285" r:id="rId7"/>
    <p:sldId id="290" r:id="rId8"/>
    <p:sldId id="294" r:id="rId9"/>
    <p:sldId id="293" r:id="rId10"/>
    <p:sldId id="292" r:id="rId11"/>
    <p:sldId id="282" r:id="rId12"/>
    <p:sldId id="284" r:id="rId13"/>
    <p:sldId id="262" r:id="rId14"/>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86" d="100"/>
          <a:sy n="86" d="100"/>
        </p:scale>
        <p:origin x="354" y="36"/>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18/05/2020</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C8D7B2FC-A267-4B48-9E14-3F3463986201}" type="datetimeFigureOut">
              <a:rPr lang="en-AU" smtClean="0"/>
              <a:t>18/05/2020</a:t>
            </a:fld>
            <a:endParaRPr lang="en-AU"/>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ECB7527-9A38-4506-854D-4A8F0DC8BB59}" type="slidenum">
              <a:rPr lang="en-AU" smtClean="0"/>
              <a:t>‹#›</a:t>
            </a:fld>
            <a:endParaRPr lang="en-AU"/>
          </a:p>
        </p:txBody>
      </p:sp>
    </p:spTree>
    <p:extLst>
      <p:ext uri="{BB962C8B-B14F-4D97-AF65-F5344CB8AC3E}">
        <p14:creationId xmlns:p14="http://schemas.microsoft.com/office/powerpoint/2010/main" val="74446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18/05/2020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18/05/2020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18/05/2020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18/05/2020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18/05/2020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18/05/2020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18/05/2020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18/05/2020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7" name="Table 6"/>
          <p:cNvGraphicFramePr>
            <a:graphicFrameLocks noGrp="1"/>
          </p:cNvGraphicFramePr>
          <p:nvPr>
            <p:extLst/>
          </p:nvPr>
        </p:nvGraphicFramePr>
        <p:xfrm>
          <a:off x="9514800" y="3035480"/>
          <a:ext cx="2605964" cy="375412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fil·tra·tion</a:t>
                      </a:r>
                      <a:r>
                        <a:rPr lang="en-AU" baseline="0" dirty="0"/>
                        <a:t> (</a:t>
                      </a:r>
                      <a:r>
                        <a:rPr lang="en-AU" i="1" baseline="0" dirty="0"/>
                        <a:t>noun</a:t>
                      </a:r>
                      <a:r>
                        <a:rPr lang="en-AU"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i="0" baseline="0" dirty="0"/>
                        <a:t>using a filter to separate the parts of a mixture; also called filtering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fil·trate</a:t>
                      </a:r>
                      <a:r>
                        <a:rPr lang="en-AU" baseline="0" dirty="0"/>
                        <a:t> (</a:t>
                      </a:r>
                      <a:r>
                        <a:rPr lang="en-AU" i="1" baseline="0" dirty="0"/>
                        <a:t>noun</a:t>
                      </a:r>
                      <a:r>
                        <a:rPr lang="en-AU"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i="0" baseline="0" dirty="0"/>
                        <a:t>the substance/s that pass through a filter</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re·si·due</a:t>
                      </a:r>
                      <a:r>
                        <a:rPr lang="en-AU" baseline="0" dirty="0"/>
                        <a:t> (</a:t>
                      </a:r>
                      <a:r>
                        <a:rPr lang="en-AU" i="1" baseline="0" dirty="0"/>
                        <a:t>noun</a:t>
                      </a:r>
                      <a:r>
                        <a:rPr lang="en-AU"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the substance/s that don’t pass through a filter</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What does a filter do?</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a:t>Filtration</a:t>
            </a:r>
          </a:p>
          <a:p>
            <a:r>
              <a:rPr lang="en-AU" dirty="0"/>
              <a:t>A filter has holes in it so that it lets small things and liquids through (filtrate), but traps bigger particles (residue).</a:t>
            </a:r>
          </a:p>
          <a:p>
            <a:r>
              <a:rPr lang="en-AU" dirty="0"/>
              <a:t>Write the words that should go in the blanks on your whiteboards.</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202725"/>
            <a:ext cx="8944869" cy="186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3074" name="Picture 2" descr="https://image.slidesharecdn.com/separatingmixtures-161016175638/95/methods-of-separating-mixtures-13-638.jpg?cb=1476640785">
            <a:extLst>
              <a:ext uri="{FF2B5EF4-FFF2-40B4-BE49-F238E27FC236}">
                <a16:creationId xmlns="" xmlns:a16="http://schemas.microsoft.com/office/drawing/2014/main" id="{D43D1ECB-D4F8-456D-B027-FAB1E913E8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22" t="36312" r="12706" b="4239"/>
          <a:stretch/>
        </p:blipFill>
        <p:spPr bwMode="auto">
          <a:xfrm>
            <a:off x="117914" y="3509489"/>
            <a:ext cx="5252606" cy="29445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 xmlns:a16="http://schemas.microsoft.com/office/drawing/2014/main" id="{F7D63ABC-5BC4-4C64-A8BB-D2594D37F963}"/>
              </a:ext>
            </a:extLst>
          </p:cNvPr>
          <p:cNvGraphicFramePr>
            <a:graphicFrameLocks noGrp="1"/>
          </p:cNvGraphicFramePr>
          <p:nvPr>
            <p:extLst/>
          </p:nvPr>
        </p:nvGraphicFramePr>
        <p:xfrm>
          <a:off x="9514800" y="898362"/>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2</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In your own words, what is a filtrate?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5" name="Table 14">
            <a:extLst>
              <a:ext uri="{FF2B5EF4-FFF2-40B4-BE49-F238E27FC236}">
                <a16:creationId xmlns="" xmlns:a16="http://schemas.microsoft.com/office/drawing/2014/main" id="{96022113-A2D3-4224-96F9-395D5EE04E52}"/>
              </a:ext>
            </a:extLst>
          </p:cNvPr>
          <p:cNvGraphicFramePr>
            <a:graphicFrameLocks noGrp="1"/>
          </p:cNvGraphicFramePr>
          <p:nvPr>
            <p:extLst/>
          </p:nvPr>
        </p:nvGraphicFramePr>
        <p:xfrm>
          <a:off x="9514800" y="1997564"/>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3</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In your own words, what is a residue?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2" name="Table 1">
            <a:extLst>
              <a:ext uri="{FF2B5EF4-FFF2-40B4-BE49-F238E27FC236}">
                <a16:creationId xmlns="" xmlns:a16="http://schemas.microsoft.com/office/drawing/2014/main" id="{345AEB7D-12D2-4C7B-B8D5-960662BC7889}"/>
              </a:ext>
            </a:extLst>
          </p:cNvPr>
          <p:cNvGraphicFramePr>
            <a:graphicFrameLocks noGrp="1"/>
          </p:cNvGraphicFramePr>
          <p:nvPr>
            <p:extLst/>
          </p:nvPr>
        </p:nvGraphicFramePr>
        <p:xfrm>
          <a:off x="5526382" y="2926080"/>
          <a:ext cx="3988418" cy="3931920"/>
        </p:xfrm>
        <a:graphic>
          <a:graphicData uri="http://schemas.openxmlformats.org/drawingml/2006/table">
            <a:tbl>
              <a:tblPr firstRow="1" bandRow="1">
                <a:tableStyleId>{2D5ABB26-0587-4C30-8999-92F81FD0307C}</a:tableStyleId>
              </a:tblPr>
              <a:tblGrid>
                <a:gridCol w="3988418">
                  <a:extLst>
                    <a:ext uri="{9D8B030D-6E8A-4147-A177-3AD203B41FA5}">
                      <a16:colId xmlns="" xmlns:a16="http://schemas.microsoft.com/office/drawing/2014/main" val="2100514272"/>
                    </a:ext>
                  </a:extLst>
                </a:gridCol>
              </a:tblGrid>
              <a:tr h="370840">
                <a:tc>
                  <a:txBody>
                    <a:bodyPr/>
                    <a:lstStyle/>
                    <a:p>
                      <a:r>
                        <a:rPr lang="en-AU" sz="2800" i="1" dirty="0"/>
                        <a:t>fly screen</a:t>
                      </a:r>
                    </a:p>
                    <a:p>
                      <a:pPr lvl="1"/>
                      <a:r>
                        <a:rPr lang="en-AU" sz="2600" i="1" dirty="0"/>
                        <a:t>filtrate: __________</a:t>
                      </a:r>
                    </a:p>
                    <a:p>
                      <a:pPr lvl="1"/>
                      <a:r>
                        <a:rPr lang="en-AU" sz="2600" i="1" dirty="0"/>
                        <a:t>residue: __________</a:t>
                      </a:r>
                    </a:p>
                  </a:txBody>
                  <a:tcPr/>
                </a:tc>
                <a:extLst>
                  <a:ext uri="{0D108BD9-81ED-4DB2-BD59-A6C34878D82A}">
                    <a16:rowId xmlns="" xmlns:a16="http://schemas.microsoft.com/office/drawing/2014/main" val="1804841197"/>
                  </a:ext>
                </a:extLst>
              </a:tr>
              <a:tr h="370840">
                <a:tc>
                  <a:txBody>
                    <a:bodyPr/>
                    <a:lstStyle/>
                    <a:p>
                      <a:r>
                        <a:rPr lang="en-AU" sz="2800" i="1" dirty="0"/>
                        <a:t>stormwater drain</a:t>
                      </a:r>
                    </a:p>
                    <a:p>
                      <a:pPr lvl="1"/>
                      <a:r>
                        <a:rPr lang="en-AU" sz="2600" i="1" dirty="0"/>
                        <a:t>filtrate: __________</a:t>
                      </a:r>
                    </a:p>
                    <a:p>
                      <a:pPr lvl="1"/>
                      <a:r>
                        <a:rPr lang="en-AU" sz="2600" i="1" dirty="0"/>
                        <a:t>residue: __________</a:t>
                      </a:r>
                    </a:p>
                  </a:txBody>
                  <a:tcPr/>
                </a:tc>
                <a:extLst>
                  <a:ext uri="{0D108BD9-81ED-4DB2-BD59-A6C34878D82A}">
                    <a16:rowId xmlns="" xmlns:a16="http://schemas.microsoft.com/office/drawing/2014/main" val="1658065444"/>
                  </a:ext>
                </a:extLst>
              </a:tr>
              <a:tr h="370840">
                <a:tc>
                  <a:txBody>
                    <a:bodyPr/>
                    <a:lstStyle/>
                    <a:p>
                      <a:r>
                        <a:rPr lang="en-AU" sz="2800" i="1" dirty="0"/>
                        <a:t>tea strainer</a:t>
                      </a:r>
                    </a:p>
                    <a:p>
                      <a:pPr lvl="1"/>
                      <a:r>
                        <a:rPr lang="en-AU" sz="2600" i="1" dirty="0"/>
                        <a:t>filtrate: __________</a:t>
                      </a:r>
                    </a:p>
                    <a:p>
                      <a:pPr lvl="1"/>
                      <a:r>
                        <a:rPr lang="en-AU" sz="2600" i="1" dirty="0"/>
                        <a:t>residue: __________</a:t>
                      </a:r>
                    </a:p>
                  </a:txBody>
                  <a:tcPr/>
                </a:tc>
                <a:extLst>
                  <a:ext uri="{0D108BD9-81ED-4DB2-BD59-A6C34878D82A}">
                    <a16:rowId xmlns="" xmlns:a16="http://schemas.microsoft.com/office/drawing/2014/main" val="2256981281"/>
                  </a:ext>
                </a:extLst>
              </a:tr>
            </a:tbl>
          </a:graphicData>
        </a:graphic>
      </p:graphicFrame>
    </p:spTree>
    <p:extLst>
      <p:ext uri="{BB962C8B-B14F-4D97-AF65-F5344CB8AC3E}">
        <p14:creationId xmlns:p14="http://schemas.microsoft.com/office/powerpoint/2010/main" val="181308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3792248987"/>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a:t>Does the liquid with the higher or lower boiling point need to be kept?</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19999"/>
            <a:ext cx="9124260" cy="2016503"/>
          </a:xfrm>
        </p:spPr>
        <p:txBody>
          <a:bodyPr>
            <a:normAutofit lnSpcReduction="10000"/>
          </a:bodyPr>
          <a:lstStyle/>
          <a:p>
            <a:pPr marL="0" indent="0">
              <a:buNone/>
            </a:pPr>
            <a:r>
              <a:rPr lang="en-AU" b="1" dirty="0"/>
              <a:t>Which technique?</a:t>
            </a:r>
          </a:p>
          <a:p>
            <a:pPr marL="0" indent="0">
              <a:buNone/>
            </a:pPr>
            <a:r>
              <a:rPr lang="en-AU" dirty="0"/>
              <a:t>In some parts of the world seawater is now being turned into drinking water. If you wanted to separate the salt out of seawater and keep the fresh water, which separation technique should be used?</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4333800"/>
              </p:ext>
            </p:extLst>
          </p:nvPr>
        </p:nvGraphicFramePr>
        <p:xfrm>
          <a:off x="333097" y="2654489"/>
          <a:ext cx="3086272" cy="4084320"/>
        </p:xfrm>
        <a:graphic>
          <a:graphicData uri="http://schemas.openxmlformats.org/drawingml/2006/table">
            <a:tbl>
              <a:tblPr firstRow="1" bandRow="1">
                <a:tableStyleId>{F5AB1C69-6EDB-4FF4-983F-18BD219EF322}</a:tableStyleId>
              </a:tblPr>
              <a:tblGrid>
                <a:gridCol w="3086272">
                  <a:extLst>
                    <a:ext uri="{9D8B030D-6E8A-4147-A177-3AD203B41FA5}">
                      <a16:colId xmlns="" xmlns:a16="http://schemas.microsoft.com/office/drawing/2014/main" val="20000"/>
                    </a:ext>
                  </a:extLst>
                </a:gridCol>
              </a:tblGrid>
              <a:tr h="608634">
                <a:tc>
                  <a:txBody>
                    <a:bodyPr/>
                    <a:lstStyle/>
                    <a:p>
                      <a:r>
                        <a:rPr lang="en-AU" dirty="0"/>
                        <a:t>Identifying a separation</a:t>
                      </a:r>
                      <a:r>
                        <a:rPr lang="en-AU" baseline="0" dirty="0"/>
                        <a:t> technique</a:t>
                      </a:r>
                      <a:endParaRPr lang="en-AU" dirty="0"/>
                    </a:p>
                  </a:txBody>
                  <a:tcPr>
                    <a:solidFill>
                      <a:srgbClr val="0070C0"/>
                    </a:solidFill>
                  </a:tcPr>
                </a:tc>
                <a:extLst>
                  <a:ext uri="{0D108BD9-81ED-4DB2-BD59-A6C34878D82A}">
                    <a16:rowId xmlns="" xmlns:a16="http://schemas.microsoft.com/office/drawing/2014/main" val="10000"/>
                  </a:ext>
                </a:extLst>
              </a:tr>
              <a:tr h="1913792">
                <a:tc>
                  <a:txBody>
                    <a:bodyPr/>
                    <a:lstStyle/>
                    <a:p>
                      <a:r>
                        <a:rPr lang="en-AU" sz="2000" dirty="0"/>
                        <a:t>1. If there is a mixture of liquids with different boiling points, and you want the one with the higher boiling point</a:t>
                      </a:r>
                      <a:r>
                        <a:rPr lang="en-AU" sz="2000" b="0" dirty="0"/>
                        <a:t>:</a:t>
                      </a:r>
                      <a:r>
                        <a:rPr lang="en-AU" sz="2000" dirty="0"/>
                        <a:t> </a:t>
                      </a:r>
                      <a:r>
                        <a:rPr lang="en-AU" sz="2000" b="1" baseline="0" dirty="0"/>
                        <a:t>evaporation</a:t>
                      </a:r>
                    </a:p>
                    <a:p>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a:t>2. </a:t>
                      </a:r>
                      <a:r>
                        <a:rPr lang="en-AU" sz="2000"/>
                        <a:t>If there is a mixture of liquids with different boiling points, and you want the one with the lower boiling point</a:t>
                      </a:r>
                      <a:r>
                        <a:rPr lang="en-AU" sz="2000" b="0"/>
                        <a:t>:</a:t>
                      </a:r>
                      <a:r>
                        <a:rPr lang="en-AU" sz="2000"/>
                        <a:t> </a:t>
                      </a:r>
                      <a:r>
                        <a:rPr lang="en-AU" sz="2000" b="1" baseline="0"/>
                        <a:t>distillation</a:t>
                      </a:r>
                    </a:p>
                  </a:txBody>
                  <a:tcPr/>
                </a:tc>
                <a:extLst>
                  <a:ext uri="{0D108BD9-81ED-4DB2-BD59-A6C34878D82A}">
                    <a16:rowId xmlns="" xmlns:a16="http://schemas.microsoft.com/office/drawing/2014/main" val="10001"/>
                  </a:ext>
                </a:extLst>
              </a:tr>
            </a:tbl>
          </a:graphicData>
        </a:graphic>
      </p:graphicFrame>
      <p:sp>
        <p:nvSpPr>
          <p:cNvPr id="2" name="TextBox 1"/>
          <p:cNvSpPr txBox="1"/>
          <p:nvPr/>
        </p:nvSpPr>
        <p:spPr>
          <a:xfrm>
            <a:off x="3807446" y="2636978"/>
            <a:ext cx="5411199" cy="1384995"/>
          </a:xfrm>
          <a:prstGeom prst="rect">
            <a:avLst/>
          </a:prstGeom>
          <a:noFill/>
        </p:spPr>
        <p:txBody>
          <a:bodyPr wrap="square" rtlCol="0">
            <a:spAutoFit/>
          </a:bodyPr>
          <a:lstStyle/>
          <a:p>
            <a:r>
              <a:rPr lang="en-AU" sz="2800" dirty="0">
                <a:solidFill>
                  <a:srgbClr val="0070C0"/>
                </a:solidFill>
              </a:rPr>
              <a:t>The mixture is a solution and the freshwater would evaporate first, so distillation should be used.</a:t>
            </a:r>
          </a:p>
        </p:txBody>
      </p:sp>
      <p:sp>
        <p:nvSpPr>
          <p:cNvPr id="3" name="AutoShape 2" descr="https://2.bp.blogspot.com/-rzrUkRXp8lo/WG-kXUC03gI/AAAAAAAAAdg/XBYI2aF9msUY6N_Z3PcnRj5mvRWue8p3QCLcB/s1600/GettyImages-182154729.jpg">
            <a:extLst>
              <a:ext uri="{FF2B5EF4-FFF2-40B4-BE49-F238E27FC236}">
                <a16:creationId xmlns="" xmlns:a16="http://schemas.microsoft.com/office/drawing/2014/main"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122" name="Picture 2" descr="Image result for distillation seawa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407" y="4164588"/>
            <a:ext cx="2498507" cy="25198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 xmlns:a16="http://schemas.microsoft.com/office/drawing/2014/main" id="{37C66927-0DA4-4E91-951C-AA1B7FA9CE01}"/>
              </a:ext>
            </a:extLst>
          </p:cNvPr>
          <p:cNvGraphicFramePr>
            <a:graphicFrameLocks noGrp="1"/>
          </p:cNvGraphicFramePr>
          <p:nvPr>
            <p:extLst>
              <p:ext uri="{D42A27DB-BD31-4B8C-83A1-F6EECF244321}">
                <p14:modId xmlns:p14="http://schemas.microsoft.com/office/powerpoint/2010/main" val="2506440386"/>
              </p:ext>
            </p:extLst>
          </p:nvPr>
        </p:nvGraphicFramePr>
        <p:xfrm>
          <a:off x="9502756" y="3273425"/>
          <a:ext cx="2605964" cy="32054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e·vap·o·ra·tion</a:t>
                      </a:r>
                      <a:r>
                        <a:rPr lang="en-AU" baseline="0" dirty="0"/>
                        <a:t> (</a:t>
                      </a:r>
                      <a:r>
                        <a:rPr lang="en-AU" i="1" baseline="0" dirty="0"/>
                        <a:t>noun</a:t>
                      </a:r>
                      <a:r>
                        <a:rPr lang="en-AU"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mixture of liquids until one liquid turns into a gas, leaving the other liquid behind</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dis·till·a·tion</a:t>
                      </a:r>
                      <a:r>
                        <a:rPr lang="en-AU" b="0" i="0" baseline="0" dirty="0"/>
                        <a:t> (</a:t>
                      </a:r>
                      <a:r>
                        <a:rPr lang="en-AU" b="0" i="1" baseline="0" dirty="0"/>
                        <a:t>noun</a:t>
                      </a:r>
                      <a:r>
                        <a:rPr lang="en-AU" b="0" i="0" baseline="0" dirty="0"/>
                        <a:t>)</a:t>
                      </a:r>
                      <a:r>
                        <a:rPr lang="en-AU" b="1"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liquid mixture to form gas then cooling that gas to get a liquid</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80553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 xmlns:a16="http://schemas.microsoft.com/office/drawing/2014/main" id="{8DE4CDE6-2979-4292-9E38-3C12910BF466}"/>
              </a:ext>
            </a:extLst>
          </p:cNvPr>
          <p:cNvSpPr>
            <a:spLocks noGrp="1"/>
          </p:cNvSpPr>
          <p:nvPr>
            <p:ph idx="1"/>
          </p:nvPr>
        </p:nvSpPr>
        <p:spPr>
          <a:xfrm>
            <a:off x="838200" y="720000"/>
            <a:ext cx="10515600" cy="5861192"/>
          </a:xfrm>
        </p:spPr>
        <p:txBody>
          <a:bodyPr>
            <a:normAutofit/>
          </a:bodyPr>
          <a:lstStyle/>
          <a:p>
            <a:r>
              <a:rPr lang="en-AU" dirty="0"/>
              <a:t>Distillation is used to purify a liquid by separating the components of a liquid mixture.</a:t>
            </a:r>
          </a:p>
          <a:p>
            <a:endParaRPr lang="en-AU" dirty="0"/>
          </a:p>
          <a:p>
            <a:r>
              <a:rPr lang="en-AU" dirty="0"/>
              <a:t>Distillation is used in water purification, separation of crude oil, beverage production, perfume production and the mining industry. </a:t>
            </a:r>
          </a:p>
          <a:p>
            <a:endParaRPr lang="en-AU" dirty="0"/>
          </a:p>
          <a:p>
            <a:r>
              <a:rPr lang="en-AU" dirty="0"/>
              <a:t>You will soon be conducting a simple distillation experiment and observing a condenser.</a:t>
            </a:r>
          </a:p>
        </p:txBody>
      </p:sp>
    </p:spTree>
    <p:extLst>
      <p:ext uri="{BB962C8B-B14F-4D97-AF65-F5344CB8AC3E}">
        <p14:creationId xmlns:p14="http://schemas.microsoft.com/office/powerpoint/2010/main" val="40731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0"/>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7" name="TextBox 6">
            <a:extLst>
              <a:ext uri="{FF2B5EF4-FFF2-40B4-BE49-F238E27FC236}">
                <a16:creationId xmlns="" xmlns:a16="http://schemas.microsoft.com/office/drawing/2014/main" id="{CAB9537A-E908-4D77-AA32-D16BBF1F3E1A}"/>
              </a:ext>
            </a:extLst>
          </p:cNvPr>
          <p:cNvSpPr txBox="1"/>
          <p:nvPr/>
        </p:nvSpPr>
        <p:spPr>
          <a:xfrm>
            <a:off x="838201" y="720536"/>
            <a:ext cx="8305799" cy="6124754"/>
          </a:xfrm>
          <a:prstGeom prst="rect">
            <a:avLst/>
          </a:prstGeom>
          <a:noFill/>
        </p:spPr>
        <p:txBody>
          <a:bodyPr wrap="square" rtlCol="0">
            <a:spAutoFit/>
          </a:bodyPr>
          <a:lstStyle/>
          <a:p>
            <a:r>
              <a:rPr lang="en-AU" sz="2800" dirty="0"/>
              <a:t>What are the two steps that are used in distillation?</a:t>
            </a:r>
          </a:p>
          <a:p>
            <a:endParaRPr lang="en-AU" sz="2800" dirty="0" smtClean="0"/>
          </a:p>
          <a:p>
            <a:endParaRPr lang="en-AU" sz="2800" dirty="0"/>
          </a:p>
          <a:p>
            <a:r>
              <a:rPr lang="en-AU" sz="2800" dirty="0"/>
              <a:t>While drinking a can of soft drink, Katie </a:t>
            </a:r>
            <a:br>
              <a:rPr lang="en-AU" sz="2800" dirty="0"/>
            </a:br>
            <a:r>
              <a:rPr lang="en-AU" sz="2800" dirty="0"/>
              <a:t>realises that water gradually appear on </a:t>
            </a:r>
            <a:br>
              <a:rPr lang="en-AU" sz="2800" dirty="0"/>
            </a:br>
            <a:r>
              <a:rPr lang="en-AU" sz="2800" dirty="0"/>
              <a:t>the sides of the can. She asks you why </a:t>
            </a:r>
            <a:br>
              <a:rPr lang="en-AU" sz="2800" dirty="0"/>
            </a:br>
            <a:r>
              <a:rPr lang="en-AU" sz="2800" dirty="0"/>
              <a:t>this is happening. What can you tell </a:t>
            </a:r>
            <a:br>
              <a:rPr lang="en-AU" sz="2800" dirty="0"/>
            </a:br>
            <a:r>
              <a:rPr lang="en-AU" sz="2800" dirty="0"/>
              <a:t>her?</a:t>
            </a:r>
          </a:p>
          <a:p>
            <a:endParaRPr lang="en-AU" sz="2800" dirty="0"/>
          </a:p>
          <a:p>
            <a:endParaRPr lang="en-AU" sz="2800" dirty="0"/>
          </a:p>
          <a:p>
            <a:r>
              <a:rPr lang="en-AU" sz="2800" dirty="0"/>
              <a:t>Kevin is trying to separate a mixture of chloroform and water, and he wants to keep the chloroform. Should Kevin use distillation to separate the mixture? Explain your answer.</a:t>
            </a:r>
          </a:p>
        </p:txBody>
      </p:sp>
      <p:graphicFrame>
        <p:nvGraphicFramePr>
          <p:cNvPr id="9" name="Table 8">
            <a:extLst>
              <a:ext uri="{FF2B5EF4-FFF2-40B4-BE49-F238E27FC236}">
                <a16:creationId xmlns="" xmlns:a16="http://schemas.microsoft.com/office/drawing/2014/main" id="{CB506635-467F-4212-B721-139696D74DBF}"/>
              </a:ext>
            </a:extLst>
          </p:cNvPr>
          <p:cNvGraphicFramePr>
            <a:graphicFrameLocks noGrp="1"/>
          </p:cNvGraphicFramePr>
          <p:nvPr>
            <p:extLst>
              <p:ext uri="{D42A27DB-BD31-4B8C-83A1-F6EECF244321}">
                <p14:modId xmlns:p14="http://schemas.microsoft.com/office/powerpoint/2010/main" val="672728147"/>
              </p:ext>
            </p:extLst>
          </p:nvPr>
        </p:nvGraphicFramePr>
        <p:xfrm>
          <a:off x="9218644" y="68400"/>
          <a:ext cx="2902120" cy="3078480"/>
        </p:xfrm>
        <a:graphic>
          <a:graphicData uri="http://schemas.openxmlformats.org/drawingml/2006/table">
            <a:tbl>
              <a:tblPr firstRow="1" bandRow="1">
                <a:tableStyleId>{21E4AEA4-8DFA-4A89-87EB-49C32662AFE0}</a:tableStyleId>
              </a:tblPr>
              <a:tblGrid>
                <a:gridCol w="1451060">
                  <a:extLst>
                    <a:ext uri="{9D8B030D-6E8A-4147-A177-3AD203B41FA5}">
                      <a16:colId xmlns="" xmlns:a16="http://schemas.microsoft.com/office/drawing/2014/main" val="20000"/>
                    </a:ext>
                  </a:extLst>
                </a:gridCol>
                <a:gridCol w="1451060">
                  <a:extLst>
                    <a:ext uri="{9D8B030D-6E8A-4147-A177-3AD203B41FA5}">
                      <a16:colId xmlns="" xmlns:a16="http://schemas.microsoft.com/office/drawing/2014/main" val="2882536456"/>
                    </a:ext>
                  </a:extLst>
                </a:gridCol>
              </a:tblGrid>
              <a:tr h="353527">
                <a:tc>
                  <a:txBody>
                    <a:bodyPr/>
                    <a:lstStyle/>
                    <a:p>
                      <a:r>
                        <a:rPr lang="en-AU" sz="2000" dirty="0"/>
                        <a:t>Substance</a:t>
                      </a:r>
                    </a:p>
                  </a:txBody>
                  <a:tcPr>
                    <a:solidFill>
                      <a:srgbClr val="0070C0"/>
                    </a:solidFill>
                  </a:tcPr>
                </a:tc>
                <a:tc>
                  <a:txBody>
                    <a:bodyPr/>
                    <a:lstStyle/>
                    <a:p>
                      <a:r>
                        <a:rPr lang="en-AU" sz="2000" dirty="0"/>
                        <a:t>Boiling Point (°C)</a:t>
                      </a:r>
                    </a:p>
                  </a:txBody>
                  <a:tcPr>
                    <a:solidFill>
                      <a:srgbClr val="0070C0"/>
                    </a:solidFill>
                  </a:tcPr>
                </a:tc>
                <a:extLst>
                  <a:ext uri="{0D108BD9-81ED-4DB2-BD59-A6C34878D82A}">
                    <a16:rowId xmlns="" xmlns:a16="http://schemas.microsoft.com/office/drawing/2014/main" val="10000"/>
                  </a:ext>
                </a:extLst>
              </a:tr>
              <a:tr h="370840">
                <a:tc>
                  <a:txBody>
                    <a:bodyPr/>
                    <a:lstStyle/>
                    <a:p>
                      <a:r>
                        <a:rPr lang="en-AU" sz="2000" dirty="0"/>
                        <a:t>chloroform</a:t>
                      </a:r>
                    </a:p>
                  </a:txBody>
                  <a:tcPr>
                    <a:solidFill>
                      <a:schemeClr val="bg1">
                        <a:lumMod val="95000"/>
                      </a:schemeClr>
                    </a:solidFill>
                  </a:tcPr>
                </a:tc>
                <a:tc>
                  <a:txBody>
                    <a:bodyPr/>
                    <a:lstStyle/>
                    <a:p>
                      <a:r>
                        <a:rPr lang="en-AU" sz="2000" dirty="0"/>
                        <a:t>61.2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r>
                        <a:rPr lang="en-AU" sz="2000" dirty="0"/>
                        <a:t>methanol</a:t>
                      </a:r>
                    </a:p>
                  </a:txBody>
                  <a:tcPr>
                    <a:solidFill>
                      <a:schemeClr val="bg1">
                        <a:lumMod val="95000"/>
                      </a:schemeClr>
                    </a:solidFill>
                  </a:tcPr>
                </a:tc>
                <a:tc>
                  <a:txBody>
                    <a:bodyPr/>
                    <a:lstStyle/>
                    <a:p>
                      <a:r>
                        <a:rPr lang="en-AU" sz="2000" dirty="0"/>
                        <a:t>64.7</a:t>
                      </a:r>
                    </a:p>
                  </a:txBody>
                  <a:tcPr>
                    <a:solidFill>
                      <a:schemeClr val="bg1">
                        <a:lumMod val="95000"/>
                      </a:schemeClr>
                    </a:solidFill>
                  </a:tcPr>
                </a:tc>
                <a:extLst>
                  <a:ext uri="{0D108BD9-81ED-4DB2-BD59-A6C34878D82A}">
                    <a16:rowId xmlns="" xmlns:a16="http://schemas.microsoft.com/office/drawing/2014/main" val="4270427904"/>
                  </a:ext>
                </a:extLst>
              </a:tr>
              <a:tr h="370840">
                <a:tc>
                  <a:txBody>
                    <a:bodyPr/>
                    <a:lstStyle/>
                    <a:p>
                      <a:r>
                        <a:rPr lang="en-AU" sz="2000" dirty="0"/>
                        <a:t>nitric acid</a:t>
                      </a:r>
                    </a:p>
                  </a:txBody>
                  <a:tcPr>
                    <a:solidFill>
                      <a:schemeClr val="bg1">
                        <a:lumMod val="95000"/>
                      </a:schemeClr>
                    </a:solidFill>
                  </a:tcPr>
                </a:tc>
                <a:tc>
                  <a:txBody>
                    <a:bodyPr/>
                    <a:lstStyle/>
                    <a:p>
                      <a:r>
                        <a:rPr lang="en-AU" sz="2000" dirty="0"/>
                        <a:t>83</a:t>
                      </a:r>
                    </a:p>
                  </a:txBody>
                  <a:tcPr>
                    <a:solidFill>
                      <a:schemeClr val="bg1">
                        <a:lumMod val="95000"/>
                      </a:schemeClr>
                    </a:solidFill>
                  </a:tcPr>
                </a:tc>
                <a:extLst>
                  <a:ext uri="{0D108BD9-81ED-4DB2-BD59-A6C34878D82A}">
                    <a16:rowId xmlns="" xmlns:a16="http://schemas.microsoft.com/office/drawing/2014/main" val="3309887394"/>
                  </a:ext>
                </a:extLst>
              </a:tr>
              <a:tr h="370840">
                <a:tc>
                  <a:txBody>
                    <a:bodyPr/>
                    <a:lstStyle/>
                    <a:p>
                      <a:r>
                        <a:rPr lang="en-AU" sz="2000" dirty="0"/>
                        <a:t>sea water</a:t>
                      </a:r>
                    </a:p>
                  </a:txBody>
                  <a:tcPr>
                    <a:solidFill>
                      <a:schemeClr val="bg1">
                        <a:lumMod val="95000"/>
                      </a:schemeClr>
                    </a:solidFill>
                  </a:tcPr>
                </a:tc>
                <a:tc>
                  <a:txBody>
                    <a:bodyPr/>
                    <a:lstStyle/>
                    <a:p>
                      <a:r>
                        <a:rPr lang="en-AU" sz="2000" dirty="0"/>
                        <a:t>100.7</a:t>
                      </a:r>
                    </a:p>
                  </a:txBody>
                  <a:tcPr>
                    <a:solidFill>
                      <a:schemeClr val="bg1">
                        <a:lumMod val="95000"/>
                      </a:schemeClr>
                    </a:solidFill>
                  </a:tcPr>
                </a:tc>
                <a:extLst>
                  <a:ext uri="{0D108BD9-81ED-4DB2-BD59-A6C34878D82A}">
                    <a16:rowId xmlns="" xmlns:a16="http://schemas.microsoft.com/office/drawing/2014/main" val="2244613008"/>
                  </a:ext>
                </a:extLst>
              </a:tr>
              <a:tr h="370840">
                <a:tc>
                  <a:txBody>
                    <a:bodyPr/>
                    <a:lstStyle/>
                    <a:p>
                      <a:r>
                        <a:rPr lang="en-AU" sz="2000" dirty="0"/>
                        <a:t>sulfuric acid</a:t>
                      </a:r>
                    </a:p>
                  </a:txBody>
                  <a:tcPr>
                    <a:solidFill>
                      <a:schemeClr val="bg1">
                        <a:lumMod val="95000"/>
                      </a:schemeClr>
                    </a:solidFill>
                  </a:tcPr>
                </a:tc>
                <a:tc>
                  <a:txBody>
                    <a:bodyPr/>
                    <a:lstStyle/>
                    <a:p>
                      <a:r>
                        <a:rPr lang="en-AU" sz="2000" dirty="0"/>
                        <a:t>337</a:t>
                      </a:r>
                    </a:p>
                  </a:txBody>
                  <a:tcPr>
                    <a:solidFill>
                      <a:schemeClr val="bg1">
                        <a:lumMod val="95000"/>
                      </a:schemeClr>
                    </a:solidFill>
                  </a:tcPr>
                </a:tc>
                <a:extLst>
                  <a:ext uri="{0D108BD9-81ED-4DB2-BD59-A6C34878D82A}">
                    <a16:rowId xmlns="" xmlns:a16="http://schemas.microsoft.com/office/drawing/2014/main" val="271020303"/>
                  </a:ext>
                </a:extLst>
              </a:tr>
              <a:tr h="370840">
                <a:tc>
                  <a:txBody>
                    <a:bodyPr/>
                    <a:lstStyle/>
                    <a:p>
                      <a:r>
                        <a:rPr lang="en-AU" sz="2000" dirty="0"/>
                        <a:t>water</a:t>
                      </a:r>
                    </a:p>
                  </a:txBody>
                  <a:tcPr>
                    <a:solidFill>
                      <a:schemeClr val="bg1">
                        <a:lumMod val="95000"/>
                      </a:schemeClr>
                    </a:solidFill>
                  </a:tcPr>
                </a:tc>
                <a:tc>
                  <a:txBody>
                    <a:bodyPr/>
                    <a:lstStyle/>
                    <a:p>
                      <a:r>
                        <a:rPr lang="en-AU" sz="2000" dirty="0"/>
                        <a:t>100</a:t>
                      </a:r>
                    </a:p>
                  </a:txBody>
                  <a:tcPr>
                    <a:solidFill>
                      <a:schemeClr val="bg1">
                        <a:lumMod val="95000"/>
                      </a:schemeClr>
                    </a:solidFill>
                  </a:tcPr>
                </a:tc>
                <a:extLst>
                  <a:ext uri="{0D108BD9-81ED-4DB2-BD59-A6C34878D82A}">
                    <a16:rowId xmlns="" xmlns:a16="http://schemas.microsoft.com/office/drawing/2014/main" val="2777903961"/>
                  </a:ext>
                </a:extLst>
              </a:tr>
            </a:tbl>
          </a:graphicData>
        </a:graphic>
      </p:graphicFrame>
      <p:pic>
        <p:nvPicPr>
          <p:cNvPr id="8" name="Picture 2" descr="https://c1.staticflickr.com/4/3425/3811295662_7f2389fc6e_b.jpg">
            <a:extLst>
              <a:ext uri="{FF2B5EF4-FFF2-40B4-BE49-F238E27FC236}">
                <a16:creationId xmlns="" xmlns:a16="http://schemas.microsoft.com/office/drawing/2014/main" id="{647E291F-2AC9-4E8E-90B8-8C098991D2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5363" y="1330745"/>
            <a:ext cx="2388637" cy="3184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 xmlns:a16="http://schemas.microsoft.com/office/drawing/2014/main" id="{F3A3E422-8D15-47E4-B25D-0CCAEFE12993}"/>
              </a:ext>
            </a:extLst>
          </p:cNvPr>
          <p:cNvGraphicFramePr>
            <a:graphicFrameLocks noGrp="1"/>
          </p:cNvGraphicFramePr>
          <p:nvPr>
            <p:extLst>
              <p:ext uri="{D42A27DB-BD31-4B8C-83A1-F6EECF244321}">
                <p14:modId xmlns:p14="http://schemas.microsoft.com/office/powerpoint/2010/main" val="921548140"/>
              </p:ext>
            </p:extLst>
          </p:nvPr>
        </p:nvGraphicFramePr>
        <p:xfrm>
          <a:off x="9514800" y="3509489"/>
          <a:ext cx="2605964" cy="32054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dis·till·a·tion</a:t>
                      </a:r>
                      <a:r>
                        <a:rPr lang="en-AU" b="0" i="0" baseline="0" dirty="0"/>
                        <a:t> (</a:t>
                      </a:r>
                      <a:r>
                        <a:rPr lang="en-AU" b="0" i="1" baseline="0" dirty="0"/>
                        <a:t>noun</a:t>
                      </a:r>
                      <a:r>
                        <a:rPr lang="en-AU" b="0" i="0" baseline="0" dirty="0"/>
                        <a:t>)</a:t>
                      </a:r>
                      <a:r>
                        <a:rPr lang="en-AU" b="1"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the process of heating a liquid mixture to form gas then cooling that gas to get a liquid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con·den·ser</a:t>
                      </a:r>
                      <a:r>
                        <a:rPr lang="en-AU" b="1" i="0" baseline="0" dirty="0"/>
                        <a:t> </a:t>
                      </a:r>
                      <a:r>
                        <a:rPr lang="en-AU" b="0" i="0" baseline="0" dirty="0"/>
                        <a:t>(</a:t>
                      </a:r>
                      <a:r>
                        <a:rPr lang="en-AU" b="0" i="1" baseline="0" dirty="0"/>
                        <a:t>noun</a:t>
                      </a:r>
                      <a:r>
                        <a:rPr lang="en-AU" b="0" i="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0" i="0" baseline="0" dirty="0"/>
                        <a:t>an apparatus for condensing a gas to form a liquid</a:t>
                      </a:r>
                      <a:endParaRPr lang="en-AU" b="1" i="0" baseline="0"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2" name="TextBox 11"/>
          <p:cNvSpPr txBox="1"/>
          <p:nvPr/>
        </p:nvSpPr>
        <p:spPr>
          <a:xfrm>
            <a:off x="0" y="4302122"/>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3" name="TextBox 12"/>
          <p:cNvSpPr txBox="1"/>
          <p:nvPr/>
        </p:nvSpPr>
        <p:spPr>
          <a:xfrm>
            <a:off x="-1" y="1330745"/>
            <a:ext cx="2311405"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Tree>
    <p:extLst>
      <p:ext uri="{BB962C8B-B14F-4D97-AF65-F5344CB8AC3E}">
        <p14:creationId xmlns:p14="http://schemas.microsoft.com/office/powerpoint/2010/main" val="245219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5" name="Content Placeholder 2">
            <a:extLst>
              <a:ext uri="{FF2B5EF4-FFF2-40B4-BE49-F238E27FC236}">
                <a16:creationId xmlns="" xmlns:a16="http://schemas.microsoft.com/office/drawing/2014/main" id="{7DCD67C7-DDC2-4B28-85BF-6A02105C4FE6}"/>
              </a:ext>
            </a:extLst>
          </p:cNvPr>
          <p:cNvSpPr>
            <a:spLocks noGrp="1"/>
          </p:cNvSpPr>
          <p:nvPr>
            <p:ph idx="1"/>
          </p:nvPr>
        </p:nvSpPr>
        <p:spPr>
          <a:xfrm>
            <a:off x="838200" y="720000"/>
            <a:ext cx="8559835" cy="4351338"/>
          </a:xfrm>
        </p:spPr>
        <p:txBody>
          <a:bodyPr/>
          <a:lstStyle/>
          <a:p>
            <a:r>
              <a:rPr lang="en-AU"/>
              <a:t>Complete questions 1 – 3 from page 39 of the text book.</a:t>
            </a:r>
            <a:endParaRPr lang="en-AU" dirty="0"/>
          </a:p>
        </p:txBody>
      </p:sp>
      <p:pic>
        <p:nvPicPr>
          <p:cNvPr id="2" name="Picture 1"/>
          <p:cNvPicPr>
            <a:picLocks noChangeAspect="1"/>
          </p:cNvPicPr>
          <p:nvPr/>
        </p:nvPicPr>
        <p:blipFill>
          <a:blip r:embed="rId2"/>
          <a:stretch>
            <a:fillRect/>
          </a:stretch>
        </p:blipFill>
        <p:spPr>
          <a:xfrm>
            <a:off x="3468832" y="1650162"/>
            <a:ext cx="5143500" cy="4200525"/>
          </a:xfrm>
          <a:prstGeom prst="rect">
            <a:avLst/>
          </a:prstGeom>
        </p:spPr>
      </p:pic>
    </p:spTree>
    <p:extLst>
      <p:ext uri="{BB962C8B-B14F-4D97-AF65-F5344CB8AC3E}">
        <p14:creationId xmlns:p14="http://schemas.microsoft.com/office/powerpoint/2010/main" val="375474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7" name="Table 6"/>
          <p:cNvGraphicFramePr>
            <a:graphicFrameLocks noGrp="1"/>
          </p:cNvGraphicFramePr>
          <p:nvPr>
            <p:extLst/>
          </p:nvPr>
        </p:nvGraphicFramePr>
        <p:xfrm>
          <a:off x="9514800" y="3807178"/>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cen·tri·fu·ging</a:t>
                      </a:r>
                      <a:r>
                        <a:rPr lang="en-AU" baseline="0" dirty="0"/>
                        <a:t> (</a:t>
                      </a:r>
                      <a:r>
                        <a:rPr lang="en-AU" i="1" baseline="0" dirty="0"/>
                        <a:t>noun</a:t>
                      </a:r>
                      <a:r>
                        <a:rPr lang="en-AU"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i="0" baseline="0" dirty="0"/>
                        <a:t>spinning a mixture around to separate the heavy parts from the light parts</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1" baseline="0" dirty="0" err="1"/>
                        <a:t>cen·tri·fuge</a:t>
                      </a:r>
                      <a:r>
                        <a:rPr lang="en-AU" baseline="0" dirty="0"/>
                        <a:t> (</a:t>
                      </a:r>
                      <a:r>
                        <a:rPr lang="en-AU" i="1" baseline="0" dirty="0"/>
                        <a:t>noun</a:t>
                      </a:r>
                      <a:r>
                        <a:rPr lang="en-AU" i="0" baseline="0" dirty="0"/>
                        <a:t>)</a:t>
                      </a:r>
                      <a:r>
                        <a:rPr lang="en-AU" baseline="0" dirty="0"/>
                        <a:t/>
                      </a:r>
                      <a:br>
                        <a:rPr lang="en-AU" baseline="0" dirty="0"/>
                      </a:br>
                      <a:r>
                        <a:rPr lang="en-AU" baseline="0" dirty="0"/>
                        <a:t>a machine which spins mixtures around</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Which parts of a mixture are pulled out the most when it is spun around?</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19999"/>
            <a:ext cx="9124260" cy="5879853"/>
          </a:xfrm>
        </p:spPr>
        <p:txBody>
          <a:bodyPr>
            <a:normAutofit/>
          </a:bodyPr>
          <a:lstStyle/>
          <a:p>
            <a:pPr marL="0" indent="0">
              <a:buNone/>
            </a:pPr>
            <a:r>
              <a:rPr lang="en-AU" b="1" dirty="0"/>
              <a:t>Centrifuging</a:t>
            </a:r>
          </a:p>
          <a:p>
            <a:r>
              <a:rPr lang="en-AU" dirty="0"/>
              <a:t>When a mixture is spun around, the heavier parts of it are pulled outwards more than the lighter parts are.</a:t>
            </a:r>
          </a:p>
          <a:p>
            <a:r>
              <a:rPr lang="en-AU" dirty="0"/>
              <a:t>Spinning a mixture very quickly to separate light and heavy particles is called </a:t>
            </a:r>
            <a:r>
              <a:rPr lang="en-AU" b="1" dirty="0"/>
              <a:t>centrifuging</a:t>
            </a:r>
            <a:r>
              <a:rPr lang="en-AU" dirty="0"/>
              <a:t>. This is done using a machine called a centrifuge.</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245255"/>
            <a:ext cx="8944869" cy="186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 xmlns:a16="http://schemas.microsoft.com/office/drawing/2014/main" id="{BEFE86BC-F98A-4809-910B-D5515C8593EB}"/>
              </a:ext>
            </a:extLst>
          </p:cNvPr>
          <p:cNvGraphicFramePr>
            <a:graphicFrameLocks noGrp="1"/>
          </p:cNvGraphicFramePr>
          <p:nvPr>
            <p:extLst/>
          </p:nvPr>
        </p:nvGraphicFramePr>
        <p:xfrm>
          <a:off x="9514800" y="1800629"/>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Which part of your blood is lighter: the blood cells or the plasma? How do you know?</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pic>
        <p:nvPicPr>
          <p:cNvPr id="11" name="Picture 2" descr="http://nssm.com.au/wp-content/uploads/2013/03/scp160x3001.jpg">
            <a:extLst>
              <a:ext uri="{FF2B5EF4-FFF2-40B4-BE49-F238E27FC236}">
                <a16:creationId xmlns="" xmlns:a16="http://schemas.microsoft.com/office/drawing/2014/main" id="{20094606-DF74-4241-80E9-4F733237B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64" y="3158965"/>
            <a:ext cx="1952917" cy="36617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CB3FEAAC-73B2-4821-9B42-16C19AAD257B}"/>
              </a:ext>
            </a:extLst>
          </p:cNvPr>
          <p:cNvSpPr txBox="1"/>
          <p:nvPr/>
        </p:nvSpPr>
        <p:spPr>
          <a:xfrm>
            <a:off x="5857295" y="4704302"/>
            <a:ext cx="1058215" cy="892552"/>
          </a:xfrm>
          <a:prstGeom prst="rect">
            <a:avLst/>
          </a:prstGeom>
          <a:noFill/>
        </p:spPr>
        <p:txBody>
          <a:bodyPr wrap="square" rtlCol="0">
            <a:spAutoFit/>
          </a:bodyPr>
          <a:lstStyle/>
          <a:p>
            <a:r>
              <a:rPr lang="en-AU" sz="2600" dirty="0"/>
              <a:t>whole</a:t>
            </a:r>
          </a:p>
          <a:p>
            <a:r>
              <a:rPr lang="en-AU" sz="2600" dirty="0"/>
              <a:t>blood</a:t>
            </a:r>
          </a:p>
        </p:txBody>
      </p:sp>
      <p:sp>
        <p:nvSpPr>
          <p:cNvPr id="16" name="TextBox 15">
            <a:extLst>
              <a:ext uri="{FF2B5EF4-FFF2-40B4-BE49-F238E27FC236}">
                <a16:creationId xmlns="" xmlns:a16="http://schemas.microsoft.com/office/drawing/2014/main" id="{DDCDE049-738E-40AF-931C-DF15807AEE26}"/>
              </a:ext>
            </a:extLst>
          </p:cNvPr>
          <p:cNvSpPr txBox="1"/>
          <p:nvPr/>
        </p:nvSpPr>
        <p:spPr>
          <a:xfrm>
            <a:off x="2503455" y="5340889"/>
            <a:ext cx="1385624" cy="892552"/>
          </a:xfrm>
          <a:prstGeom prst="rect">
            <a:avLst/>
          </a:prstGeom>
          <a:noFill/>
        </p:spPr>
        <p:txBody>
          <a:bodyPr wrap="square" rtlCol="0">
            <a:spAutoFit/>
          </a:bodyPr>
          <a:lstStyle/>
          <a:p>
            <a:pPr algn="r"/>
            <a:r>
              <a:rPr lang="en-AU" sz="2600" dirty="0"/>
              <a:t>blood cells</a:t>
            </a:r>
          </a:p>
        </p:txBody>
      </p:sp>
      <p:sp>
        <p:nvSpPr>
          <p:cNvPr id="17" name="TextBox 16">
            <a:extLst>
              <a:ext uri="{FF2B5EF4-FFF2-40B4-BE49-F238E27FC236}">
                <a16:creationId xmlns="" xmlns:a16="http://schemas.microsoft.com/office/drawing/2014/main" id="{899A65A4-9635-45E9-95F5-C6DDDECC5742}"/>
              </a:ext>
            </a:extLst>
          </p:cNvPr>
          <p:cNvSpPr txBox="1"/>
          <p:nvPr/>
        </p:nvSpPr>
        <p:spPr>
          <a:xfrm>
            <a:off x="2503455" y="4621898"/>
            <a:ext cx="1385624" cy="492443"/>
          </a:xfrm>
          <a:prstGeom prst="rect">
            <a:avLst/>
          </a:prstGeom>
          <a:noFill/>
        </p:spPr>
        <p:txBody>
          <a:bodyPr wrap="square" rtlCol="0">
            <a:spAutoFit/>
          </a:bodyPr>
          <a:lstStyle/>
          <a:p>
            <a:pPr algn="r"/>
            <a:r>
              <a:rPr lang="en-AU" sz="2600" dirty="0"/>
              <a:t>plasma</a:t>
            </a:r>
          </a:p>
        </p:txBody>
      </p:sp>
      <p:cxnSp>
        <p:nvCxnSpPr>
          <p:cNvPr id="18" name="Straight Arrow Connector 17">
            <a:extLst>
              <a:ext uri="{FF2B5EF4-FFF2-40B4-BE49-F238E27FC236}">
                <a16:creationId xmlns="" xmlns:a16="http://schemas.microsoft.com/office/drawing/2014/main" id="{9E6B16D3-A2E0-4FDB-AFC9-E9F366AC5A91}"/>
              </a:ext>
            </a:extLst>
          </p:cNvPr>
          <p:cNvCxnSpPr>
            <a:cxnSpLocks/>
            <a:stCxn id="17" idx="3"/>
          </p:cNvCxnSpPr>
          <p:nvPr/>
        </p:nvCxnSpPr>
        <p:spPr>
          <a:xfrm>
            <a:off x="3889079" y="4868120"/>
            <a:ext cx="6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594B21EF-BCC8-443A-ADCC-423CA1C88F1D}"/>
              </a:ext>
            </a:extLst>
          </p:cNvPr>
          <p:cNvCxnSpPr>
            <a:cxnSpLocks/>
            <a:stCxn id="16" idx="3"/>
          </p:cNvCxnSpPr>
          <p:nvPr/>
        </p:nvCxnSpPr>
        <p:spPr>
          <a:xfrm flipV="1">
            <a:off x="3889079" y="5776299"/>
            <a:ext cx="6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1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6300" y="2057400"/>
            <a:ext cx="10133504" cy="2514600"/>
          </a:xfrm>
          <a:solidFill>
            <a:schemeClr val="bg1"/>
          </a:solidFill>
          <a:ln w="38100">
            <a:solidFill>
              <a:schemeClr val="accent1"/>
            </a:solidFill>
          </a:ln>
        </p:spPr>
        <p:txBody>
          <a:bodyPr anchor="ctr">
            <a:normAutofit/>
          </a:bodyPr>
          <a:lstStyle/>
          <a:p>
            <a:r>
              <a:rPr lang="en-AU" dirty="0">
                <a:latin typeface="Calibri Light" panose="020F0302020204030204" pitchFamily="34" charset="0"/>
                <a:cs typeface="Calibri Light" panose="020F0302020204030204" pitchFamily="34" charset="0"/>
              </a:rPr>
              <a:t>Separating Mixtures: </a:t>
            </a:r>
            <a:br>
              <a:rPr lang="en-AU" dirty="0">
                <a:latin typeface="Calibri Light" panose="020F0302020204030204" pitchFamily="34" charset="0"/>
                <a:cs typeface="Calibri Light" panose="020F0302020204030204" pitchFamily="34" charset="0"/>
              </a:rPr>
            </a:br>
            <a:r>
              <a:rPr lang="en-AU" dirty="0">
                <a:latin typeface="Calibri Light" panose="020F0302020204030204" pitchFamily="34" charset="0"/>
                <a:cs typeface="Calibri Light" panose="020F0302020204030204" pitchFamily="34" charset="0"/>
              </a:rPr>
              <a:t>Distillation</a:t>
            </a:r>
            <a:br>
              <a:rPr lang="en-AU" dirty="0">
                <a:latin typeface="Calibri Light" panose="020F0302020204030204" pitchFamily="34" charset="0"/>
                <a:cs typeface="Calibri Light" panose="020F0302020204030204" pitchFamily="34" charset="0"/>
              </a:rPr>
            </a:br>
            <a:r>
              <a:rPr lang="en-AU" sz="2800" dirty="0">
                <a:latin typeface="Calibri Light" panose="020F0302020204030204" pitchFamily="34" charset="0"/>
                <a:cs typeface="Calibri Light" panose="020F0302020204030204" pitchFamily="34" charset="0"/>
              </a:rPr>
              <a:t>Year 7 Science</a:t>
            </a:r>
            <a:endParaRPr lang="en-AU"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3296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195257774"/>
              </p:ext>
            </p:extLst>
          </p:nvPr>
        </p:nvGraphicFramePr>
        <p:xfrm>
          <a:off x="9514481" y="6924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What are we going to learn today? </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5" name="Content Placeholder 2">
            <a:extLst>
              <a:ext uri="{FF2B5EF4-FFF2-40B4-BE49-F238E27FC236}">
                <a16:creationId xmlns="" xmlns:a16="http://schemas.microsoft.com/office/drawing/2014/main" id="{D56355AD-F9E3-406A-AA51-BD8916277243}"/>
              </a:ext>
            </a:extLst>
          </p:cNvPr>
          <p:cNvSpPr>
            <a:spLocks noGrp="1"/>
          </p:cNvSpPr>
          <p:nvPr>
            <p:ph idx="1"/>
          </p:nvPr>
        </p:nvSpPr>
        <p:spPr>
          <a:xfrm>
            <a:off x="838200" y="720000"/>
            <a:ext cx="10515600" cy="1620000"/>
          </a:xfrm>
        </p:spPr>
        <p:txBody>
          <a:bodyPr/>
          <a:lstStyle/>
          <a:p>
            <a:r>
              <a:rPr lang="en-AU" b="1" dirty="0"/>
              <a:t>Define</a:t>
            </a:r>
            <a:r>
              <a:rPr lang="en-AU" dirty="0"/>
              <a:t> distillation.</a:t>
            </a:r>
          </a:p>
          <a:p>
            <a:r>
              <a:rPr lang="en-AU" b="1" dirty="0"/>
              <a:t>Describe</a:t>
            </a:r>
            <a:r>
              <a:rPr lang="en-AU" dirty="0"/>
              <a:t> how to separate mixtures using distillation.</a:t>
            </a:r>
          </a:p>
          <a:p>
            <a:r>
              <a:rPr lang="en-AU" b="1" dirty="0"/>
              <a:t>Explain </a:t>
            </a:r>
            <a:r>
              <a:rPr lang="en-AU" dirty="0"/>
              <a:t>how a condenser works.</a:t>
            </a:r>
            <a:endParaRPr lang="en-AU" b="1" dirty="0"/>
          </a:p>
        </p:txBody>
      </p:sp>
      <p:sp>
        <p:nvSpPr>
          <p:cNvPr id="2" name="TextBox 1">
            <a:extLst>
              <a:ext uri="{FF2B5EF4-FFF2-40B4-BE49-F238E27FC236}">
                <a16:creationId xmlns="" xmlns:a16="http://schemas.microsoft.com/office/drawing/2014/main" id="{EC9CF77F-9496-4178-8C53-0D1F282880E9}"/>
              </a:ext>
            </a:extLst>
          </p:cNvPr>
          <p:cNvSpPr txBox="1"/>
          <p:nvPr/>
        </p:nvSpPr>
        <p:spPr>
          <a:xfrm>
            <a:off x="838200" y="3128878"/>
            <a:ext cx="6413652" cy="954107"/>
          </a:xfrm>
          <a:prstGeom prst="rect">
            <a:avLst/>
          </a:prstGeom>
          <a:noFill/>
        </p:spPr>
        <p:txBody>
          <a:bodyPr wrap="square" rtlCol="0">
            <a:spAutoFit/>
          </a:bodyPr>
          <a:lstStyle/>
          <a:p>
            <a:pPr marL="285750" indent="-285750">
              <a:buFont typeface="Arial" panose="020B0604020202020204" pitchFamily="34" charset="0"/>
              <a:buChar char="•"/>
            </a:pPr>
            <a:r>
              <a:rPr lang="en-AU" sz="2800" dirty="0"/>
              <a:t>Think, Pair, Share: What needs to happen to a gas to make condensation happen?</a:t>
            </a:r>
          </a:p>
        </p:txBody>
      </p:sp>
      <p:pic>
        <p:nvPicPr>
          <p:cNvPr id="1026" name="Picture 2" descr="Image result for condens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1852" y="3128878"/>
            <a:ext cx="4868593" cy="36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275174357"/>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sz="1800" dirty="0"/>
                        <a:t>What is the difference</a:t>
                      </a:r>
                      <a:r>
                        <a:rPr lang="en-AU" sz="1800" baseline="0" dirty="0"/>
                        <a:t> between evaporation and condensation?</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a:t>Distillation</a:t>
            </a:r>
          </a:p>
          <a:p>
            <a:r>
              <a:rPr lang="en-AU" dirty="0"/>
              <a:t>Evaporation and boiling are the processes that turn a liquid into a gas.</a:t>
            </a:r>
          </a:p>
          <a:p>
            <a:r>
              <a:rPr lang="en-AU" dirty="0"/>
              <a:t>Condensation is the process that turns a gas into a liquid.</a:t>
            </a:r>
          </a:p>
          <a:p>
            <a:r>
              <a:rPr lang="en-AU" dirty="0"/>
              <a:t>Distillation is a separation technique that uses these processes to separate substances.</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 xmlns:a16="http://schemas.microsoft.com/office/drawing/2014/main" id="{F7D63ABC-5BC4-4C64-A8BB-D2594D37F963}"/>
              </a:ext>
            </a:extLst>
          </p:cNvPr>
          <p:cNvGraphicFramePr>
            <a:graphicFrameLocks noGrp="1"/>
          </p:cNvGraphicFramePr>
          <p:nvPr>
            <p:extLst>
              <p:ext uri="{D42A27DB-BD31-4B8C-83A1-F6EECF244321}">
                <p14:modId xmlns:p14="http://schemas.microsoft.com/office/powerpoint/2010/main" val="3949895690"/>
              </p:ext>
            </p:extLst>
          </p:nvPr>
        </p:nvGraphicFramePr>
        <p:xfrm>
          <a:off x="9514800" y="173811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2</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What two processes are used in distillation?</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11" name="TextBox 10">
            <a:extLst>
              <a:ext uri="{FF2B5EF4-FFF2-40B4-BE49-F238E27FC236}">
                <a16:creationId xmlns="" xmlns:a16="http://schemas.microsoft.com/office/drawing/2014/main" id="{745E8558-D53B-4E35-A0B0-E95DC8AB9423}"/>
              </a:ext>
            </a:extLst>
          </p:cNvPr>
          <p:cNvSpPr txBox="1"/>
          <p:nvPr/>
        </p:nvSpPr>
        <p:spPr>
          <a:xfrm>
            <a:off x="2272801" y="4576893"/>
            <a:ext cx="1134759" cy="461665"/>
          </a:xfrm>
          <a:prstGeom prst="rect">
            <a:avLst/>
          </a:prstGeom>
          <a:noFill/>
        </p:spPr>
        <p:txBody>
          <a:bodyPr wrap="square" rtlCol="0">
            <a:spAutoFit/>
          </a:bodyPr>
          <a:lstStyle/>
          <a:p>
            <a:pPr algn="ctr"/>
            <a:r>
              <a:rPr lang="en-AU" sz="2400" dirty="0"/>
              <a:t>Liquid</a:t>
            </a:r>
            <a:endParaRPr lang="en-AU" dirty="0"/>
          </a:p>
        </p:txBody>
      </p:sp>
      <p:sp>
        <p:nvSpPr>
          <p:cNvPr id="14" name="TextBox 13">
            <a:extLst>
              <a:ext uri="{FF2B5EF4-FFF2-40B4-BE49-F238E27FC236}">
                <a16:creationId xmlns="" xmlns:a16="http://schemas.microsoft.com/office/drawing/2014/main" id="{5BE22A2B-4CC8-4028-81B0-30DE5015889C}"/>
              </a:ext>
            </a:extLst>
          </p:cNvPr>
          <p:cNvSpPr txBox="1"/>
          <p:nvPr/>
        </p:nvSpPr>
        <p:spPr>
          <a:xfrm>
            <a:off x="5676900" y="4576894"/>
            <a:ext cx="889782" cy="461665"/>
          </a:xfrm>
          <a:prstGeom prst="rect">
            <a:avLst/>
          </a:prstGeom>
          <a:noFill/>
        </p:spPr>
        <p:txBody>
          <a:bodyPr wrap="square" rtlCol="0">
            <a:spAutoFit/>
          </a:bodyPr>
          <a:lstStyle/>
          <a:p>
            <a:pPr algn="ctr"/>
            <a:r>
              <a:rPr lang="en-AU" sz="2400" dirty="0"/>
              <a:t>Gas</a:t>
            </a:r>
            <a:endParaRPr lang="en-AU" dirty="0"/>
          </a:p>
        </p:txBody>
      </p:sp>
      <p:sp>
        <p:nvSpPr>
          <p:cNvPr id="15" name="Arrow: Curved Down 5">
            <a:extLst>
              <a:ext uri="{FF2B5EF4-FFF2-40B4-BE49-F238E27FC236}">
                <a16:creationId xmlns="" xmlns:a16="http://schemas.microsoft.com/office/drawing/2014/main" id="{D1A14E6B-BFC6-49BB-A60B-A88BA41F40FC}"/>
              </a:ext>
            </a:extLst>
          </p:cNvPr>
          <p:cNvSpPr/>
          <p:nvPr/>
        </p:nvSpPr>
        <p:spPr>
          <a:xfrm>
            <a:off x="2814558" y="3832018"/>
            <a:ext cx="3514883" cy="6830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6" name="TextBox 15">
            <a:extLst>
              <a:ext uri="{FF2B5EF4-FFF2-40B4-BE49-F238E27FC236}">
                <a16:creationId xmlns="" xmlns:a16="http://schemas.microsoft.com/office/drawing/2014/main" id="{FE92463C-E98A-4E8B-8C6C-41189720B867}"/>
              </a:ext>
            </a:extLst>
          </p:cNvPr>
          <p:cNvSpPr txBox="1"/>
          <p:nvPr/>
        </p:nvSpPr>
        <p:spPr>
          <a:xfrm>
            <a:off x="3580980" y="3973512"/>
            <a:ext cx="1982037" cy="707886"/>
          </a:xfrm>
          <a:prstGeom prst="rect">
            <a:avLst/>
          </a:prstGeom>
          <a:noFill/>
        </p:spPr>
        <p:txBody>
          <a:bodyPr wrap="square" rtlCol="0">
            <a:spAutoFit/>
          </a:bodyPr>
          <a:lstStyle/>
          <a:p>
            <a:pPr algn="ctr"/>
            <a:r>
              <a:rPr lang="en-AU" sz="2000" dirty="0"/>
              <a:t>evaporation / boiling</a:t>
            </a:r>
          </a:p>
        </p:txBody>
      </p:sp>
      <p:sp>
        <p:nvSpPr>
          <p:cNvPr id="17" name="Arrow: Curved Down 7">
            <a:extLst>
              <a:ext uri="{FF2B5EF4-FFF2-40B4-BE49-F238E27FC236}">
                <a16:creationId xmlns="" xmlns:a16="http://schemas.microsoft.com/office/drawing/2014/main" id="{4AF4A0F2-3AE4-4884-B27C-C524555B5D81}"/>
              </a:ext>
            </a:extLst>
          </p:cNvPr>
          <p:cNvSpPr/>
          <p:nvPr/>
        </p:nvSpPr>
        <p:spPr>
          <a:xfrm flipH="1" flipV="1">
            <a:off x="2814556" y="5100336"/>
            <a:ext cx="3514884" cy="6841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 xmlns:a16="http://schemas.microsoft.com/office/drawing/2014/main" id="{EA862E84-1FAE-4EE7-AF22-6A74D6B4ECA7}"/>
              </a:ext>
            </a:extLst>
          </p:cNvPr>
          <p:cNvSpPr txBox="1"/>
          <p:nvPr/>
        </p:nvSpPr>
        <p:spPr>
          <a:xfrm>
            <a:off x="3492288" y="5247957"/>
            <a:ext cx="2159420" cy="400110"/>
          </a:xfrm>
          <a:prstGeom prst="rect">
            <a:avLst/>
          </a:prstGeom>
          <a:noFill/>
        </p:spPr>
        <p:txBody>
          <a:bodyPr wrap="square" rtlCol="0">
            <a:spAutoFit/>
          </a:bodyPr>
          <a:lstStyle/>
          <a:p>
            <a:pPr algn="ctr"/>
            <a:r>
              <a:rPr lang="en-AU" sz="2000" dirty="0"/>
              <a:t>condensation</a:t>
            </a:r>
            <a:endParaRPr lang="en-AU" sz="1600" dirty="0"/>
          </a:p>
        </p:txBody>
      </p:sp>
      <p:graphicFrame>
        <p:nvGraphicFramePr>
          <p:cNvPr id="20" name="Table 19">
            <a:extLst>
              <a:ext uri="{FF2B5EF4-FFF2-40B4-BE49-F238E27FC236}">
                <a16:creationId xmlns="" xmlns:a16="http://schemas.microsoft.com/office/drawing/2014/main" id="{6B4CF41C-DF0B-4DD7-9E9C-468FE9F2A4FA}"/>
              </a:ext>
            </a:extLst>
          </p:cNvPr>
          <p:cNvGraphicFramePr>
            <a:graphicFrameLocks noGrp="1"/>
          </p:cNvGraphicFramePr>
          <p:nvPr>
            <p:extLst>
              <p:ext uri="{D42A27DB-BD31-4B8C-83A1-F6EECF244321}">
                <p14:modId xmlns:p14="http://schemas.microsoft.com/office/powerpoint/2010/main" val="1708556279"/>
              </p:ext>
            </p:extLst>
          </p:nvPr>
        </p:nvGraphicFramePr>
        <p:xfrm>
          <a:off x="9514800" y="4389094"/>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e·vap·o·rate</a:t>
                      </a:r>
                      <a:r>
                        <a:rPr lang="en-AU" baseline="0" dirty="0"/>
                        <a:t> (</a:t>
                      </a:r>
                      <a:r>
                        <a:rPr lang="en-AU" i="1" baseline="0" dirty="0"/>
                        <a:t>verb</a:t>
                      </a:r>
                      <a:r>
                        <a:rPr lang="en-AU"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i="0" baseline="0" dirty="0"/>
                        <a:t>turn into a gas, usually at the surface of a liquid</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boi·l</a:t>
                      </a:r>
                      <a:r>
                        <a:rPr lang="en-AU" baseline="0" dirty="0"/>
                        <a:t> (</a:t>
                      </a:r>
                      <a:r>
                        <a:rPr lang="en-AU" i="1" baseline="0" dirty="0"/>
                        <a:t>verb</a:t>
                      </a:r>
                      <a:r>
                        <a:rPr lang="en-AU"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i="0" baseline="0" dirty="0"/>
                        <a:t>turn into a gas, throughout a liquid</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7110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935307371"/>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sz="1800"/>
                        <a:t>When is distillation used</a:t>
                      </a:r>
                      <a:r>
                        <a:rPr lang="en-AU" sz="1800" baseline="0"/>
                        <a:t> to separate a mixture?</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a:t>Distillation</a:t>
            </a:r>
          </a:p>
          <a:p>
            <a:r>
              <a:rPr lang="en-AU" dirty="0"/>
              <a:t>When heating a mixture, sometimes you will want to keep the substance that evaporates first.</a:t>
            </a:r>
          </a:p>
          <a:p>
            <a:r>
              <a:rPr lang="en-AU" dirty="0"/>
              <a:t>In distillation the liquid that evaporates into a gas first is condensed back into a liquid so it can be collected.</a:t>
            </a:r>
          </a:p>
          <a:p>
            <a:r>
              <a:rPr lang="en-AU" dirty="0"/>
              <a:t>The evaporated gas is cooled using a condenser.</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 xmlns:a16="http://schemas.microsoft.com/office/drawing/2014/main" id="{F7D63ABC-5BC4-4C64-A8BB-D2594D37F963}"/>
              </a:ext>
            </a:extLst>
          </p:cNvPr>
          <p:cNvGraphicFramePr>
            <a:graphicFrameLocks noGrp="1"/>
          </p:cNvGraphicFramePr>
          <p:nvPr>
            <p:extLst>
              <p:ext uri="{D42A27DB-BD31-4B8C-83A1-F6EECF244321}">
                <p14:modId xmlns:p14="http://schemas.microsoft.com/office/powerpoint/2010/main" val="963604363"/>
              </p:ext>
            </p:extLst>
          </p:nvPr>
        </p:nvGraphicFramePr>
        <p:xfrm>
          <a:off x="9514800" y="132445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2</a:t>
                      </a:r>
                    </a:p>
                  </a:txBody>
                  <a:tcPr>
                    <a:solidFill>
                      <a:srgbClr val="0070C0"/>
                    </a:solidFill>
                  </a:tcPr>
                </a:tc>
                <a:extLst>
                  <a:ext uri="{0D108BD9-81ED-4DB2-BD59-A6C34878D82A}">
                    <a16:rowId xmlns="" xmlns:a16="http://schemas.microsoft.com/office/drawing/2014/main" val="10000"/>
                  </a:ext>
                </a:extLst>
              </a:tr>
              <a:tr h="370840">
                <a:tc>
                  <a:txBody>
                    <a:bodyPr/>
                    <a:lstStyle/>
                    <a:p>
                      <a:r>
                        <a:rPr lang="en-AU"/>
                        <a:t>What happens to the liquid that evaporates first?</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pic>
        <p:nvPicPr>
          <p:cNvPr id="19" name="Picture 18">
            <a:extLst>
              <a:ext uri="{FF2B5EF4-FFF2-40B4-BE49-F238E27FC236}">
                <a16:creationId xmlns="" xmlns:a16="http://schemas.microsoft.com/office/drawing/2014/main" id="{32A006B5-093F-4BC2-8B25-74229F4484D9}"/>
              </a:ext>
            </a:extLst>
          </p:cNvPr>
          <p:cNvPicPr>
            <a:picLocks noChangeAspect="1"/>
          </p:cNvPicPr>
          <p:nvPr/>
        </p:nvPicPr>
        <p:blipFill>
          <a:blip r:embed="rId2"/>
          <a:stretch>
            <a:fillRect/>
          </a:stretch>
        </p:blipFill>
        <p:spPr>
          <a:xfrm>
            <a:off x="1117826" y="3867053"/>
            <a:ext cx="7800975" cy="2914650"/>
          </a:xfrm>
          <a:prstGeom prst="rect">
            <a:avLst/>
          </a:prstGeom>
        </p:spPr>
      </p:pic>
      <p:graphicFrame>
        <p:nvGraphicFramePr>
          <p:cNvPr id="9" name="Table 8">
            <a:extLst>
              <a:ext uri="{FF2B5EF4-FFF2-40B4-BE49-F238E27FC236}">
                <a16:creationId xmlns="" xmlns:a16="http://schemas.microsoft.com/office/drawing/2014/main" id="{3C79161F-EA39-4552-98FE-615D16983D89}"/>
              </a:ext>
            </a:extLst>
          </p:cNvPr>
          <p:cNvGraphicFramePr>
            <a:graphicFrameLocks noGrp="1"/>
          </p:cNvGraphicFramePr>
          <p:nvPr>
            <p:extLst>
              <p:ext uri="{D42A27DB-BD31-4B8C-83A1-F6EECF244321}">
                <p14:modId xmlns:p14="http://schemas.microsoft.com/office/powerpoint/2010/main" val="1365048649"/>
              </p:ext>
            </p:extLst>
          </p:nvPr>
        </p:nvGraphicFramePr>
        <p:xfrm>
          <a:off x="9514800" y="3509489"/>
          <a:ext cx="2605964" cy="32054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dis·till·a·tion</a:t>
                      </a:r>
                      <a:r>
                        <a:rPr lang="en-AU" b="0" i="0" baseline="0" dirty="0"/>
                        <a:t> (</a:t>
                      </a:r>
                      <a:r>
                        <a:rPr lang="en-AU" b="0" i="1" baseline="0" dirty="0"/>
                        <a:t>noun</a:t>
                      </a:r>
                      <a:r>
                        <a:rPr lang="en-AU" b="0" i="0" baseline="0" dirty="0"/>
                        <a:t>)</a:t>
                      </a:r>
                      <a:r>
                        <a:rPr lang="en-AU" b="1"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the process of heating a liquid mixture to form gas then cooling that gas to get a liquid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con·den·ser</a:t>
                      </a:r>
                      <a:r>
                        <a:rPr lang="en-AU" b="1" i="0" baseline="0" dirty="0"/>
                        <a:t> </a:t>
                      </a:r>
                      <a:r>
                        <a:rPr lang="en-AU" b="0" i="0" baseline="0" dirty="0"/>
                        <a:t>(</a:t>
                      </a:r>
                      <a:r>
                        <a:rPr lang="en-AU" b="0" i="1" baseline="0" dirty="0"/>
                        <a:t>noun</a:t>
                      </a:r>
                      <a:r>
                        <a:rPr lang="en-AU" b="0" i="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0" i="0" baseline="0" dirty="0"/>
                        <a:t>an apparatus for condensing a gas to form a liquid</a:t>
                      </a:r>
                      <a:endParaRPr lang="en-AU" b="1" i="0" baseline="0"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451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782520118"/>
              </p:ext>
            </p:extLst>
          </p:nvPr>
        </p:nvGraphicFramePr>
        <p:xfrm>
          <a:off x="9514800" y="4582698"/>
          <a:ext cx="2605964" cy="155956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con·den·ser</a:t>
                      </a:r>
                      <a:r>
                        <a:rPr lang="en-AU" b="1" i="0" baseline="0" dirty="0"/>
                        <a:t> </a:t>
                      </a:r>
                      <a:r>
                        <a:rPr lang="en-AU" b="0" i="0" baseline="0" dirty="0"/>
                        <a:t>(</a:t>
                      </a:r>
                      <a:r>
                        <a:rPr lang="en-AU" b="0" i="1" baseline="0" dirty="0"/>
                        <a:t>noun</a:t>
                      </a:r>
                      <a:r>
                        <a:rPr lang="en-AU" b="0" i="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AU" b="0" i="0" baseline="0" dirty="0"/>
                        <a:t>an apparatus for condensing a gas to form a liquid</a:t>
                      </a:r>
                      <a:endParaRPr lang="en-AU" b="1" i="0" baseline="0"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4736863"/>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Name three pieces of equipment that can be used in distillation.</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20000"/>
            <a:ext cx="8817278" cy="5578978"/>
          </a:xfrm>
        </p:spPr>
        <p:txBody>
          <a:bodyPr>
            <a:normAutofit/>
          </a:bodyPr>
          <a:lstStyle/>
          <a:p>
            <a:pPr marL="0" indent="0">
              <a:buNone/>
            </a:pPr>
            <a:r>
              <a:rPr lang="en-AU" b="1" dirty="0"/>
              <a:t>Distillation</a:t>
            </a:r>
          </a:p>
          <a:p>
            <a:r>
              <a:rPr lang="en-AU" dirty="0"/>
              <a:t>A condenser moves cold water around the tube containing the vapor causing it to condense back into a liquid.</a:t>
            </a:r>
          </a:p>
          <a:p>
            <a:r>
              <a:rPr lang="en-AU" dirty="0"/>
              <a:t>The liquid is then collected and is known as distillate.</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202725"/>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 xmlns:a16="http://schemas.microsoft.com/office/drawing/2014/main" id="{F7D63ABC-5BC4-4C64-A8BB-D2594D37F963}"/>
              </a:ext>
            </a:extLst>
          </p:cNvPr>
          <p:cNvGraphicFramePr>
            <a:graphicFrameLocks noGrp="1"/>
          </p:cNvGraphicFramePr>
          <p:nvPr>
            <p:extLst>
              <p:ext uri="{D42A27DB-BD31-4B8C-83A1-F6EECF244321}">
                <p14:modId xmlns:p14="http://schemas.microsoft.com/office/powerpoint/2010/main" val="1772703668"/>
              </p:ext>
            </p:extLst>
          </p:nvPr>
        </p:nvGraphicFramePr>
        <p:xfrm>
          <a:off x="9514800" y="144606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2</a:t>
                      </a:r>
                    </a:p>
                  </a:txBody>
                  <a:tcPr>
                    <a:solidFill>
                      <a:srgbClr val="0070C0"/>
                    </a:solidFill>
                  </a:tcPr>
                </a:tc>
                <a:extLst>
                  <a:ext uri="{0D108BD9-81ED-4DB2-BD59-A6C34878D82A}">
                    <a16:rowId xmlns="" xmlns:a16="http://schemas.microsoft.com/office/drawing/2014/main" val="10000"/>
                  </a:ext>
                </a:extLst>
              </a:tr>
              <a:tr h="370840">
                <a:tc>
                  <a:txBody>
                    <a:bodyPr/>
                    <a:lstStyle/>
                    <a:p>
                      <a:r>
                        <a:rPr lang="en-AU"/>
                        <a:t>Using</a:t>
                      </a:r>
                      <a:r>
                        <a:rPr lang="en-AU" baseline="0"/>
                        <a:t> your own words, explain what distillate is.</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pic>
        <p:nvPicPr>
          <p:cNvPr id="19" name="Picture 18">
            <a:extLst>
              <a:ext uri="{FF2B5EF4-FFF2-40B4-BE49-F238E27FC236}">
                <a16:creationId xmlns="" xmlns:a16="http://schemas.microsoft.com/office/drawing/2014/main" id="{32A006B5-093F-4BC2-8B25-74229F4484D9}"/>
              </a:ext>
            </a:extLst>
          </p:cNvPr>
          <p:cNvPicPr>
            <a:picLocks noChangeAspect="1"/>
          </p:cNvPicPr>
          <p:nvPr/>
        </p:nvPicPr>
        <p:blipFill>
          <a:blip r:embed="rId2"/>
          <a:stretch>
            <a:fillRect/>
          </a:stretch>
        </p:blipFill>
        <p:spPr>
          <a:xfrm>
            <a:off x="1117826" y="3509489"/>
            <a:ext cx="7800975" cy="2914650"/>
          </a:xfrm>
          <a:prstGeom prst="rect">
            <a:avLst/>
          </a:prstGeom>
        </p:spPr>
      </p:pic>
      <p:graphicFrame>
        <p:nvGraphicFramePr>
          <p:cNvPr id="20" name="Table 19">
            <a:extLst>
              <a:ext uri="{FF2B5EF4-FFF2-40B4-BE49-F238E27FC236}">
                <a16:creationId xmlns="" xmlns:a16="http://schemas.microsoft.com/office/drawing/2014/main" id="{F7D63ABC-5BC4-4C64-A8BB-D2594D37F963}"/>
              </a:ext>
            </a:extLst>
          </p:cNvPr>
          <p:cNvGraphicFramePr>
            <a:graphicFrameLocks noGrp="1"/>
          </p:cNvGraphicFramePr>
          <p:nvPr>
            <p:extLst>
              <p:ext uri="{D42A27DB-BD31-4B8C-83A1-F6EECF244321}">
                <p14:modId xmlns:p14="http://schemas.microsoft.com/office/powerpoint/2010/main" val="1866296319"/>
              </p:ext>
            </p:extLst>
          </p:nvPr>
        </p:nvGraphicFramePr>
        <p:xfrm>
          <a:off x="9514800" y="25494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3</a:t>
                      </a:r>
                    </a:p>
                  </a:txBody>
                  <a:tcPr>
                    <a:solidFill>
                      <a:srgbClr val="0070C0"/>
                    </a:solidFill>
                  </a:tcPr>
                </a:tc>
                <a:extLst>
                  <a:ext uri="{0D108BD9-81ED-4DB2-BD59-A6C34878D82A}">
                    <a16:rowId xmlns="" xmlns:a16="http://schemas.microsoft.com/office/drawing/2014/main" val="10000"/>
                  </a:ext>
                </a:extLst>
              </a:tr>
              <a:tr h="370840">
                <a:tc>
                  <a:txBody>
                    <a:bodyPr/>
                    <a:lstStyle/>
                    <a:p>
                      <a:r>
                        <a:rPr lang="en-AU"/>
                        <a:t>What does a condenser do to the gas going through it? What then happens to the gas?</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8067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1830594979"/>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dirty="0"/>
                        <a:t>Does the liquid with the higher or lower boiling point need to be kept?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19998"/>
            <a:ext cx="9124260" cy="2053681"/>
          </a:xfrm>
        </p:spPr>
        <p:txBody>
          <a:bodyPr>
            <a:normAutofit lnSpcReduction="10000"/>
          </a:bodyPr>
          <a:lstStyle/>
          <a:p>
            <a:pPr marL="0" indent="0">
              <a:buNone/>
            </a:pPr>
            <a:r>
              <a:rPr lang="en-AU" b="1" dirty="0"/>
              <a:t>Which technique?</a:t>
            </a:r>
          </a:p>
          <a:p>
            <a:pPr marL="0" indent="0">
              <a:buNone/>
            </a:pPr>
            <a:r>
              <a:rPr lang="en-AU"/>
              <a:t>Jason has accidentally mixed some acetone with water. He needs to use the acetone to clean up some glue he has spilt. If acetone has a boiling point of 56</a:t>
            </a:r>
            <a:r>
              <a:rPr lang="en-AU" baseline="30000"/>
              <a:t>o</a:t>
            </a:r>
            <a:r>
              <a:rPr lang="en-AU"/>
              <a:t>C and water 100</a:t>
            </a:r>
            <a:r>
              <a:rPr lang="en-AU" baseline="30000"/>
              <a:t>o</a:t>
            </a:r>
            <a:r>
              <a:rPr lang="en-AU"/>
              <a:t>C, which separation technique should he use?</a:t>
            </a:r>
            <a:endParaRPr lang="en-AU" dirty="0"/>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1651106608"/>
              </p:ext>
            </p:extLst>
          </p:nvPr>
        </p:nvGraphicFramePr>
        <p:xfrm>
          <a:off x="304588" y="2773680"/>
          <a:ext cx="3086272" cy="4084320"/>
        </p:xfrm>
        <a:graphic>
          <a:graphicData uri="http://schemas.openxmlformats.org/drawingml/2006/table">
            <a:tbl>
              <a:tblPr firstRow="1" bandRow="1">
                <a:tableStyleId>{F5AB1C69-6EDB-4FF4-983F-18BD219EF322}</a:tableStyleId>
              </a:tblPr>
              <a:tblGrid>
                <a:gridCol w="3086272">
                  <a:extLst>
                    <a:ext uri="{9D8B030D-6E8A-4147-A177-3AD203B41FA5}">
                      <a16:colId xmlns="" xmlns:a16="http://schemas.microsoft.com/office/drawing/2014/main" val="20000"/>
                    </a:ext>
                  </a:extLst>
                </a:gridCol>
              </a:tblGrid>
              <a:tr h="608634">
                <a:tc>
                  <a:txBody>
                    <a:bodyPr/>
                    <a:lstStyle/>
                    <a:p>
                      <a:r>
                        <a:rPr lang="en-AU" dirty="0"/>
                        <a:t>Identifying a separation</a:t>
                      </a:r>
                      <a:r>
                        <a:rPr lang="en-AU" baseline="0" dirty="0"/>
                        <a:t> technique</a:t>
                      </a:r>
                      <a:endParaRPr lang="en-AU" dirty="0"/>
                    </a:p>
                  </a:txBody>
                  <a:tcPr>
                    <a:solidFill>
                      <a:srgbClr val="0070C0"/>
                    </a:solidFill>
                  </a:tcPr>
                </a:tc>
                <a:extLst>
                  <a:ext uri="{0D108BD9-81ED-4DB2-BD59-A6C34878D82A}">
                    <a16:rowId xmlns="" xmlns:a16="http://schemas.microsoft.com/office/drawing/2014/main" val="10000"/>
                  </a:ext>
                </a:extLst>
              </a:tr>
              <a:tr h="1913792">
                <a:tc>
                  <a:txBody>
                    <a:bodyPr/>
                    <a:lstStyle/>
                    <a:p>
                      <a:r>
                        <a:rPr lang="en-AU" sz="2000" dirty="0"/>
                        <a:t>1. If there is a mixture of liquids with different boiling points, and you want the one with the </a:t>
                      </a:r>
                      <a:r>
                        <a:rPr lang="en-AU" sz="2000" b="1" u="none" dirty="0"/>
                        <a:t>higher </a:t>
                      </a:r>
                      <a:r>
                        <a:rPr lang="en-AU" sz="2000" dirty="0"/>
                        <a:t>boiling point</a:t>
                      </a:r>
                      <a:r>
                        <a:rPr lang="en-AU" sz="2000" b="0" dirty="0"/>
                        <a:t>:</a:t>
                      </a:r>
                      <a:r>
                        <a:rPr lang="en-AU" sz="2000" dirty="0"/>
                        <a:t> </a:t>
                      </a:r>
                      <a:r>
                        <a:rPr lang="en-AU" sz="2000" b="1" baseline="0" dirty="0"/>
                        <a:t>evaporation</a:t>
                      </a:r>
                    </a:p>
                    <a:p>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dirty="0"/>
                        <a:t>2. </a:t>
                      </a:r>
                      <a:r>
                        <a:rPr lang="en-AU" sz="2000" dirty="0"/>
                        <a:t>If there is a mixture of liquids with different boiling points, and you want the one with the </a:t>
                      </a:r>
                      <a:r>
                        <a:rPr lang="en-AU" sz="2000" b="1" dirty="0"/>
                        <a:t>lower</a:t>
                      </a:r>
                      <a:r>
                        <a:rPr lang="en-AU" sz="2000" dirty="0"/>
                        <a:t> boiling point</a:t>
                      </a:r>
                      <a:r>
                        <a:rPr lang="en-AU" sz="2000" b="0" dirty="0"/>
                        <a:t>:</a:t>
                      </a:r>
                      <a:r>
                        <a:rPr lang="en-AU" sz="2000" dirty="0"/>
                        <a:t> </a:t>
                      </a:r>
                      <a:r>
                        <a:rPr lang="en-AU" sz="2000" b="1" baseline="0" dirty="0"/>
                        <a:t>distillation</a:t>
                      </a:r>
                    </a:p>
                  </a:txBody>
                  <a:tcPr/>
                </a:tc>
                <a:extLst>
                  <a:ext uri="{0D108BD9-81ED-4DB2-BD59-A6C34878D82A}">
                    <a16:rowId xmlns="" xmlns:a16="http://schemas.microsoft.com/office/drawing/2014/main" val="10001"/>
                  </a:ext>
                </a:extLst>
              </a:tr>
            </a:tbl>
          </a:graphicData>
        </a:graphic>
      </p:graphicFrame>
      <p:sp>
        <p:nvSpPr>
          <p:cNvPr id="2" name="TextBox 1"/>
          <p:cNvSpPr txBox="1"/>
          <p:nvPr/>
        </p:nvSpPr>
        <p:spPr>
          <a:xfrm>
            <a:off x="3807446" y="2773680"/>
            <a:ext cx="5411199" cy="1815882"/>
          </a:xfrm>
          <a:prstGeom prst="rect">
            <a:avLst/>
          </a:prstGeom>
          <a:noFill/>
        </p:spPr>
        <p:txBody>
          <a:bodyPr wrap="square" rtlCol="0">
            <a:spAutoFit/>
          </a:bodyPr>
          <a:lstStyle/>
          <a:p>
            <a:r>
              <a:rPr lang="en-AU" sz="2800" dirty="0">
                <a:solidFill>
                  <a:srgbClr val="0070C0"/>
                </a:solidFill>
              </a:rPr>
              <a:t>The mixture is a solution and Jason wants to keep the liquid with the lower boiling point, so he should use distillation.</a:t>
            </a:r>
          </a:p>
        </p:txBody>
      </p:sp>
      <p:sp>
        <p:nvSpPr>
          <p:cNvPr id="3" name="AutoShape 2" descr="https://2.bp.blogspot.com/-rzrUkRXp8lo/WG-kXUC03gI/AAAAAAAAAdg/XBYI2aF9msUY6N_Z3PcnRj5mvRWue8p3QCLcB/s1600/GettyImages-182154729.jpg">
            <a:extLst>
              <a:ext uri="{FF2B5EF4-FFF2-40B4-BE49-F238E27FC236}">
                <a16:creationId xmlns="" xmlns:a16="http://schemas.microsoft.com/office/drawing/2014/main"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7" name="Table 16">
            <a:extLst>
              <a:ext uri="{FF2B5EF4-FFF2-40B4-BE49-F238E27FC236}">
                <a16:creationId xmlns="" xmlns:a16="http://schemas.microsoft.com/office/drawing/2014/main" id="{EA6FFD7C-A31B-4BD9-90A5-BA2B819631C9}"/>
              </a:ext>
            </a:extLst>
          </p:cNvPr>
          <p:cNvGraphicFramePr>
            <a:graphicFrameLocks noGrp="1"/>
          </p:cNvGraphicFramePr>
          <p:nvPr>
            <p:extLst>
              <p:ext uri="{D42A27DB-BD31-4B8C-83A1-F6EECF244321}">
                <p14:modId xmlns:p14="http://schemas.microsoft.com/office/powerpoint/2010/main" val="1265974870"/>
              </p:ext>
            </p:extLst>
          </p:nvPr>
        </p:nvGraphicFramePr>
        <p:xfrm>
          <a:off x="9502756" y="3273425"/>
          <a:ext cx="2605964" cy="32054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e·vap·o·ra·tion</a:t>
                      </a:r>
                      <a:r>
                        <a:rPr lang="en-AU" baseline="0" dirty="0"/>
                        <a:t> (</a:t>
                      </a:r>
                      <a:r>
                        <a:rPr lang="en-AU" i="1" baseline="0" dirty="0"/>
                        <a:t>noun</a:t>
                      </a:r>
                      <a:r>
                        <a:rPr lang="en-AU"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mixture of liquids until one liquid turns into a gas, leaving the other liquid behind</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dis·till·a·tion</a:t>
                      </a:r>
                      <a:r>
                        <a:rPr lang="en-AU" b="0" i="0" baseline="0" dirty="0"/>
                        <a:t> (</a:t>
                      </a:r>
                      <a:r>
                        <a:rPr lang="en-AU" b="0" i="1" baseline="0" dirty="0"/>
                        <a:t>noun</a:t>
                      </a:r>
                      <a:r>
                        <a:rPr lang="en-AU" b="0" i="0" baseline="0" dirty="0"/>
                        <a:t>)</a:t>
                      </a:r>
                      <a:r>
                        <a:rPr lang="en-AU" b="1"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liquid mixture to form gas then cooling that gas to get a liquid</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pic>
        <p:nvPicPr>
          <p:cNvPr id="4098" name="Picture 2" descr="Image result for acetone  uses"/>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990" y="4008525"/>
            <a:ext cx="2995655" cy="299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81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086422" cy="584775"/>
          </a:xfrm>
          <a:prstGeom prst="homePlate">
            <a:avLst/>
          </a:prstGeom>
          <a:solidFill>
            <a:srgbClr val="0070C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13" name="Table 12"/>
          <p:cNvGraphicFramePr>
            <a:graphicFrameLocks noGrp="1"/>
          </p:cNvGraphicFramePr>
          <p:nvPr>
            <p:extLst>
              <p:ext uri="{D42A27DB-BD31-4B8C-83A1-F6EECF244321}">
                <p14:modId xmlns:p14="http://schemas.microsoft.com/office/powerpoint/2010/main" val="4168720850"/>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70C0"/>
                    </a:solidFill>
                  </a:tcPr>
                </a:tc>
                <a:extLst>
                  <a:ext uri="{0D108BD9-81ED-4DB2-BD59-A6C34878D82A}">
                    <a16:rowId xmlns="" xmlns:a16="http://schemas.microsoft.com/office/drawing/2014/main" val="10000"/>
                  </a:ext>
                </a:extLst>
              </a:tr>
              <a:tr h="370840">
                <a:tc>
                  <a:txBody>
                    <a:bodyPr/>
                    <a:lstStyle/>
                    <a:p>
                      <a:r>
                        <a:rPr lang="en-AU"/>
                        <a:t>Does the liquid with the higher or lower boiling point need to be kept?</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273776" y="719999"/>
            <a:ext cx="9124260" cy="1799266"/>
          </a:xfrm>
        </p:spPr>
        <p:txBody>
          <a:bodyPr>
            <a:normAutofit/>
          </a:bodyPr>
          <a:lstStyle/>
          <a:p>
            <a:pPr marL="0" indent="0">
              <a:buNone/>
            </a:pPr>
            <a:r>
              <a:rPr lang="en-AU" b="1" dirty="0"/>
              <a:t>Which technique?</a:t>
            </a:r>
          </a:p>
          <a:p>
            <a:pPr marL="0" indent="0">
              <a:buNone/>
            </a:pPr>
            <a:r>
              <a:rPr lang="en-AU" dirty="0"/>
              <a:t>A chemist </a:t>
            </a:r>
            <a:r>
              <a:rPr lang="en-AU"/>
              <a:t>has found a mixture of chloroform, methanol and sulfuric acid. She only needs to keep the sulfuric acid. </a:t>
            </a:r>
            <a:r>
              <a:rPr lang="en-AU" dirty="0"/>
              <a:t>What should she do?</a:t>
            </a:r>
          </a:p>
        </p:txBody>
      </p:sp>
      <p:cxnSp>
        <p:nvCxnSpPr>
          <p:cNvPr id="8" name="Straight Connector 7">
            <a:extLst>
              <a:ext uri="{FF2B5EF4-FFF2-40B4-BE49-F238E27FC236}">
                <a16:creationId xmlns="" xmlns:a16="http://schemas.microsoft.com/office/drawing/2014/main" id="{29447163-161A-4E57-9F0C-A5A44C4F5500}"/>
              </a:ext>
            </a:extLst>
          </p:cNvPr>
          <p:cNvCxnSpPr>
            <a:cxnSpLocks/>
          </p:cNvCxnSpPr>
          <p:nvPr/>
        </p:nvCxnSpPr>
        <p:spPr>
          <a:xfrm>
            <a:off x="273776" y="1197409"/>
            <a:ext cx="8944869" cy="1865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4082084012"/>
              </p:ext>
            </p:extLst>
          </p:nvPr>
        </p:nvGraphicFramePr>
        <p:xfrm>
          <a:off x="333097" y="2654489"/>
          <a:ext cx="3086272" cy="4084320"/>
        </p:xfrm>
        <a:graphic>
          <a:graphicData uri="http://schemas.openxmlformats.org/drawingml/2006/table">
            <a:tbl>
              <a:tblPr firstRow="1" bandRow="1">
                <a:tableStyleId>{F5AB1C69-6EDB-4FF4-983F-18BD219EF322}</a:tableStyleId>
              </a:tblPr>
              <a:tblGrid>
                <a:gridCol w="3086272">
                  <a:extLst>
                    <a:ext uri="{9D8B030D-6E8A-4147-A177-3AD203B41FA5}">
                      <a16:colId xmlns="" xmlns:a16="http://schemas.microsoft.com/office/drawing/2014/main" val="20000"/>
                    </a:ext>
                  </a:extLst>
                </a:gridCol>
              </a:tblGrid>
              <a:tr h="608634">
                <a:tc>
                  <a:txBody>
                    <a:bodyPr/>
                    <a:lstStyle/>
                    <a:p>
                      <a:r>
                        <a:rPr lang="en-AU" dirty="0"/>
                        <a:t>Identifying a separation</a:t>
                      </a:r>
                      <a:r>
                        <a:rPr lang="en-AU" baseline="0" dirty="0"/>
                        <a:t> technique</a:t>
                      </a:r>
                      <a:endParaRPr lang="en-AU" dirty="0"/>
                    </a:p>
                  </a:txBody>
                  <a:tcPr>
                    <a:solidFill>
                      <a:srgbClr val="0070C0"/>
                    </a:solidFill>
                  </a:tcPr>
                </a:tc>
                <a:extLst>
                  <a:ext uri="{0D108BD9-81ED-4DB2-BD59-A6C34878D82A}">
                    <a16:rowId xmlns="" xmlns:a16="http://schemas.microsoft.com/office/drawing/2014/main" val="10000"/>
                  </a:ext>
                </a:extLst>
              </a:tr>
              <a:tr h="1913792">
                <a:tc>
                  <a:txBody>
                    <a:bodyPr/>
                    <a:lstStyle/>
                    <a:p>
                      <a:r>
                        <a:rPr lang="en-AU" sz="2000" dirty="0"/>
                        <a:t>1. If there is a mixture of liquids with different boiling points, and you want the one with the higher boiling point</a:t>
                      </a:r>
                      <a:r>
                        <a:rPr lang="en-AU" sz="2000" b="0" dirty="0"/>
                        <a:t>:</a:t>
                      </a:r>
                      <a:r>
                        <a:rPr lang="en-AU" sz="2000" dirty="0"/>
                        <a:t> </a:t>
                      </a:r>
                      <a:r>
                        <a:rPr lang="en-AU" sz="2000" b="1" baseline="0" dirty="0"/>
                        <a:t>evaporation</a:t>
                      </a:r>
                    </a:p>
                    <a:p>
                      <a:endParaRPr lang="en-AU" sz="2000" b="1"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2000" baseline="0"/>
                        <a:t>2. </a:t>
                      </a:r>
                      <a:r>
                        <a:rPr lang="en-AU" sz="2000"/>
                        <a:t>If there is a mixture of liquids with different boiling points, and you want the one with the lower boiling point</a:t>
                      </a:r>
                      <a:r>
                        <a:rPr lang="en-AU" sz="2000" b="0"/>
                        <a:t>:</a:t>
                      </a:r>
                      <a:r>
                        <a:rPr lang="en-AU" sz="2000"/>
                        <a:t> </a:t>
                      </a:r>
                      <a:r>
                        <a:rPr lang="en-AU" sz="2000" b="1" baseline="0"/>
                        <a:t>distillation</a:t>
                      </a:r>
                    </a:p>
                  </a:txBody>
                  <a:tcPr/>
                </a:tc>
                <a:extLst>
                  <a:ext uri="{0D108BD9-81ED-4DB2-BD59-A6C34878D82A}">
                    <a16:rowId xmlns="" xmlns:a16="http://schemas.microsoft.com/office/drawing/2014/main" val="10001"/>
                  </a:ext>
                </a:extLst>
              </a:tr>
            </a:tbl>
          </a:graphicData>
        </a:graphic>
      </p:graphicFrame>
      <p:sp>
        <p:nvSpPr>
          <p:cNvPr id="2" name="TextBox 1"/>
          <p:cNvSpPr txBox="1"/>
          <p:nvPr/>
        </p:nvSpPr>
        <p:spPr>
          <a:xfrm>
            <a:off x="3525795" y="2271645"/>
            <a:ext cx="5872241" cy="1384995"/>
          </a:xfrm>
          <a:prstGeom prst="rect">
            <a:avLst/>
          </a:prstGeom>
          <a:noFill/>
        </p:spPr>
        <p:txBody>
          <a:bodyPr wrap="square" rtlCol="0">
            <a:spAutoFit/>
          </a:bodyPr>
          <a:lstStyle/>
          <a:p>
            <a:r>
              <a:rPr lang="en-AU" sz="2800" dirty="0">
                <a:solidFill>
                  <a:srgbClr val="0070C0"/>
                </a:solidFill>
              </a:rPr>
              <a:t>The chemist wants to keep the liquid with the highest boiling point, so she should use evaporation.</a:t>
            </a:r>
          </a:p>
        </p:txBody>
      </p:sp>
      <p:sp>
        <p:nvSpPr>
          <p:cNvPr id="3" name="AutoShape 2" descr="https://2.bp.blogspot.com/-rzrUkRXp8lo/WG-kXUC03gI/AAAAAAAAAdg/XBYI2aF9msUY6N_Z3PcnRj5mvRWue8p3QCLcB/s1600/GettyImages-182154729.jpg">
            <a:extLst>
              <a:ext uri="{FF2B5EF4-FFF2-40B4-BE49-F238E27FC236}">
                <a16:creationId xmlns="" xmlns:a16="http://schemas.microsoft.com/office/drawing/2014/main" id="{CE60E54D-C456-430C-B192-36500D4736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11" name="Table 10">
            <a:extLst>
              <a:ext uri="{FF2B5EF4-FFF2-40B4-BE49-F238E27FC236}">
                <a16:creationId xmlns="" xmlns:a16="http://schemas.microsoft.com/office/drawing/2014/main" id="{CB506635-467F-4212-B721-139696D74DBF}"/>
              </a:ext>
            </a:extLst>
          </p:cNvPr>
          <p:cNvGraphicFramePr>
            <a:graphicFrameLocks noGrp="1"/>
          </p:cNvGraphicFramePr>
          <p:nvPr>
            <p:extLst>
              <p:ext uri="{D42A27DB-BD31-4B8C-83A1-F6EECF244321}">
                <p14:modId xmlns:p14="http://schemas.microsoft.com/office/powerpoint/2010/main" val="1819986260"/>
              </p:ext>
            </p:extLst>
          </p:nvPr>
        </p:nvGraphicFramePr>
        <p:xfrm>
          <a:off x="6461915" y="3724134"/>
          <a:ext cx="2902120" cy="3078480"/>
        </p:xfrm>
        <a:graphic>
          <a:graphicData uri="http://schemas.openxmlformats.org/drawingml/2006/table">
            <a:tbl>
              <a:tblPr firstRow="1" bandRow="1">
                <a:tableStyleId>{21E4AEA4-8DFA-4A89-87EB-49C32662AFE0}</a:tableStyleId>
              </a:tblPr>
              <a:tblGrid>
                <a:gridCol w="1451060">
                  <a:extLst>
                    <a:ext uri="{9D8B030D-6E8A-4147-A177-3AD203B41FA5}">
                      <a16:colId xmlns="" xmlns:a16="http://schemas.microsoft.com/office/drawing/2014/main" val="20000"/>
                    </a:ext>
                  </a:extLst>
                </a:gridCol>
                <a:gridCol w="1451060">
                  <a:extLst>
                    <a:ext uri="{9D8B030D-6E8A-4147-A177-3AD203B41FA5}">
                      <a16:colId xmlns="" xmlns:a16="http://schemas.microsoft.com/office/drawing/2014/main" val="2882536456"/>
                    </a:ext>
                  </a:extLst>
                </a:gridCol>
              </a:tblGrid>
              <a:tr h="353527">
                <a:tc>
                  <a:txBody>
                    <a:bodyPr/>
                    <a:lstStyle/>
                    <a:p>
                      <a:r>
                        <a:rPr lang="en-AU" sz="2000" dirty="0"/>
                        <a:t>Substance</a:t>
                      </a:r>
                    </a:p>
                  </a:txBody>
                  <a:tcPr>
                    <a:solidFill>
                      <a:srgbClr val="0070C0"/>
                    </a:solidFill>
                  </a:tcPr>
                </a:tc>
                <a:tc>
                  <a:txBody>
                    <a:bodyPr/>
                    <a:lstStyle/>
                    <a:p>
                      <a:r>
                        <a:rPr lang="en-AU" sz="2000" dirty="0"/>
                        <a:t>Boiling Point (°C)</a:t>
                      </a:r>
                    </a:p>
                  </a:txBody>
                  <a:tcPr>
                    <a:solidFill>
                      <a:srgbClr val="0070C0"/>
                    </a:solidFill>
                  </a:tcPr>
                </a:tc>
                <a:extLst>
                  <a:ext uri="{0D108BD9-81ED-4DB2-BD59-A6C34878D82A}">
                    <a16:rowId xmlns="" xmlns:a16="http://schemas.microsoft.com/office/drawing/2014/main" val="10000"/>
                  </a:ext>
                </a:extLst>
              </a:tr>
              <a:tr h="370840">
                <a:tc>
                  <a:txBody>
                    <a:bodyPr/>
                    <a:lstStyle/>
                    <a:p>
                      <a:r>
                        <a:rPr lang="en-AU" sz="2000" dirty="0"/>
                        <a:t>chloroform</a:t>
                      </a:r>
                    </a:p>
                  </a:txBody>
                  <a:tcPr>
                    <a:solidFill>
                      <a:schemeClr val="bg1">
                        <a:lumMod val="95000"/>
                      </a:schemeClr>
                    </a:solidFill>
                  </a:tcPr>
                </a:tc>
                <a:tc>
                  <a:txBody>
                    <a:bodyPr/>
                    <a:lstStyle/>
                    <a:p>
                      <a:r>
                        <a:rPr lang="en-AU" sz="2000" dirty="0"/>
                        <a:t>61.2</a:t>
                      </a:r>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r>
                        <a:rPr lang="en-AU" sz="2000" dirty="0"/>
                        <a:t>methanol</a:t>
                      </a:r>
                    </a:p>
                  </a:txBody>
                  <a:tcPr>
                    <a:solidFill>
                      <a:schemeClr val="bg1">
                        <a:lumMod val="95000"/>
                      </a:schemeClr>
                    </a:solidFill>
                  </a:tcPr>
                </a:tc>
                <a:tc>
                  <a:txBody>
                    <a:bodyPr/>
                    <a:lstStyle/>
                    <a:p>
                      <a:r>
                        <a:rPr lang="en-AU" sz="2000" dirty="0"/>
                        <a:t>64.7</a:t>
                      </a:r>
                    </a:p>
                  </a:txBody>
                  <a:tcPr>
                    <a:solidFill>
                      <a:schemeClr val="bg1">
                        <a:lumMod val="95000"/>
                      </a:schemeClr>
                    </a:solidFill>
                  </a:tcPr>
                </a:tc>
                <a:extLst>
                  <a:ext uri="{0D108BD9-81ED-4DB2-BD59-A6C34878D82A}">
                    <a16:rowId xmlns="" xmlns:a16="http://schemas.microsoft.com/office/drawing/2014/main" val="4270427904"/>
                  </a:ext>
                </a:extLst>
              </a:tr>
              <a:tr h="370840">
                <a:tc>
                  <a:txBody>
                    <a:bodyPr/>
                    <a:lstStyle/>
                    <a:p>
                      <a:r>
                        <a:rPr lang="en-AU" sz="2000" dirty="0"/>
                        <a:t>nitric acid</a:t>
                      </a:r>
                    </a:p>
                  </a:txBody>
                  <a:tcPr>
                    <a:solidFill>
                      <a:schemeClr val="bg1">
                        <a:lumMod val="95000"/>
                      </a:schemeClr>
                    </a:solidFill>
                  </a:tcPr>
                </a:tc>
                <a:tc>
                  <a:txBody>
                    <a:bodyPr/>
                    <a:lstStyle/>
                    <a:p>
                      <a:r>
                        <a:rPr lang="en-AU" sz="2000" dirty="0"/>
                        <a:t>83</a:t>
                      </a:r>
                    </a:p>
                  </a:txBody>
                  <a:tcPr>
                    <a:solidFill>
                      <a:schemeClr val="bg1">
                        <a:lumMod val="95000"/>
                      </a:schemeClr>
                    </a:solidFill>
                  </a:tcPr>
                </a:tc>
                <a:extLst>
                  <a:ext uri="{0D108BD9-81ED-4DB2-BD59-A6C34878D82A}">
                    <a16:rowId xmlns="" xmlns:a16="http://schemas.microsoft.com/office/drawing/2014/main" val="3309887394"/>
                  </a:ext>
                </a:extLst>
              </a:tr>
              <a:tr h="370840">
                <a:tc>
                  <a:txBody>
                    <a:bodyPr/>
                    <a:lstStyle/>
                    <a:p>
                      <a:r>
                        <a:rPr lang="en-AU" sz="2000"/>
                        <a:t>petrol</a:t>
                      </a:r>
                      <a:endParaRPr lang="en-AU" sz="2000" dirty="0"/>
                    </a:p>
                  </a:txBody>
                  <a:tcPr>
                    <a:solidFill>
                      <a:schemeClr val="bg1">
                        <a:lumMod val="95000"/>
                      </a:schemeClr>
                    </a:solidFill>
                  </a:tcPr>
                </a:tc>
                <a:tc>
                  <a:txBody>
                    <a:bodyPr/>
                    <a:lstStyle/>
                    <a:p>
                      <a:r>
                        <a:rPr lang="en-AU" sz="2000"/>
                        <a:t>95</a:t>
                      </a:r>
                      <a:endParaRPr lang="en-AU" sz="2000" dirty="0"/>
                    </a:p>
                  </a:txBody>
                  <a:tcPr>
                    <a:solidFill>
                      <a:schemeClr val="bg1">
                        <a:lumMod val="95000"/>
                      </a:schemeClr>
                    </a:solidFill>
                  </a:tcPr>
                </a:tc>
                <a:extLst>
                  <a:ext uri="{0D108BD9-81ED-4DB2-BD59-A6C34878D82A}">
                    <a16:rowId xmlns="" xmlns:a16="http://schemas.microsoft.com/office/drawing/2014/main" val="2244613008"/>
                  </a:ext>
                </a:extLst>
              </a:tr>
              <a:tr h="370840">
                <a:tc>
                  <a:txBody>
                    <a:bodyPr/>
                    <a:lstStyle/>
                    <a:p>
                      <a:r>
                        <a:rPr lang="en-AU" sz="2000" dirty="0"/>
                        <a:t>sulfuric acid</a:t>
                      </a:r>
                    </a:p>
                  </a:txBody>
                  <a:tcPr>
                    <a:solidFill>
                      <a:schemeClr val="bg1">
                        <a:lumMod val="95000"/>
                      </a:schemeClr>
                    </a:solidFill>
                  </a:tcPr>
                </a:tc>
                <a:tc>
                  <a:txBody>
                    <a:bodyPr/>
                    <a:lstStyle/>
                    <a:p>
                      <a:r>
                        <a:rPr lang="en-AU" sz="2000" dirty="0"/>
                        <a:t>337</a:t>
                      </a:r>
                    </a:p>
                  </a:txBody>
                  <a:tcPr>
                    <a:solidFill>
                      <a:schemeClr val="bg1">
                        <a:lumMod val="95000"/>
                      </a:schemeClr>
                    </a:solidFill>
                  </a:tcPr>
                </a:tc>
                <a:extLst>
                  <a:ext uri="{0D108BD9-81ED-4DB2-BD59-A6C34878D82A}">
                    <a16:rowId xmlns="" xmlns:a16="http://schemas.microsoft.com/office/drawing/2014/main" val="271020303"/>
                  </a:ext>
                </a:extLst>
              </a:tr>
              <a:tr h="370840">
                <a:tc>
                  <a:txBody>
                    <a:bodyPr/>
                    <a:lstStyle/>
                    <a:p>
                      <a:r>
                        <a:rPr lang="en-AU" sz="2000" dirty="0"/>
                        <a:t>water</a:t>
                      </a:r>
                    </a:p>
                  </a:txBody>
                  <a:tcPr>
                    <a:solidFill>
                      <a:schemeClr val="bg1">
                        <a:lumMod val="95000"/>
                      </a:schemeClr>
                    </a:solidFill>
                  </a:tcPr>
                </a:tc>
                <a:tc>
                  <a:txBody>
                    <a:bodyPr/>
                    <a:lstStyle/>
                    <a:p>
                      <a:r>
                        <a:rPr lang="en-AU" sz="2000" dirty="0"/>
                        <a:t>100</a:t>
                      </a:r>
                    </a:p>
                  </a:txBody>
                  <a:tcPr>
                    <a:solidFill>
                      <a:schemeClr val="bg1">
                        <a:lumMod val="95000"/>
                      </a:schemeClr>
                    </a:solidFill>
                  </a:tcPr>
                </a:tc>
                <a:extLst>
                  <a:ext uri="{0D108BD9-81ED-4DB2-BD59-A6C34878D82A}">
                    <a16:rowId xmlns="" xmlns:a16="http://schemas.microsoft.com/office/drawing/2014/main" val="2777903961"/>
                  </a:ext>
                </a:extLst>
              </a:tr>
            </a:tbl>
          </a:graphicData>
        </a:graphic>
      </p:graphicFrame>
      <p:graphicFrame>
        <p:nvGraphicFramePr>
          <p:cNvPr id="12" name="Table 11">
            <a:extLst>
              <a:ext uri="{FF2B5EF4-FFF2-40B4-BE49-F238E27FC236}">
                <a16:creationId xmlns="" xmlns:a16="http://schemas.microsoft.com/office/drawing/2014/main" id="{E282C22B-6EDD-43B8-A995-110E9B35BF31}"/>
              </a:ext>
            </a:extLst>
          </p:cNvPr>
          <p:cNvGraphicFramePr>
            <a:graphicFrameLocks noGrp="1"/>
          </p:cNvGraphicFramePr>
          <p:nvPr>
            <p:extLst>
              <p:ext uri="{D42A27DB-BD31-4B8C-83A1-F6EECF244321}">
                <p14:modId xmlns:p14="http://schemas.microsoft.com/office/powerpoint/2010/main" val="1688046583"/>
              </p:ext>
            </p:extLst>
          </p:nvPr>
        </p:nvGraphicFramePr>
        <p:xfrm>
          <a:off x="9502756" y="3273425"/>
          <a:ext cx="2605964" cy="32054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e·vap·o·ra·tion</a:t>
                      </a:r>
                      <a:r>
                        <a:rPr lang="en-AU" baseline="0" dirty="0"/>
                        <a:t> (</a:t>
                      </a:r>
                      <a:r>
                        <a:rPr lang="en-AU" i="1" baseline="0" dirty="0"/>
                        <a:t>noun</a:t>
                      </a:r>
                      <a:r>
                        <a:rPr lang="en-AU"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mixture of liquids until one liquid turns into a gas, leaving the other liquid behind</a:t>
                      </a:r>
                    </a:p>
                    <a:p>
                      <a:pPr marL="0" marR="0" indent="0" algn="l" defTabSz="914400" rtl="0" eaLnBrk="1" fontAlgn="auto" latinLnBrk="0" hangingPunct="1">
                        <a:lnSpc>
                          <a:spcPct val="100000"/>
                        </a:lnSpc>
                        <a:spcBef>
                          <a:spcPts val="0"/>
                        </a:spcBef>
                        <a:spcAft>
                          <a:spcPts val="0"/>
                        </a:spcAft>
                        <a:buClrTx/>
                        <a:buSzTx/>
                        <a:buFontTx/>
                        <a:buNone/>
                        <a:tabLst/>
                        <a:defRPr/>
                      </a:pPr>
                      <a:endParaRPr lang="en-AU"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err="1"/>
                        <a:t>dis·till·a·tion</a:t>
                      </a:r>
                      <a:r>
                        <a:rPr lang="en-AU" b="0" i="0" baseline="0" dirty="0"/>
                        <a:t> (</a:t>
                      </a:r>
                      <a:r>
                        <a:rPr lang="en-AU" b="0" i="1" baseline="0" dirty="0"/>
                        <a:t>noun</a:t>
                      </a:r>
                      <a:r>
                        <a:rPr lang="en-AU" b="0" i="0" baseline="0" dirty="0"/>
                        <a:t>)</a:t>
                      </a:r>
                      <a:r>
                        <a:rPr lang="en-AU" b="1" i="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heating a liquid mixture to form gas then cooling that gas to get a liquid</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185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5719</TotalTime>
  <Words>1317</Words>
  <Application>Microsoft Office PowerPoint</Application>
  <PresentationFormat>Widescreen</PresentationFormat>
  <Paragraphs>201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Separating Mixtures:  Distillation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ITSC</cp:lastModifiedBy>
  <cp:revision>52</cp:revision>
  <dcterms:created xsi:type="dcterms:W3CDTF">2018-02-20T13:07:19Z</dcterms:created>
  <dcterms:modified xsi:type="dcterms:W3CDTF">2020-05-18T01:24:39Z</dcterms:modified>
</cp:coreProperties>
</file>