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86" r:id="rId2"/>
    <p:sldId id="288" r:id="rId3"/>
    <p:sldId id="299" r:id="rId4"/>
    <p:sldId id="300" r:id="rId5"/>
    <p:sldId id="270" r:id="rId6"/>
    <p:sldId id="263" r:id="rId7"/>
    <p:sldId id="278" r:id="rId8"/>
    <p:sldId id="285" r:id="rId9"/>
    <p:sldId id="290" r:id="rId10"/>
    <p:sldId id="294" r:id="rId11"/>
    <p:sldId id="295" r:id="rId12"/>
    <p:sldId id="296" r:id="rId13"/>
    <p:sldId id="297" r:id="rId14"/>
    <p:sldId id="298" r:id="rId15"/>
    <p:sldId id="282" r:id="rId16"/>
    <p:sldId id="284" r:id="rId17"/>
    <p:sldId id="262" r:id="rId18"/>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107" d="100"/>
          <a:sy n="107" d="100"/>
        </p:scale>
        <p:origin x="1053" y="6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5/05/2020</a:t>
            </a:fld>
            <a:endParaRPr lang="en-AU"/>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8D7B2FC-A267-4B48-9E14-3F3463986201}" type="datetimeFigureOut">
              <a:rPr lang="en-AU" smtClean="0"/>
              <a:t>5/05/2020</a:t>
            </a:fld>
            <a:endParaRPr lang="en-AU"/>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CECB7527-9A38-4506-854D-4A8F0DC8BB59}" type="slidenum">
              <a:rPr lang="en-AU" smtClean="0"/>
              <a:t>‹#›</a:t>
            </a:fld>
            <a:endParaRPr lang="en-AU"/>
          </a:p>
        </p:txBody>
      </p:sp>
    </p:spTree>
    <p:extLst>
      <p:ext uri="{BB962C8B-B14F-4D97-AF65-F5344CB8AC3E}">
        <p14:creationId xmlns:p14="http://schemas.microsoft.com/office/powerpoint/2010/main" val="74446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a:t>
            </a:fld>
            <a:endParaRPr lang="en-AU"/>
          </a:p>
        </p:txBody>
      </p:sp>
    </p:spTree>
    <p:extLst>
      <p:ext uri="{BB962C8B-B14F-4D97-AF65-F5344CB8AC3E}">
        <p14:creationId xmlns:p14="http://schemas.microsoft.com/office/powerpoint/2010/main" val="261851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5/05/2020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5/05/2020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5/05/2020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5/05/2020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5/05/2020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5/05/2020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5/05/2020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5/05/2020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5/05/2020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5/05/2020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5/05/2020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5/05/2020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35009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 – Solubility</a:t>
            </a:r>
            <a:endParaRPr lang="en-AU" sz="3200" dirty="0"/>
          </a:p>
        </p:txBody>
      </p:sp>
      <p:sp>
        <p:nvSpPr>
          <p:cNvPr id="10" name="Title 1"/>
          <p:cNvSpPr txBox="1">
            <a:spLocks/>
          </p:cNvSpPr>
          <p:nvPr/>
        </p:nvSpPr>
        <p:spPr>
          <a:xfrm>
            <a:off x="377025" y="982208"/>
            <a:ext cx="8924214" cy="48072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spcAft>
                <a:spcPts val="1200"/>
              </a:spcAft>
            </a:pPr>
            <a:r>
              <a:rPr lang="en-AU" sz="2800" b="1" dirty="0"/>
              <a:t>Soluble</a:t>
            </a:r>
            <a:r>
              <a:rPr lang="en-AU" sz="2800" dirty="0"/>
              <a:t> substances are ones that dissolve in a liquid</a:t>
            </a:r>
            <a:endParaRPr lang="en-AU" sz="2800" b="1" dirty="0"/>
          </a:p>
          <a:p>
            <a:pPr marL="457200" indent="-457200"/>
            <a:r>
              <a:rPr lang="en-AU" sz="2800" b="1" dirty="0"/>
              <a:t>Insoluble</a:t>
            </a:r>
            <a:r>
              <a:rPr lang="en-AU" sz="2800" dirty="0"/>
              <a:t> substances are ones that don’t dissolve in a liquid</a:t>
            </a:r>
          </a:p>
          <a:p>
            <a:endParaRPr lang="en-AU" sz="2800" dirty="0"/>
          </a:p>
          <a:p>
            <a:pPr lvl="1"/>
            <a:r>
              <a:rPr lang="en-AU" sz="2600" dirty="0"/>
              <a:t>On your whiteboard, list three substances that are soluble in water and three substances that are insoluble in water.</a:t>
            </a:r>
          </a:p>
          <a:p>
            <a:pPr lvl="1"/>
            <a:endParaRPr lang="en-AU" sz="2600" dirty="0"/>
          </a:p>
          <a:p>
            <a:pPr lvl="1"/>
            <a:r>
              <a:rPr lang="en-AU" sz="2600" dirty="0"/>
              <a:t>Think, Pair, Share:  How could you make more of a substance dissolve in the same amount of water?</a:t>
            </a:r>
          </a:p>
          <a:p>
            <a:pPr>
              <a:spcAft>
                <a:spcPts val="1200"/>
              </a:spcAft>
            </a:pPr>
            <a:endParaRPr lang="en-AU" sz="2800" dirty="0" smtClean="0"/>
          </a:p>
        </p:txBody>
      </p:sp>
    </p:spTree>
    <p:extLst>
      <p:ext uri="{BB962C8B-B14F-4D97-AF65-F5344CB8AC3E}">
        <p14:creationId xmlns:p14="http://schemas.microsoft.com/office/powerpoint/2010/main" val="418120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1988539253"/>
              </p:ext>
            </p:extLst>
          </p:nvPr>
        </p:nvGraphicFramePr>
        <p:xfrm>
          <a:off x="9696322" y="6840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is the</a:t>
                      </a:r>
                      <a:r>
                        <a:rPr lang="en-AU" baseline="0" dirty="0" smtClean="0"/>
                        <a:t> original colour</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9"/>
            <a:ext cx="9124260" cy="1275852"/>
          </a:xfrm>
        </p:spPr>
        <p:txBody>
          <a:bodyPr>
            <a:normAutofit/>
          </a:bodyPr>
          <a:lstStyle/>
          <a:p>
            <a:pPr marL="0" indent="0">
              <a:buNone/>
            </a:pPr>
            <a:r>
              <a:rPr lang="en-AU" b="1" dirty="0" smtClean="0"/>
              <a:t>Describing Chromatograms</a:t>
            </a:r>
            <a:endParaRPr lang="en-AU" b="1" dirty="0"/>
          </a:p>
          <a:p>
            <a:pPr marL="0" indent="0">
              <a:buNone/>
            </a:pPr>
            <a:r>
              <a:rPr lang="en-AU" dirty="0" smtClean="0"/>
              <a:t>Describe the chromatogram for the </a:t>
            </a:r>
            <a:r>
              <a:rPr lang="en-AU" b="1" dirty="0" smtClean="0"/>
              <a:t>red</a:t>
            </a:r>
            <a:r>
              <a:rPr lang="en-AU" dirty="0" smtClean="0"/>
              <a:t> dye.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801971316"/>
              </p:ext>
            </p:extLst>
          </p:nvPr>
        </p:nvGraphicFramePr>
        <p:xfrm>
          <a:off x="273776" y="2104757"/>
          <a:ext cx="3086272" cy="3874028"/>
        </p:xfrm>
        <a:graphic>
          <a:graphicData uri="http://schemas.openxmlformats.org/drawingml/2006/table">
            <a:tbl>
              <a:tblPr firstRow="1" bandRow="1">
                <a:tableStyleId>{F5AB1C69-6EDB-4FF4-983F-18BD219EF322}</a:tableStyleId>
              </a:tblPr>
              <a:tblGrid>
                <a:gridCol w="3086272">
                  <a:extLst>
                    <a:ext uri="{9D8B030D-6E8A-4147-A177-3AD203B41FA5}">
                      <a16:colId xmlns:a16="http://schemas.microsoft.com/office/drawing/2014/main" xmlns="" val="20000"/>
                    </a:ext>
                  </a:extLst>
                </a:gridCol>
              </a:tblGrid>
              <a:tr h="429788">
                <a:tc>
                  <a:txBody>
                    <a:bodyPr/>
                    <a:lstStyle/>
                    <a:p>
                      <a:r>
                        <a:rPr lang="en-AU" dirty="0" smtClean="0"/>
                        <a:t>Describing</a:t>
                      </a:r>
                      <a:r>
                        <a:rPr lang="en-AU" baseline="0" dirty="0" smtClean="0"/>
                        <a:t> Chromatograms</a:t>
                      </a:r>
                      <a:endParaRPr lang="en-AU" dirty="0"/>
                    </a:p>
                  </a:txBody>
                  <a:tcPr>
                    <a:solidFill>
                      <a:srgbClr val="0070C0"/>
                    </a:solidFill>
                  </a:tcPr>
                </a:tc>
                <a:extLst>
                  <a:ext uri="{0D108BD9-81ED-4DB2-BD59-A6C34878D82A}">
                    <a16:rowId xmlns:a16="http://schemas.microsoft.com/office/drawing/2014/main" xmlns="" val="10000"/>
                  </a:ext>
                </a:extLst>
              </a:tr>
              <a:tr h="1913792">
                <a:tc>
                  <a:txBody>
                    <a:bodyPr/>
                    <a:lstStyle/>
                    <a:p>
                      <a:r>
                        <a:rPr lang="en-AU" sz="2000" dirty="0" smtClean="0"/>
                        <a:t>Step</a:t>
                      </a:r>
                      <a:r>
                        <a:rPr lang="en-AU" sz="2000" baseline="0" dirty="0" smtClean="0"/>
                        <a:t> 1:  Identify the original colour of the dye mixture</a:t>
                      </a:r>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smtClean="0"/>
                        <a:t>Step 2: </a:t>
                      </a:r>
                      <a:r>
                        <a:rPr lang="en-AU" sz="2000" dirty="0" smtClean="0"/>
                        <a:t>Identify the colours</a:t>
                      </a:r>
                      <a:r>
                        <a:rPr lang="en-AU" sz="2000" baseline="0" dirty="0" smtClean="0"/>
                        <a:t> in the separated dye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baseline="0" dirty="0" smtClean="0"/>
                        <a:t>Step 3:  Describe the solubility of individual dyes if there is more than one in the sample</a:t>
                      </a:r>
                    </a:p>
                  </a:txBody>
                  <a:tcPr/>
                </a:tc>
                <a:extLst>
                  <a:ext uri="{0D108BD9-81ED-4DB2-BD59-A6C34878D82A}">
                    <a16:rowId xmlns:a16="http://schemas.microsoft.com/office/drawing/2014/main" xmlns="" val="10001"/>
                  </a:ext>
                </a:extLst>
              </a:tr>
            </a:tbl>
          </a:graphicData>
        </a:graphic>
      </p:graphicFrame>
      <p:sp>
        <p:nvSpPr>
          <p:cNvPr id="2" name="TextBox 1"/>
          <p:cNvSpPr txBox="1"/>
          <p:nvPr/>
        </p:nvSpPr>
        <p:spPr>
          <a:xfrm>
            <a:off x="3542800" y="1735038"/>
            <a:ext cx="6045562" cy="1815882"/>
          </a:xfrm>
          <a:prstGeom prst="rect">
            <a:avLst/>
          </a:prstGeom>
          <a:noFill/>
        </p:spPr>
        <p:txBody>
          <a:bodyPr wrap="square" rtlCol="0">
            <a:spAutoFit/>
          </a:bodyPr>
          <a:lstStyle/>
          <a:p>
            <a:r>
              <a:rPr lang="en-AU" sz="2800" dirty="0">
                <a:solidFill>
                  <a:srgbClr val="0070C0"/>
                </a:solidFill>
              </a:rPr>
              <a:t>The </a:t>
            </a:r>
            <a:r>
              <a:rPr lang="en-AU" sz="2800" b="1" dirty="0" smtClean="0">
                <a:solidFill>
                  <a:srgbClr val="0070C0"/>
                </a:solidFill>
              </a:rPr>
              <a:t>red</a:t>
            </a:r>
            <a:r>
              <a:rPr lang="en-AU" sz="2800" dirty="0" smtClean="0">
                <a:solidFill>
                  <a:srgbClr val="0070C0"/>
                </a:solidFill>
              </a:rPr>
              <a:t> dye mixture has separated into </a:t>
            </a:r>
            <a:r>
              <a:rPr lang="en-AU" sz="2800" b="1" dirty="0" smtClean="0">
                <a:solidFill>
                  <a:srgbClr val="0070C0"/>
                </a:solidFill>
              </a:rPr>
              <a:t>yellow and red</a:t>
            </a:r>
            <a:r>
              <a:rPr lang="en-AU" sz="2800" dirty="0" smtClean="0">
                <a:solidFill>
                  <a:srgbClr val="0070C0"/>
                </a:solidFill>
              </a:rPr>
              <a:t>.  The yellow dye is more soluble than the red because it has moved further on the paper.</a:t>
            </a:r>
            <a:endParaRPr lang="en-AU" sz="2800" b="1" dirty="0">
              <a:solidFill>
                <a:srgbClr val="0070C0"/>
              </a:solidFill>
            </a:endParaRPr>
          </a:p>
        </p:txBody>
      </p:sp>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7" name="Table 16">
            <a:extLst>
              <a:ext uri="{FF2B5EF4-FFF2-40B4-BE49-F238E27FC236}">
                <a16:creationId xmlns:a16="http://schemas.microsoft.com/office/drawing/2014/main" xmlns="" id="{EA6FFD7C-A31B-4BD9-90A5-BA2B819631C9}"/>
              </a:ext>
            </a:extLst>
          </p:cNvPr>
          <p:cNvGraphicFramePr>
            <a:graphicFrameLocks noGrp="1"/>
          </p:cNvGraphicFramePr>
          <p:nvPr>
            <p:extLst>
              <p:ext uri="{D42A27DB-BD31-4B8C-83A1-F6EECF244321}">
                <p14:modId xmlns:p14="http://schemas.microsoft.com/office/powerpoint/2010/main" val="983541555"/>
              </p:ext>
            </p:extLst>
          </p:nvPr>
        </p:nvGraphicFramePr>
        <p:xfrm>
          <a:off x="5943600" y="76776"/>
          <a:ext cx="3644762" cy="1010920"/>
        </p:xfrm>
        <a:graphic>
          <a:graphicData uri="http://schemas.openxmlformats.org/drawingml/2006/table">
            <a:tbl>
              <a:tblPr firstRow="1" bandRow="1">
                <a:tableStyleId>{F5AB1C69-6EDB-4FF4-983F-18BD219EF322}</a:tableStyleId>
              </a:tblPr>
              <a:tblGrid>
                <a:gridCol w="3644762">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Chromatogram:</a:t>
                      </a:r>
                      <a:r>
                        <a:rPr lang="en-AU" b="0" i="0" baseline="0" dirty="0"/>
                        <a:t> </a:t>
                      </a:r>
                      <a:r>
                        <a:rPr lang="en-AU" b="0" i="0" baseline="0" dirty="0" smtClean="0"/>
                        <a:t>pattern of separated substances from chromatography</a:t>
                      </a:r>
                      <a:endParaRPr lang="en-AU"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9" name="Picture 8"/>
          <p:cNvPicPr>
            <a:picLocks noChangeAspect="1"/>
          </p:cNvPicPr>
          <p:nvPr/>
        </p:nvPicPr>
        <p:blipFill>
          <a:blip r:embed="rId2"/>
          <a:stretch>
            <a:fillRect/>
          </a:stretch>
        </p:blipFill>
        <p:spPr>
          <a:xfrm>
            <a:off x="3554020" y="3581400"/>
            <a:ext cx="6034342" cy="278585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49259797"/>
              </p:ext>
            </p:extLst>
          </p:nvPr>
        </p:nvGraphicFramePr>
        <p:xfrm>
          <a:off x="9696322" y="116891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colours has it separated</a:t>
                      </a:r>
                      <a:r>
                        <a:rPr lang="en-AU" baseline="0" dirty="0" smtClean="0"/>
                        <a:t> into</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963402250"/>
              </p:ext>
            </p:extLst>
          </p:nvPr>
        </p:nvGraphicFramePr>
        <p:xfrm>
          <a:off x="9696322" y="2270760"/>
          <a:ext cx="2424442" cy="128016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3</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 is more soluble? How do</a:t>
                      </a:r>
                      <a:r>
                        <a:rPr lang="en-AU" baseline="0" dirty="0" smtClean="0"/>
                        <a:t> you know?</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52981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1140712990"/>
              </p:ext>
            </p:extLst>
          </p:nvPr>
        </p:nvGraphicFramePr>
        <p:xfrm>
          <a:off x="9696322" y="6840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is the</a:t>
                      </a:r>
                      <a:r>
                        <a:rPr lang="en-AU" baseline="0" dirty="0" smtClean="0"/>
                        <a:t> original colour</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9"/>
            <a:ext cx="9124260" cy="1275852"/>
          </a:xfrm>
        </p:spPr>
        <p:txBody>
          <a:bodyPr>
            <a:normAutofit/>
          </a:bodyPr>
          <a:lstStyle/>
          <a:p>
            <a:pPr marL="0" indent="0">
              <a:buNone/>
            </a:pPr>
            <a:r>
              <a:rPr lang="en-AU" b="1" dirty="0" smtClean="0"/>
              <a:t>Describing Chromatograms</a:t>
            </a:r>
            <a:endParaRPr lang="en-AU" b="1" dirty="0"/>
          </a:p>
          <a:p>
            <a:pPr marL="0" indent="0">
              <a:buNone/>
            </a:pPr>
            <a:r>
              <a:rPr lang="en-AU" dirty="0" smtClean="0"/>
              <a:t>Describe the chromatogram for the </a:t>
            </a:r>
            <a:r>
              <a:rPr lang="en-AU" b="1" dirty="0" smtClean="0"/>
              <a:t>green </a:t>
            </a:r>
            <a:r>
              <a:rPr lang="en-AU" dirty="0" smtClean="0"/>
              <a:t>dye.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354593816"/>
              </p:ext>
            </p:extLst>
          </p:nvPr>
        </p:nvGraphicFramePr>
        <p:xfrm>
          <a:off x="273776" y="2104757"/>
          <a:ext cx="3086272" cy="3874028"/>
        </p:xfrm>
        <a:graphic>
          <a:graphicData uri="http://schemas.openxmlformats.org/drawingml/2006/table">
            <a:tbl>
              <a:tblPr firstRow="1" bandRow="1">
                <a:tableStyleId>{F5AB1C69-6EDB-4FF4-983F-18BD219EF322}</a:tableStyleId>
              </a:tblPr>
              <a:tblGrid>
                <a:gridCol w="3086272">
                  <a:extLst>
                    <a:ext uri="{9D8B030D-6E8A-4147-A177-3AD203B41FA5}">
                      <a16:colId xmlns:a16="http://schemas.microsoft.com/office/drawing/2014/main" xmlns="" val="20000"/>
                    </a:ext>
                  </a:extLst>
                </a:gridCol>
              </a:tblGrid>
              <a:tr h="429788">
                <a:tc>
                  <a:txBody>
                    <a:bodyPr/>
                    <a:lstStyle/>
                    <a:p>
                      <a:r>
                        <a:rPr lang="en-AU" dirty="0" smtClean="0"/>
                        <a:t>Describing</a:t>
                      </a:r>
                      <a:r>
                        <a:rPr lang="en-AU" baseline="0" dirty="0" smtClean="0"/>
                        <a:t> Chromatograms</a:t>
                      </a:r>
                      <a:endParaRPr lang="en-AU" dirty="0"/>
                    </a:p>
                  </a:txBody>
                  <a:tcPr>
                    <a:solidFill>
                      <a:srgbClr val="0070C0"/>
                    </a:solidFill>
                  </a:tcPr>
                </a:tc>
                <a:extLst>
                  <a:ext uri="{0D108BD9-81ED-4DB2-BD59-A6C34878D82A}">
                    <a16:rowId xmlns:a16="http://schemas.microsoft.com/office/drawing/2014/main" xmlns="" val="10000"/>
                  </a:ext>
                </a:extLst>
              </a:tr>
              <a:tr h="1913792">
                <a:tc>
                  <a:txBody>
                    <a:bodyPr/>
                    <a:lstStyle/>
                    <a:p>
                      <a:r>
                        <a:rPr lang="en-AU" sz="2000" dirty="0" smtClean="0"/>
                        <a:t>Step</a:t>
                      </a:r>
                      <a:r>
                        <a:rPr lang="en-AU" sz="2000" baseline="0" dirty="0" smtClean="0"/>
                        <a:t> 1:  Identify the original colour of the dye mixture</a:t>
                      </a:r>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smtClean="0"/>
                        <a:t>Step 2: </a:t>
                      </a:r>
                      <a:r>
                        <a:rPr lang="en-AU" sz="2000" dirty="0" smtClean="0"/>
                        <a:t>Identify the colours</a:t>
                      </a:r>
                      <a:r>
                        <a:rPr lang="en-AU" sz="2000" baseline="0" dirty="0" smtClean="0"/>
                        <a:t> in the separated dye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baseline="0" dirty="0" smtClean="0"/>
                        <a:t>Step 3:  Describe the solubility of individual dyes if there is more than one in the sample</a:t>
                      </a:r>
                    </a:p>
                  </a:txBody>
                  <a:tcPr/>
                </a:tc>
                <a:extLst>
                  <a:ext uri="{0D108BD9-81ED-4DB2-BD59-A6C34878D82A}">
                    <a16:rowId xmlns:a16="http://schemas.microsoft.com/office/drawing/2014/main" xmlns="" val="10001"/>
                  </a:ext>
                </a:extLst>
              </a:tr>
            </a:tbl>
          </a:graphicData>
        </a:graphic>
      </p:graphicFrame>
      <p:sp>
        <p:nvSpPr>
          <p:cNvPr id="2" name="TextBox 1"/>
          <p:cNvSpPr txBox="1"/>
          <p:nvPr/>
        </p:nvSpPr>
        <p:spPr>
          <a:xfrm>
            <a:off x="3542800" y="1735038"/>
            <a:ext cx="6045562" cy="1815882"/>
          </a:xfrm>
          <a:prstGeom prst="rect">
            <a:avLst/>
          </a:prstGeom>
          <a:noFill/>
        </p:spPr>
        <p:txBody>
          <a:bodyPr wrap="square" rtlCol="0">
            <a:spAutoFit/>
          </a:bodyPr>
          <a:lstStyle/>
          <a:p>
            <a:r>
              <a:rPr lang="en-AU" sz="2800" dirty="0">
                <a:solidFill>
                  <a:srgbClr val="0070C0"/>
                </a:solidFill>
              </a:rPr>
              <a:t>The </a:t>
            </a:r>
            <a:r>
              <a:rPr lang="en-AU" sz="2800" b="1" dirty="0" smtClean="0">
                <a:solidFill>
                  <a:srgbClr val="0070C0"/>
                </a:solidFill>
              </a:rPr>
              <a:t>green </a:t>
            </a:r>
            <a:r>
              <a:rPr lang="en-AU" sz="2800" dirty="0" smtClean="0">
                <a:solidFill>
                  <a:srgbClr val="0070C0"/>
                </a:solidFill>
              </a:rPr>
              <a:t>dye mixture has separated into </a:t>
            </a:r>
            <a:r>
              <a:rPr lang="en-AU" sz="2800" b="1" dirty="0" smtClean="0">
                <a:solidFill>
                  <a:srgbClr val="0070C0"/>
                </a:solidFill>
              </a:rPr>
              <a:t>yellow and blue</a:t>
            </a:r>
            <a:r>
              <a:rPr lang="en-AU" sz="2800" dirty="0" smtClean="0">
                <a:solidFill>
                  <a:srgbClr val="0070C0"/>
                </a:solidFill>
              </a:rPr>
              <a:t>.  The blue dye is more soluble than the yellow because it has moved further on the paper.</a:t>
            </a:r>
            <a:endParaRPr lang="en-AU" sz="2800" b="1" dirty="0">
              <a:solidFill>
                <a:srgbClr val="0070C0"/>
              </a:solidFill>
            </a:endParaRPr>
          </a:p>
        </p:txBody>
      </p:sp>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7" name="Table 16">
            <a:extLst>
              <a:ext uri="{FF2B5EF4-FFF2-40B4-BE49-F238E27FC236}">
                <a16:creationId xmlns:a16="http://schemas.microsoft.com/office/drawing/2014/main" xmlns="" id="{EA6FFD7C-A31B-4BD9-90A5-BA2B819631C9}"/>
              </a:ext>
            </a:extLst>
          </p:cNvPr>
          <p:cNvGraphicFramePr>
            <a:graphicFrameLocks noGrp="1"/>
          </p:cNvGraphicFramePr>
          <p:nvPr>
            <p:extLst>
              <p:ext uri="{D42A27DB-BD31-4B8C-83A1-F6EECF244321}">
                <p14:modId xmlns:p14="http://schemas.microsoft.com/office/powerpoint/2010/main" val="983541555"/>
              </p:ext>
            </p:extLst>
          </p:nvPr>
        </p:nvGraphicFramePr>
        <p:xfrm>
          <a:off x="5943600" y="76776"/>
          <a:ext cx="3644762" cy="1010920"/>
        </p:xfrm>
        <a:graphic>
          <a:graphicData uri="http://schemas.openxmlformats.org/drawingml/2006/table">
            <a:tbl>
              <a:tblPr firstRow="1" bandRow="1">
                <a:tableStyleId>{F5AB1C69-6EDB-4FF4-983F-18BD219EF322}</a:tableStyleId>
              </a:tblPr>
              <a:tblGrid>
                <a:gridCol w="3644762">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Chromatogram:</a:t>
                      </a:r>
                      <a:r>
                        <a:rPr lang="en-AU" b="0" i="0" baseline="0" dirty="0"/>
                        <a:t> </a:t>
                      </a:r>
                      <a:r>
                        <a:rPr lang="en-AU" b="0" i="0" baseline="0" dirty="0" smtClean="0"/>
                        <a:t>pattern of separated substances from chromatography</a:t>
                      </a:r>
                      <a:endParaRPr lang="en-AU"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9" name="Picture 8"/>
          <p:cNvPicPr>
            <a:picLocks noChangeAspect="1"/>
          </p:cNvPicPr>
          <p:nvPr/>
        </p:nvPicPr>
        <p:blipFill>
          <a:blip r:embed="rId2"/>
          <a:stretch>
            <a:fillRect/>
          </a:stretch>
        </p:blipFill>
        <p:spPr>
          <a:xfrm>
            <a:off x="3554020" y="3581400"/>
            <a:ext cx="6034342" cy="278585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32780910"/>
              </p:ext>
            </p:extLst>
          </p:nvPr>
        </p:nvGraphicFramePr>
        <p:xfrm>
          <a:off x="9696322" y="116891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colours has it separated</a:t>
                      </a:r>
                      <a:r>
                        <a:rPr lang="en-AU" baseline="0" dirty="0" smtClean="0"/>
                        <a:t> into</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54288270"/>
              </p:ext>
            </p:extLst>
          </p:nvPr>
        </p:nvGraphicFramePr>
        <p:xfrm>
          <a:off x="9696322" y="2270760"/>
          <a:ext cx="2424442" cy="128016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3</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 is more soluble? How do</a:t>
                      </a:r>
                      <a:r>
                        <a:rPr lang="en-AU" baseline="0" dirty="0" smtClean="0"/>
                        <a:t> you know?</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9982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2480659027"/>
              </p:ext>
            </p:extLst>
          </p:nvPr>
        </p:nvGraphicFramePr>
        <p:xfrm>
          <a:off x="9696322" y="6840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is the</a:t>
                      </a:r>
                      <a:r>
                        <a:rPr lang="en-AU" baseline="0" dirty="0" smtClean="0"/>
                        <a:t> original colour</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9"/>
            <a:ext cx="9124260" cy="1275852"/>
          </a:xfrm>
        </p:spPr>
        <p:txBody>
          <a:bodyPr>
            <a:normAutofit/>
          </a:bodyPr>
          <a:lstStyle/>
          <a:p>
            <a:pPr marL="0" indent="0">
              <a:buNone/>
            </a:pPr>
            <a:r>
              <a:rPr lang="en-AU" b="1" dirty="0" smtClean="0"/>
              <a:t>Describing Chromatograms</a:t>
            </a:r>
            <a:endParaRPr lang="en-AU" b="1" dirty="0"/>
          </a:p>
          <a:p>
            <a:pPr marL="0" indent="0">
              <a:buNone/>
            </a:pPr>
            <a:r>
              <a:rPr lang="en-AU" dirty="0" smtClean="0"/>
              <a:t>Describe the chromatogram for the </a:t>
            </a:r>
            <a:r>
              <a:rPr lang="en-AU" b="1" dirty="0" smtClean="0"/>
              <a:t>blue </a:t>
            </a:r>
            <a:r>
              <a:rPr lang="en-AU" dirty="0" smtClean="0"/>
              <a:t>dye.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661805772"/>
              </p:ext>
            </p:extLst>
          </p:nvPr>
        </p:nvGraphicFramePr>
        <p:xfrm>
          <a:off x="273776" y="2104757"/>
          <a:ext cx="3086272" cy="3874028"/>
        </p:xfrm>
        <a:graphic>
          <a:graphicData uri="http://schemas.openxmlformats.org/drawingml/2006/table">
            <a:tbl>
              <a:tblPr firstRow="1" bandRow="1">
                <a:tableStyleId>{F5AB1C69-6EDB-4FF4-983F-18BD219EF322}</a:tableStyleId>
              </a:tblPr>
              <a:tblGrid>
                <a:gridCol w="3086272">
                  <a:extLst>
                    <a:ext uri="{9D8B030D-6E8A-4147-A177-3AD203B41FA5}">
                      <a16:colId xmlns:a16="http://schemas.microsoft.com/office/drawing/2014/main" xmlns="" val="20000"/>
                    </a:ext>
                  </a:extLst>
                </a:gridCol>
              </a:tblGrid>
              <a:tr h="429788">
                <a:tc>
                  <a:txBody>
                    <a:bodyPr/>
                    <a:lstStyle/>
                    <a:p>
                      <a:r>
                        <a:rPr lang="en-AU" dirty="0" smtClean="0"/>
                        <a:t>Describing</a:t>
                      </a:r>
                      <a:r>
                        <a:rPr lang="en-AU" baseline="0" dirty="0" smtClean="0"/>
                        <a:t> Chromatograms</a:t>
                      </a:r>
                      <a:endParaRPr lang="en-AU" dirty="0"/>
                    </a:p>
                  </a:txBody>
                  <a:tcPr>
                    <a:solidFill>
                      <a:srgbClr val="0070C0"/>
                    </a:solidFill>
                  </a:tcPr>
                </a:tc>
                <a:extLst>
                  <a:ext uri="{0D108BD9-81ED-4DB2-BD59-A6C34878D82A}">
                    <a16:rowId xmlns:a16="http://schemas.microsoft.com/office/drawing/2014/main" xmlns="" val="10000"/>
                  </a:ext>
                </a:extLst>
              </a:tr>
              <a:tr h="1913792">
                <a:tc>
                  <a:txBody>
                    <a:bodyPr/>
                    <a:lstStyle/>
                    <a:p>
                      <a:r>
                        <a:rPr lang="en-AU" sz="2000" dirty="0" smtClean="0"/>
                        <a:t>Step</a:t>
                      </a:r>
                      <a:r>
                        <a:rPr lang="en-AU" sz="2000" baseline="0" dirty="0" smtClean="0"/>
                        <a:t> 1:  Identify the original colour of the dye mixture</a:t>
                      </a:r>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smtClean="0"/>
                        <a:t>Step 2: </a:t>
                      </a:r>
                      <a:r>
                        <a:rPr lang="en-AU" sz="2000" dirty="0" smtClean="0"/>
                        <a:t>Identify the colours</a:t>
                      </a:r>
                      <a:r>
                        <a:rPr lang="en-AU" sz="2000" baseline="0" dirty="0" smtClean="0"/>
                        <a:t> in the separated dye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baseline="0" dirty="0" smtClean="0"/>
                        <a:t>Step 3:  Describe the solubility of individual dyes if there is more than one in the sample</a:t>
                      </a:r>
                    </a:p>
                  </a:txBody>
                  <a:tcPr/>
                </a:tc>
                <a:extLst>
                  <a:ext uri="{0D108BD9-81ED-4DB2-BD59-A6C34878D82A}">
                    <a16:rowId xmlns:a16="http://schemas.microsoft.com/office/drawing/2014/main" xmlns="" val="10001"/>
                  </a:ext>
                </a:extLst>
              </a:tr>
            </a:tbl>
          </a:graphicData>
        </a:graphic>
      </p:graphicFrame>
      <p:sp>
        <p:nvSpPr>
          <p:cNvPr id="2" name="TextBox 1"/>
          <p:cNvSpPr txBox="1"/>
          <p:nvPr/>
        </p:nvSpPr>
        <p:spPr>
          <a:xfrm>
            <a:off x="3542800" y="1735038"/>
            <a:ext cx="6045562" cy="954107"/>
          </a:xfrm>
          <a:prstGeom prst="rect">
            <a:avLst/>
          </a:prstGeom>
          <a:noFill/>
        </p:spPr>
        <p:txBody>
          <a:bodyPr wrap="square" rtlCol="0">
            <a:spAutoFit/>
          </a:bodyPr>
          <a:lstStyle/>
          <a:p>
            <a:r>
              <a:rPr lang="en-AU" sz="2800" dirty="0">
                <a:solidFill>
                  <a:srgbClr val="0070C0"/>
                </a:solidFill>
              </a:rPr>
              <a:t>The </a:t>
            </a:r>
            <a:r>
              <a:rPr lang="en-AU" sz="2800" b="1" dirty="0" smtClean="0">
                <a:solidFill>
                  <a:srgbClr val="0070C0"/>
                </a:solidFill>
              </a:rPr>
              <a:t>blue </a:t>
            </a:r>
            <a:r>
              <a:rPr lang="en-AU" sz="2800" dirty="0" smtClean="0">
                <a:solidFill>
                  <a:srgbClr val="0070C0"/>
                </a:solidFill>
              </a:rPr>
              <a:t>dye mixture has not separated. There is only one colour in the blue dye.</a:t>
            </a:r>
            <a:endParaRPr lang="en-AU" sz="2800" b="1" dirty="0">
              <a:solidFill>
                <a:srgbClr val="0070C0"/>
              </a:solidFill>
            </a:endParaRPr>
          </a:p>
        </p:txBody>
      </p:sp>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7" name="Table 16">
            <a:extLst>
              <a:ext uri="{FF2B5EF4-FFF2-40B4-BE49-F238E27FC236}">
                <a16:creationId xmlns:a16="http://schemas.microsoft.com/office/drawing/2014/main" xmlns="" id="{EA6FFD7C-A31B-4BD9-90A5-BA2B819631C9}"/>
              </a:ext>
            </a:extLst>
          </p:cNvPr>
          <p:cNvGraphicFramePr>
            <a:graphicFrameLocks noGrp="1"/>
          </p:cNvGraphicFramePr>
          <p:nvPr>
            <p:extLst>
              <p:ext uri="{D42A27DB-BD31-4B8C-83A1-F6EECF244321}">
                <p14:modId xmlns:p14="http://schemas.microsoft.com/office/powerpoint/2010/main" val="983541555"/>
              </p:ext>
            </p:extLst>
          </p:nvPr>
        </p:nvGraphicFramePr>
        <p:xfrm>
          <a:off x="5943600" y="76776"/>
          <a:ext cx="3644762" cy="1010920"/>
        </p:xfrm>
        <a:graphic>
          <a:graphicData uri="http://schemas.openxmlformats.org/drawingml/2006/table">
            <a:tbl>
              <a:tblPr firstRow="1" bandRow="1">
                <a:tableStyleId>{F5AB1C69-6EDB-4FF4-983F-18BD219EF322}</a:tableStyleId>
              </a:tblPr>
              <a:tblGrid>
                <a:gridCol w="3644762">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Chromatogram:</a:t>
                      </a:r>
                      <a:r>
                        <a:rPr lang="en-AU" b="0" i="0" baseline="0" dirty="0"/>
                        <a:t> </a:t>
                      </a:r>
                      <a:r>
                        <a:rPr lang="en-AU" b="0" i="0" baseline="0" dirty="0" smtClean="0"/>
                        <a:t>pattern of separated substances from chromatography</a:t>
                      </a:r>
                      <a:endParaRPr lang="en-AU"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9" name="Picture 8"/>
          <p:cNvPicPr>
            <a:picLocks noChangeAspect="1"/>
          </p:cNvPicPr>
          <p:nvPr/>
        </p:nvPicPr>
        <p:blipFill>
          <a:blip r:embed="rId2"/>
          <a:stretch>
            <a:fillRect/>
          </a:stretch>
        </p:blipFill>
        <p:spPr>
          <a:xfrm>
            <a:off x="3554020" y="3581400"/>
            <a:ext cx="6034342" cy="278585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042851058"/>
              </p:ext>
            </p:extLst>
          </p:nvPr>
        </p:nvGraphicFramePr>
        <p:xfrm>
          <a:off x="9696322" y="116891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colours has it separated</a:t>
                      </a:r>
                      <a:r>
                        <a:rPr lang="en-AU" baseline="0" dirty="0" smtClean="0"/>
                        <a:t> into</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210130290"/>
              </p:ext>
            </p:extLst>
          </p:nvPr>
        </p:nvGraphicFramePr>
        <p:xfrm>
          <a:off x="9696322" y="2270760"/>
          <a:ext cx="2424442" cy="128016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3</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 is more soluble? How do</a:t>
                      </a:r>
                      <a:r>
                        <a:rPr lang="en-AU" baseline="0" dirty="0" smtClean="0"/>
                        <a:t> you know?</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5595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1575492621"/>
              </p:ext>
            </p:extLst>
          </p:nvPr>
        </p:nvGraphicFramePr>
        <p:xfrm>
          <a:off x="9696322" y="6840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is the</a:t>
                      </a:r>
                      <a:r>
                        <a:rPr lang="en-AU" baseline="0" dirty="0" smtClean="0"/>
                        <a:t> original colour</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9"/>
            <a:ext cx="9124260" cy="1275852"/>
          </a:xfrm>
        </p:spPr>
        <p:txBody>
          <a:bodyPr>
            <a:normAutofit/>
          </a:bodyPr>
          <a:lstStyle/>
          <a:p>
            <a:pPr marL="0" indent="0">
              <a:buNone/>
            </a:pPr>
            <a:r>
              <a:rPr lang="en-AU" b="1" dirty="0" smtClean="0"/>
              <a:t>Describing Chromatograms</a:t>
            </a:r>
            <a:endParaRPr lang="en-AU" b="1" dirty="0"/>
          </a:p>
          <a:p>
            <a:pPr marL="0" indent="0">
              <a:buNone/>
            </a:pPr>
            <a:r>
              <a:rPr lang="en-AU" dirty="0" smtClean="0"/>
              <a:t>Describe the chromatogram for the </a:t>
            </a:r>
            <a:r>
              <a:rPr lang="en-AU" b="1" dirty="0" smtClean="0"/>
              <a:t>brown </a:t>
            </a:r>
            <a:r>
              <a:rPr lang="en-AU" dirty="0" smtClean="0"/>
              <a:t>dye.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833477660"/>
              </p:ext>
            </p:extLst>
          </p:nvPr>
        </p:nvGraphicFramePr>
        <p:xfrm>
          <a:off x="273776" y="2104757"/>
          <a:ext cx="3086272" cy="3874028"/>
        </p:xfrm>
        <a:graphic>
          <a:graphicData uri="http://schemas.openxmlformats.org/drawingml/2006/table">
            <a:tbl>
              <a:tblPr firstRow="1" bandRow="1">
                <a:tableStyleId>{F5AB1C69-6EDB-4FF4-983F-18BD219EF322}</a:tableStyleId>
              </a:tblPr>
              <a:tblGrid>
                <a:gridCol w="3086272">
                  <a:extLst>
                    <a:ext uri="{9D8B030D-6E8A-4147-A177-3AD203B41FA5}">
                      <a16:colId xmlns:a16="http://schemas.microsoft.com/office/drawing/2014/main" xmlns="" val="20000"/>
                    </a:ext>
                  </a:extLst>
                </a:gridCol>
              </a:tblGrid>
              <a:tr h="429788">
                <a:tc>
                  <a:txBody>
                    <a:bodyPr/>
                    <a:lstStyle/>
                    <a:p>
                      <a:r>
                        <a:rPr lang="en-AU" dirty="0" smtClean="0"/>
                        <a:t>Describing</a:t>
                      </a:r>
                      <a:r>
                        <a:rPr lang="en-AU" baseline="0" dirty="0" smtClean="0"/>
                        <a:t> Chromatograms</a:t>
                      </a:r>
                      <a:endParaRPr lang="en-AU" dirty="0"/>
                    </a:p>
                  </a:txBody>
                  <a:tcPr>
                    <a:solidFill>
                      <a:srgbClr val="0070C0"/>
                    </a:solidFill>
                  </a:tcPr>
                </a:tc>
                <a:extLst>
                  <a:ext uri="{0D108BD9-81ED-4DB2-BD59-A6C34878D82A}">
                    <a16:rowId xmlns:a16="http://schemas.microsoft.com/office/drawing/2014/main" xmlns="" val="10000"/>
                  </a:ext>
                </a:extLst>
              </a:tr>
              <a:tr h="1913792">
                <a:tc>
                  <a:txBody>
                    <a:bodyPr/>
                    <a:lstStyle/>
                    <a:p>
                      <a:r>
                        <a:rPr lang="en-AU" sz="2000" dirty="0" smtClean="0"/>
                        <a:t>Step</a:t>
                      </a:r>
                      <a:r>
                        <a:rPr lang="en-AU" sz="2000" baseline="0" dirty="0" smtClean="0"/>
                        <a:t> 1:  Identify the original colour of the dye mixture</a:t>
                      </a:r>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smtClean="0"/>
                        <a:t>Step 2: </a:t>
                      </a:r>
                      <a:r>
                        <a:rPr lang="en-AU" sz="2000" dirty="0" smtClean="0"/>
                        <a:t>Identify the colours</a:t>
                      </a:r>
                      <a:r>
                        <a:rPr lang="en-AU" sz="2000" baseline="0" dirty="0" smtClean="0"/>
                        <a:t> in the separated dye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baseline="0" dirty="0" smtClean="0"/>
                        <a:t>Step 3:  Describe the solubility of individual dyes if there is more than one in the sample</a:t>
                      </a:r>
                    </a:p>
                  </a:txBody>
                  <a:tcPr/>
                </a:tc>
                <a:extLst>
                  <a:ext uri="{0D108BD9-81ED-4DB2-BD59-A6C34878D82A}">
                    <a16:rowId xmlns:a16="http://schemas.microsoft.com/office/drawing/2014/main" xmlns="" val="10001"/>
                  </a:ext>
                </a:extLst>
              </a:tr>
            </a:tbl>
          </a:graphicData>
        </a:graphic>
      </p:graphicFrame>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7" name="Table 16">
            <a:extLst>
              <a:ext uri="{FF2B5EF4-FFF2-40B4-BE49-F238E27FC236}">
                <a16:creationId xmlns:a16="http://schemas.microsoft.com/office/drawing/2014/main" xmlns="" id="{EA6FFD7C-A31B-4BD9-90A5-BA2B819631C9}"/>
              </a:ext>
            </a:extLst>
          </p:cNvPr>
          <p:cNvGraphicFramePr>
            <a:graphicFrameLocks noGrp="1"/>
          </p:cNvGraphicFramePr>
          <p:nvPr>
            <p:extLst>
              <p:ext uri="{D42A27DB-BD31-4B8C-83A1-F6EECF244321}">
                <p14:modId xmlns:p14="http://schemas.microsoft.com/office/powerpoint/2010/main" val="983541555"/>
              </p:ext>
            </p:extLst>
          </p:nvPr>
        </p:nvGraphicFramePr>
        <p:xfrm>
          <a:off x="5943600" y="76776"/>
          <a:ext cx="3644762" cy="1010920"/>
        </p:xfrm>
        <a:graphic>
          <a:graphicData uri="http://schemas.openxmlformats.org/drawingml/2006/table">
            <a:tbl>
              <a:tblPr firstRow="1" bandRow="1">
                <a:tableStyleId>{F5AB1C69-6EDB-4FF4-983F-18BD219EF322}</a:tableStyleId>
              </a:tblPr>
              <a:tblGrid>
                <a:gridCol w="3644762">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Chromatogram:</a:t>
                      </a:r>
                      <a:r>
                        <a:rPr lang="en-AU" b="0" i="0" baseline="0" dirty="0"/>
                        <a:t> </a:t>
                      </a:r>
                      <a:r>
                        <a:rPr lang="en-AU" b="0" i="0" baseline="0" dirty="0" smtClean="0"/>
                        <a:t>pattern of separated substances from chromatography</a:t>
                      </a:r>
                      <a:endParaRPr lang="en-AU"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9" name="Picture 8"/>
          <p:cNvPicPr>
            <a:picLocks noChangeAspect="1"/>
          </p:cNvPicPr>
          <p:nvPr/>
        </p:nvPicPr>
        <p:blipFill>
          <a:blip r:embed="rId2"/>
          <a:stretch>
            <a:fillRect/>
          </a:stretch>
        </p:blipFill>
        <p:spPr>
          <a:xfrm>
            <a:off x="3554020" y="3581400"/>
            <a:ext cx="6034342" cy="278585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629263366"/>
              </p:ext>
            </p:extLst>
          </p:nvPr>
        </p:nvGraphicFramePr>
        <p:xfrm>
          <a:off x="9696322" y="116891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colours has it separated</a:t>
                      </a:r>
                      <a:r>
                        <a:rPr lang="en-AU" baseline="0" dirty="0" smtClean="0"/>
                        <a:t> into</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65740907"/>
              </p:ext>
            </p:extLst>
          </p:nvPr>
        </p:nvGraphicFramePr>
        <p:xfrm>
          <a:off x="9696322" y="2270760"/>
          <a:ext cx="2424442" cy="128016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3</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 is more soluble? How do</a:t>
                      </a:r>
                      <a:r>
                        <a:rPr lang="en-AU" baseline="0" dirty="0" smtClean="0"/>
                        <a:t> you know?</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0411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1002107654"/>
              </p:ext>
            </p:extLst>
          </p:nvPr>
        </p:nvGraphicFramePr>
        <p:xfrm>
          <a:off x="9696322" y="6840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is the</a:t>
                      </a:r>
                      <a:r>
                        <a:rPr lang="en-AU" baseline="0" dirty="0" smtClean="0"/>
                        <a:t> original colour</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9"/>
            <a:ext cx="9124260" cy="1275852"/>
          </a:xfrm>
        </p:spPr>
        <p:txBody>
          <a:bodyPr>
            <a:normAutofit/>
          </a:bodyPr>
          <a:lstStyle/>
          <a:p>
            <a:pPr marL="0" indent="0">
              <a:buNone/>
            </a:pPr>
            <a:r>
              <a:rPr lang="en-AU" b="1" dirty="0" smtClean="0"/>
              <a:t>Describing Chromatograms</a:t>
            </a:r>
            <a:endParaRPr lang="en-AU" b="1" dirty="0"/>
          </a:p>
          <a:p>
            <a:pPr marL="0" indent="0">
              <a:buNone/>
            </a:pPr>
            <a:r>
              <a:rPr lang="en-AU" dirty="0" smtClean="0"/>
              <a:t>Describe the chromatogram for the </a:t>
            </a:r>
            <a:r>
              <a:rPr lang="en-AU" b="1" dirty="0" smtClean="0"/>
              <a:t>black </a:t>
            </a:r>
            <a:r>
              <a:rPr lang="en-AU" dirty="0" smtClean="0"/>
              <a:t>dye.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763173314"/>
              </p:ext>
            </p:extLst>
          </p:nvPr>
        </p:nvGraphicFramePr>
        <p:xfrm>
          <a:off x="273776" y="2104757"/>
          <a:ext cx="3086272" cy="3874028"/>
        </p:xfrm>
        <a:graphic>
          <a:graphicData uri="http://schemas.openxmlformats.org/drawingml/2006/table">
            <a:tbl>
              <a:tblPr firstRow="1" bandRow="1">
                <a:tableStyleId>{F5AB1C69-6EDB-4FF4-983F-18BD219EF322}</a:tableStyleId>
              </a:tblPr>
              <a:tblGrid>
                <a:gridCol w="3086272">
                  <a:extLst>
                    <a:ext uri="{9D8B030D-6E8A-4147-A177-3AD203B41FA5}">
                      <a16:colId xmlns:a16="http://schemas.microsoft.com/office/drawing/2014/main" xmlns="" val="20000"/>
                    </a:ext>
                  </a:extLst>
                </a:gridCol>
              </a:tblGrid>
              <a:tr h="429788">
                <a:tc>
                  <a:txBody>
                    <a:bodyPr/>
                    <a:lstStyle/>
                    <a:p>
                      <a:r>
                        <a:rPr lang="en-AU" dirty="0" smtClean="0"/>
                        <a:t>Describing</a:t>
                      </a:r>
                      <a:r>
                        <a:rPr lang="en-AU" baseline="0" dirty="0" smtClean="0"/>
                        <a:t> Chromatograms</a:t>
                      </a:r>
                      <a:endParaRPr lang="en-AU" dirty="0"/>
                    </a:p>
                  </a:txBody>
                  <a:tcPr>
                    <a:solidFill>
                      <a:srgbClr val="0070C0"/>
                    </a:solidFill>
                  </a:tcPr>
                </a:tc>
                <a:extLst>
                  <a:ext uri="{0D108BD9-81ED-4DB2-BD59-A6C34878D82A}">
                    <a16:rowId xmlns:a16="http://schemas.microsoft.com/office/drawing/2014/main" xmlns="" val="10000"/>
                  </a:ext>
                </a:extLst>
              </a:tr>
              <a:tr h="1913792">
                <a:tc>
                  <a:txBody>
                    <a:bodyPr/>
                    <a:lstStyle/>
                    <a:p>
                      <a:r>
                        <a:rPr lang="en-AU" sz="2000" dirty="0" smtClean="0"/>
                        <a:t>Step</a:t>
                      </a:r>
                      <a:r>
                        <a:rPr lang="en-AU" sz="2000" baseline="0" dirty="0" smtClean="0"/>
                        <a:t> 1:  Identify the original colour of the dye mixture</a:t>
                      </a:r>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smtClean="0"/>
                        <a:t>Step 2: </a:t>
                      </a:r>
                      <a:r>
                        <a:rPr lang="en-AU" sz="2000" dirty="0" smtClean="0"/>
                        <a:t>Identify the colours</a:t>
                      </a:r>
                      <a:r>
                        <a:rPr lang="en-AU" sz="2000" baseline="0" dirty="0" smtClean="0"/>
                        <a:t> in the separated dye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baseline="0" dirty="0" smtClean="0"/>
                        <a:t>Step 3:  Describe the solubility of individual dyes if there is more than one in the sample</a:t>
                      </a:r>
                    </a:p>
                  </a:txBody>
                  <a:tcPr/>
                </a:tc>
                <a:extLst>
                  <a:ext uri="{0D108BD9-81ED-4DB2-BD59-A6C34878D82A}">
                    <a16:rowId xmlns:a16="http://schemas.microsoft.com/office/drawing/2014/main" xmlns="" val="10001"/>
                  </a:ext>
                </a:extLst>
              </a:tr>
            </a:tbl>
          </a:graphicData>
        </a:graphic>
      </p:graphicFrame>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7" name="Table 16">
            <a:extLst>
              <a:ext uri="{FF2B5EF4-FFF2-40B4-BE49-F238E27FC236}">
                <a16:creationId xmlns:a16="http://schemas.microsoft.com/office/drawing/2014/main" xmlns="" id="{EA6FFD7C-A31B-4BD9-90A5-BA2B819631C9}"/>
              </a:ext>
            </a:extLst>
          </p:cNvPr>
          <p:cNvGraphicFramePr>
            <a:graphicFrameLocks noGrp="1"/>
          </p:cNvGraphicFramePr>
          <p:nvPr>
            <p:extLst>
              <p:ext uri="{D42A27DB-BD31-4B8C-83A1-F6EECF244321}">
                <p14:modId xmlns:p14="http://schemas.microsoft.com/office/powerpoint/2010/main" val="983541555"/>
              </p:ext>
            </p:extLst>
          </p:nvPr>
        </p:nvGraphicFramePr>
        <p:xfrm>
          <a:off x="5943600" y="76776"/>
          <a:ext cx="3644762" cy="1010920"/>
        </p:xfrm>
        <a:graphic>
          <a:graphicData uri="http://schemas.openxmlformats.org/drawingml/2006/table">
            <a:tbl>
              <a:tblPr firstRow="1" bandRow="1">
                <a:tableStyleId>{F5AB1C69-6EDB-4FF4-983F-18BD219EF322}</a:tableStyleId>
              </a:tblPr>
              <a:tblGrid>
                <a:gridCol w="3644762">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Chromatogram:</a:t>
                      </a:r>
                      <a:r>
                        <a:rPr lang="en-AU" b="0" i="0" baseline="0" dirty="0"/>
                        <a:t> </a:t>
                      </a:r>
                      <a:r>
                        <a:rPr lang="en-AU" b="0" i="0" baseline="0" dirty="0" smtClean="0"/>
                        <a:t>pattern of separated substances from chromatography</a:t>
                      </a:r>
                      <a:endParaRPr lang="en-AU"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9" name="Picture 8"/>
          <p:cNvPicPr>
            <a:picLocks noChangeAspect="1"/>
          </p:cNvPicPr>
          <p:nvPr/>
        </p:nvPicPr>
        <p:blipFill>
          <a:blip r:embed="rId2"/>
          <a:stretch>
            <a:fillRect/>
          </a:stretch>
        </p:blipFill>
        <p:spPr>
          <a:xfrm>
            <a:off x="3554020" y="3581400"/>
            <a:ext cx="6034342" cy="2785854"/>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847055991"/>
              </p:ext>
            </p:extLst>
          </p:nvPr>
        </p:nvGraphicFramePr>
        <p:xfrm>
          <a:off x="9696322" y="1168910"/>
          <a:ext cx="2424442" cy="100584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colours has it separated</a:t>
                      </a:r>
                      <a:r>
                        <a:rPr lang="en-AU" baseline="0" dirty="0" smtClean="0"/>
                        <a:t> into</a:t>
                      </a:r>
                      <a:r>
                        <a:rPr lang="en-AU"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45163560"/>
              </p:ext>
            </p:extLst>
          </p:nvPr>
        </p:nvGraphicFramePr>
        <p:xfrm>
          <a:off x="9696322" y="2270760"/>
          <a:ext cx="2424442" cy="1280160"/>
        </p:xfrm>
        <a:graphic>
          <a:graphicData uri="http://schemas.openxmlformats.org/drawingml/2006/table">
            <a:tbl>
              <a:tblPr firstRow="1" bandRow="1">
                <a:tableStyleId>{21E4AEA4-8DFA-4A89-87EB-49C32662AFE0}</a:tableStyleId>
              </a:tblPr>
              <a:tblGrid>
                <a:gridCol w="2424442">
                  <a:extLst>
                    <a:ext uri="{9D8B030D-6E8A-4147-A177-3AD203B41FA5}">
                      <a16:colId xmlns:a16="http://schemas.microsoft.com/office/drawing/2014/main" xmlns="" val="20000"/>
                    </a:ext>
                  </a:extLst>
                </a:gridCol>
              </a:tblGrid>
              <a:tr h="353527">
                <a:tc>
                  <a:txBody>
                    <a:bodyPr/>
                    <a:lstStyle/>
                    <a:p>
                      <a:r>
                        <a:rPr lang="en-AU" dirty="0"/>
                        <a:t>CFU </a:t>
                      </a:r>
                      <a:r>
                        <a:rPr lang="en-AU" dirty="0" smtClean="0"/>
                        <a:t>3</a:t>
                      </a:r>
                      <a:endParaRPr lang="en-AU" dirty="0"/>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colour is more soluble? How do</a:t>
                      </a:r>
                      <a:r>
                        <a:rPr lang="en-AU" baseline="0" dirty="0" smtClean="0"/>
                        <a:t> you know?</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5413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014888"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a16="http://schemas.microsoft.com/office/drawing/2014/main" xmlns="" id="{8DE4CDE6-2979-4292-9E38-3C12910BF466}"/>
              </a:ext>
            </a:extLst>
          </p:cNvPr>
          <p:cNvSpPr>
            <a:spLocks noGrp="1"/>
          </p:cNvSpPr>
          <p:nvPr>
            <p:ph idx="1"/>
          </p:nvPr>
        </p:nvSpPr>
        <p:spPr>
          <a:xfrm>
            <a:off x="838200" y="720000"/>
            <a:ext cx="10515600" cy="5861192"/>
          </a:xfrm>
        </p:spPr>
        <p:txBody>
          <a:bodyPr>
            <a:normAutofit/>
          </a:bodyPr>
          <a:lstStyle/>
          <a:p>
            <a:r>
              <a:rPr lang="en-AU" dirty="0" smtClean="0"/>
              <a:t>More </a:t>
            </a:r>
            <a:r>
              <a:rPr lang="en-AU" dirty="0"/>
              <a:t>complex and sensitive chromatography instruments are used in many industries.  They are used to:</a:t>
            </a:r>
          </a:p>
          <a:p>
            <a:pPr lvl="1"/>
            <a:r>
              <a:rPr lang="en-AU" sz="2600" dirty="0"/>
              <a:t>Testing for pollutants in air</a:t>
            </a:r>
          </a:p>
          <a:p>
            <a:pPr lvl="1"/>
            <a:r>
              <a:rPr lang="en-AU" sz="2600" dirty="0"/>
              <a:t>Testing urine to identify athletes using banned substances</a:t>
            </a:r>
          </a:p>
          <a:p>
            <a:pPr lvl="1"/>
            <a:r>
              <a:rPr lang="en-AU" sz="2600" dirty="0"/>
              <a:t>Testing for drugs at airports </a:t>
            </a:r>
          </a:p>
          <a:p>
            <a:pPr lvl="1"/>
            <a:r>
              <a:rPr lang="en-AU" sz="2600" dirty="0"/>
              <a:t>Analysing vitamin and mineral content in foods</a:t>
            </a:r>
          </a:p>
          <a:p>
            <a:pPr lvl="1"/>
            <a:r>
              <a:rPr lang="en-AU" sz="2600" dirty="0"/>
              <a:t>Testing artworks for forgeries</a:t>
            </a:r>
          </a:p>
          <a:p>
            <a:endParaRPr lang="en-AU" dirty="0"/>
          </a:p>
          <a:p>
            <a:r>
              <a:rPr lang="en-AU" dirty="0"/>
              <a:t>You will be conducting a simple chromatography experiment.</a:t>
            </a:r>
          </a:p>
        </p:txBody>
      </p:sp>
    </p:spTree>
    <p:extLst>
      <p:ext uri="{BB962C8B-B14F-4D97-AF65-F5344CB8AC3E}">
        <p14:creationId xmlns:p14="http://schemas.microsoft.com/office/powerpoint/2010/main" val="40731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0"/>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7" name="TextBox 6">
            <a:extLst>
              <a:ext uri="{FF2B5EF4-FFF2-40B4-BE49-F238E27FC236}">
                <a16:creationId xmlns:a16="http://schemas.microsoft.com/office/drawing/2014/main" xmlns="" id="{CAB9537A-E908-4D77-AA32-D16BBF1F3E1A}"/>
              </a:ext>
            </a:extLst>
          </p:cNvPr>
          <p:cNvSpPr txBox="1"/>
          <p:nvPr/>
        </p:nvSpPr>
        <p:spPr>
          <a:xfrm>
            <a:off x="104328" y="720536"/>
            <a:ext cx="11028031" cy="523220"/>
          </a:xfrm>
          <a:prstGeom prst="rect">
            <a:avLst/>
          </a:prstGeom>
          <a:noFill/>
        </p:spPr>
        <p:txBody>
          <a:bodyPr wrap="square" rtlCol="0">
            <a:spAutoFit/>
          </a:bodyPr>
          <a:lstStyle/>
          <a:p>
            <a:r>
              <a:rPr lang="en-AU" sz="2800" dirty="0"/>
              <a:t>Name a substance that is soluble in water and one that is not</a:t>
            </a:r>
            <a:r>
              <a:rPr lang="en-AU" sz="2800" dirty="0" smtClean="0"/>
              <a:t>.</a:t>
            </a:r>
            <a:endParaRPr lang="en-AU" sz="2800" dirty="0"/>
          </a:p>
        </p:txBody>
      </p:sp>
      <p:graphicFrame>
        <p:nvGraphicFramePr>
          <p:cNvPr id="12" name="Table 11">
            <a:extLst>
              <a:ext uri="{FF2B5EF4-FFF2-40B4-BE49-F238E27FC236}">
                <a16:creationId xmlns:a16="http://schemas.microsoft.com/office/drawing/2014/main" xmlns="" id="{34F6BD48-36D2-4452-A6AD-8EC2F05BEF08}"/>
              </a:ext>
            </a:extLst>
          </p:cNvPr>
          <p:cNvGraphicFramePr>
            <a:graphicFrameLocks noGrp="1"/>
          </p:cNvGraphicFramePr>
          <p:nvPr>
            <p:extLst>
              <p:ext uri="{D42A27DB-BD31-4B8C-83A1-F6EECF244321}">
                <p14:modId xmlns:p14="http://schemas.microsoft.com/office/powerpoint/2010/main" val="3011852827"/>
              </p:ext>
            </p:extLst>
          </p:nvPr>
        </p:nvGraphicFramePr>
        <p:xfrm>
          <a:off x="2311404" y="57122"/>
          <a:ext cx="3009045" cy="741680"/>
        </p:xfrm>
        <a:graphic>
          <a:graphicData uri="http://schemas.openxmlformats.org/drawingml/2006/table">
            <a:tbl>
              <a:tblPr firstRow="1" bandRow="1">
                <a:tableStyleId>{F5AB1C69-6EDB-4FF4-983F-18BD219EF322}</a:tableStyleId>
              </a:tblPr>
              <a:tblGrid>
                <a:gridCol w="3009045">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Soluble: </a:t>
                      </a:r>
                      <a:r>
                        <a:rPr lang="en-AU" b="0" i="0" baseline="0" dirty="0" smtClean="0"/>
                        <a:t> dissolves in a solvent</a:t>
                      </a:r>
                      <a:endParaRPr lang="en-AU" b="1"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2" name="Picture 1"/>
          <p:cNvPicPr>
            <a:picLocks noChangeAspect="1"/>
          </p:cNvPicPr>
          <p:nvPr/>
        </p:nvPicPr>
        <p:blipFill rotWithShape="1">
          <a:blip r:embed="rId2"/>
          <a:srcRect l="21048" r="26293"/>
          <a:stretch/>
        </p:blipFill>
        <p:spPr>
          <a:xfrm>
            <a:off x="9360760" y="135388"/>
            <a:ext cx="2638872" cy="3292125"/>
          </a:xfrm>
          <a:prstGeom prst="rect">
            <a:avLst/>
          </a:prstGeom>
        </p:spPr>
      </p:pic>
      <p:sp>
        <p:nvSpPr>
          <p:cNvPr id="6" name="TextBox 5">
            <a:extLst>
              <a:ext uri="{FF2B5EF4-FFF2-40B4-BE49-F238E27FC236}">
                <a16:creationId xmlns:a16="http://schemas.microsoft.com/office/drawing/2014/main" xmlns="" id="{CAB9537A-E908-4D77-AA32-D16BBF1F3E1A}"/>
              </a:ext>
            </a:extLst>
          </p:cNvPr>
          <p:cNvSpPr txBox="1"/>
          <p:nvPr/>
        </p:nvSpPr>
        <p:spPr>
          <a:xfrm>
            <a:off x="104327" y="2100053"/>
            <a:ext cx="11028031" cy="523220"/>
          </a:xfrm>
          <a:prstGeom prst="rect">
            <a:avLst/>
          </a:prstGeom>
          <a:noFill/>
        </p:spPr>
        <p:txBody>
          <a:bodyPr wrap="square" rtlCol="0">
            <a:spAutoFit/>
          </a:bodyPr>
          <a:lstStyle/>
          <a:p>
            <a:r>
              <a:rPr lang="en-AU" sz="2800" dirty="0" smtClean="0"/>
              <a:t>Why </a:t>
            </a:r>
            <a:r>
              <a:rPr lang="en-AU" sz="2800" dirty="0"/>
              <a:t>are the parts of a mixture of dyes able to be separated</a:t>
            </a:r>
            <a:r>
              <a:rPr lang="en-AU" sz="2800" dirty="0" smtClean="0"/>
              <a:t>?</a:t>
            </a:r>
            <a:endParaRPr lang="en-AU" sz="2800" dirty="0"/>
          </a:p>
        </p:txBody>
      </p:sp>
      <p:sp>
        <p:nvSpPr>
          <p:cNvPr id="8" name="TextBox 7"/>
          <p:cNvSpPr txBox="1"/>
          <p:nvPr/>
        </p:nvSpPr>
        <p:spPr>
          <a:xfrm>
            <a:off x="0" y="1379517"/>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9" name="TextBox 8">
            <a:extLst>
              <a:ext uri="{FF2B5EF4-FFF2-40B4-BE49-F238E27FC236}">
                <a16:creationId xmlns:a16="http://schemas.microsoft.com/office/drawing/2014/main" xmlns="" id="{CAB9537A-E908-4D77-AA32-D16BBF1F3E1A}"/>
              </a:ext>
            </a:extLst>
          </p:cNvPr>
          <p:cNvSpPr txBox="1"/>
          <p:nvPr/>
        </p:nvSpPr>
        <p:spPr>
          <a:xfrm>
            <a:off x="104326" y="3479570"/>
            <a:ext cx="8831019" cy="954107"/>
          </a:xfrm>
          <a:prstGeom prst="rect">
            <a:avLst/>
          </a:prstGeom>
          <a:noFill/>
        </p:spPr>
        <p:txBody>
          <a:bodyPr wrap="square" rtlCol="0">
            <a:spAutoFit/>
          </a:bodyPr>
          <a:lstStyle/>
          <a:p>
            <a:r>
              <a:rPr lang="en-AU" sz="2800" dirty="0" smtClean="0"/>
              <a:t>Explain </a:t>
            </a:r>
            <a:r>
              <a:rPr lang="en-AU" sz="2800" dirty="0"/>
              <a:t>how chromatography works to separate dyes. (Think, Pair, Whiteboard, Share</a:t>
            </a:r>
            <a:r>
              <a:rPr lang="en-AU" sz="2800" dirty="0" smtClean="0"/>
              <a:t>)</a:t>
            </a:r>
            <a:endParaRPr lang="en-AU" sz="2800" dirty="0"/>
          </a:p>
        </p:txBody>
      </p:sp>
      <p:sp>
        <p:nvSpPr>
          <p:cNvPr id="11" name="TextBox 10"/>
          <p:cNvSpPr txBox="1"/>
          <p:nvPr/>
        </p:nvSpPr>
        <p:spPr>
          <a:xfrm>
            <a:off x="0" y="2759034"/>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3" name="TextBox 12"/>
          <p:cNvSpPr txBox="1"/>
          <p:nvPr/>
        </p:nvSpPr>
        <p:spPr>
          <a:xfrm>
            <a:off x="-1" y="4569438"/>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4" name="TextBox 13">
            <a:extLst>
              <a:ext uri="{FF2B5EF4-FFF2-40B4-BE49-F238E27FC236}">
                <a16:creationId xmlns:a16="http://schemas.microsoft.com/office/drawing/2014/main" xmlns="" id="{CAB9537A-E908-4D77-AA32-D16BBF1F3E1A}"/>
              </a:ext>
            </a:extLst>
          </p:cNvPr>
          <p:cNvSpPr txBox="1"/>
          <p:nvPr/>
        </p:nvSpPr>
        <p:spPr>
          <a:xfrm>
            <a:off x="104326" y="5289974"/>
            <a:ext cx="8831019" cy="954107"/>
          </a:xfrm>
          <a:prstGeom prst="rect">
            <a:avLst/>
          </a:prstGeom>
          <a:noFill/>
        </p:spPr>
        <p:txBody>
          <a:bodyPr wrap="square" rtlCol="0">
            <a:spAutoFit/>
          </a:bodyPr>
          <a:lstStyle/>
          <a:p>
            <a:r>
              <a:rPr lang="en-AU" sz="2800" dirty="0" smtClean="0"/>
              <a:t>The first dye in the chromatogram is green.   Describe the chromatogram. </a:t>
            </a:r>
            <a:endParaRPr lang="en-AU" sz="2800" dirty="0"/>
          </a:p>
        </p:txBody>
      </p:sp>
      <p:graphicFrame>
        <p:nvGraphicFramePr>
          <p:cNvPr id="15" name="Table 14"/>
          <p:cNvGraphicFramePr>
            <a:graphicFrameLocks noGrp="1"/>
          </p:cNvGraphicFramePr>
          <p:nvPr>
            <p:extLst>
              <p:ext uri="{D42A27DB-BD31-4B8C-83A1-F6EECF244321}">
                <p14:modId xmlns:p14="http://schemas.microsoft.com/office/powerpoint/2010/main" val="1658647242"/>
              </p:ext>
            </p:extLst>
          </p:nvPr>
        </p:nvGraphicFramePr>
        <p:xfrm>
          <a:off x="9006603" y="3479570"/>
          <a:ext cx="3086272" cy="3264428"/>
        </p:xfrm>
        <a:graphic>
          <a:graphicData uri="http://schemas.openxmlformats.org/drawingml/2006/table">
            <a:tbl>
              <a:tblPr firstRow="1" bandRow="1">
                <a:tableStyleId>{F5AB1C69-6EDB-4FF4-983F-18BD219EF322}</a:tableStyleId>
              </a:tblPr>
              <a:tblGrid>
                <a:gridCol w="3086272">
                  <a:extLst>
                    <a:ext uri="{9D8B030D-6E8A-4147-A177-3AD203B41FA5}">
                      <a16:colId xmlns:a16="http://schemas.microsoft.com/office/drawing/2014/main" xmlns="" val="20000"/>
                    </a:ext>
                  </a:extLst>
                </a:gridCol>
              </a:tblGrid>
              <a:tr h="429788">
                <a:tc>
                  <a:txBody>
                    <a:bodyPr/>
                    <a:lstStyle/>
                    <a:p>
                      <a:r>
                        <a:rPr lang="en-AU" dirty="0" smtClean="0"/>
                        <a:t>Describing</a:t>
                      </a:r>
                      <a:r>
                        <a:rPr lang="en-AU" baseline="0" dirty="0" smtClean="0"/>
                        <a:t> Chromatograms</a:t>
                      </a:r>
                      <a:endParaRPr lang="en-AU" dirty="0"/>
                    </a:p>
                  </a:txBody>
                  <a:tcPr>
                    <a:solidFill>
                      <a:srgbClr val="7030A0"/>
                    </a:solidFill>
                  </a:tcPr>
                </a:tc>
                <a:extLst>
                  <a:ext uri="{0D108BD9-81ED-4DB2-BD59-A6C34878D82A}">
                    <a16:rowId xmlns:a16="http://schemas.microsoft.com/office/drawing/2014/main" xmlns="" val="10000"/>
                  </a:ext>
                </a:extLst>
              </a:tr>
              <a:tr h="1913792">
                <a:tc>
                  <a:txBody>
                    <a:bodyPr/>
                    <a:lstStyle/>
                    <a:p>
                      <a:r>
                        <a:rPr lang="en-AU" sz="2000" dirty="0" smtClean="0"/>
                        <a:t>Step</a:t>
                      </a:r>
                      <a:r>
                        <a:rPr lang="en-AU" sz="2000" baseline="0" dirty="0" smtClean="0"/>
                        <a:t> 1:  Identify the original colour of the dye mixture</a:t>
                      </a:r>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smtClean="0"/>
                        <a:t>Step 2: </a:t>
                      </a:r>
                      <a:r>
                        <a:rPr lang="en-AU" sz="2000" dirty="0" smtClean="0"/>
                        <a:t>Identify the colours</a:t>
                      </a:r>
                      <a:r>
                        <a:rPr lang="en-AU" sz="2000" baseline="0" dirty="0" smtClean="0"/>
                        <a:t> in the separated dye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baseline="0" dirty="0" smtClean="0"/>
                        <a:t>Step 3:  Describe the solubility of individual dyes</a:t>
                      </a:r>
                    </a:p>
                  </a:txBody>
                  <a:tcPr/>
                </a:tc>
                <a:extLst>
                  <a:ext uri="{0D108BD9-81ED-4DB2-BD59-A6C34878D82A}">
                    <a16:rowId xmlns:a16="http://schemas.microsoft.com/office/drawing/2014/main" xmlns="" val="10001"/>
                  </a:ext>
                </a:extLst>
              </a:tr>
            </a:tbl>
          </a:graphicData>
        </a:graphic>
      </p:graphicFrame>
      <p:graphicFrame>
        <p:nvGraphicFramePr>
          <p:cNvPr id="16" name="Table 15">
            <a:extLst>
              <a:ext uri="{FF2B5EF4-FFF2-40B4-BE49-F238E27FC236}">
                <a16:creationId xmlns:a16="http://schemas.microsoft.com/office/drawing/2014/main" xmlns="" id="{EA6FFD7C-A31B-4BD9-90A5-BA2B819631C9}"/>
              </a:ext>
            </a:extLst>
          </p:cNvPr>
          <p:cNvGraphicFramePr>
            <a:graphicFrameLocks noGrp="1"/>
          </p:cNvGraphicFramePr>
          <p:nvPr>
            <p:extLst>
              <p:ext uri="{D42A27DB-BD31-4B8C-83A1-F6EECF244321}">
                <p14:modId xmlns:p14="http://schemas.microsoft.com/office/powerpoint/2010/main" val="1677625716"/>
              </p:ext>
            </p:extLst>
          </p:nvPr>
        </p:nvGraphicFramePr>
        <p:xfrm>
          <a:off x="5041474" y="4143293"/>
          <a:ext cx="3644762" cy="1010920"/>
        </p:xfrm>
        <a:graphic>
          <a:graphicData uri="http://schemas.openxmlformats.org/drawingml/2006/table">
            <a:tbl>
              <a:tblPr firstRow="1" bandRow="1">
                <a:tableStyleId>{F5AB1C69-6EDB-4FF4-983F-18BD219EF322}</a:tableStyleId>
              </a:tblPr>
              <a:tblGrid>
                <a:gridCol w="3644762">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Chromatogram:</a:t>
                      </a:r>
                      <a:r>
                        <a:rPr lang="en-AU" b="0" i="0" baseline="0" dirty="0"/>
                        <a:t> </a:t>
                      </a:r>
                      <a:r>
                        <a:rPr lang="en-AU" b="0" i="0" baseline="0" dirty="0" smtClean="0"/>
                        <a:t>pattern of separated substances from chromatography</a:t>
                      </a:r>
                      <a:endParaRPr lang="en-AU" i="0" baseline="0"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45219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3895468"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5" name="Content Placeholder 2">
            <a:extLst>
              <a:ext uri="{FF2B5EF4-FFF2-40B4-BE49-F238E27FC236}">
                <a16:creationId xmlns:a16="http://schemas.microsoft.com/office/drawing/2014/main" xmlns="" id="{7DCD67C7-DDC2-4B28-85BF-6A02105C4FE6}"/>
              </a:ext>
            </a:extLst>
          </p:cNvPr>
          <p:cNvSpPr>
            <a:spLocks noGrp="1"/>
          </p:cNvSpPr>
          <p:nvPr>
            <p:ph idx="1"/>
          </p:nvPr>
        </p:nvSpPr>
        <p:spPr>
          <a:xfrm>
            <a:off x="838200" y="720000"/>
            <a:ext cx="8559835" cy="4351338"/>
          </a:xfrm>
        </p:spPr>
        <p:txBody>
          <a:bodyPr/>
          <a:lstStyle/>
          <a:p>
            <a:r>
              <a:rPr lang="en-AU" dirty="0"/>
              <a:t>Complete the worksheet on chromatography</a:t>
            </a:r>
            <a:r>
              <a:rPr lang="en-AU" dirty="0" smtClean="0"/>
              <a:t>.</a:t>
            </a:r>
            <a:br>
              <a:rPr lang="en-AU" dirty="0" smtClean="0"/>
            </a:br>
            <a:r>
              <a:rPr lang="en-AU" dirty="0" smtClean="0"/>
              <a:t>(Available on Connect or get a copy from your teacher)</a:t>
            </a:r>
            <a:endParaRPr lang="en-AU" dirty="0"/>
          </a:p>
          <a:p>
            <a:r>
              <a:rPr lang="en-AU" dirty="0"/>
              <a:t>Turn to page 41 in your textbooks and attempt Questions 1-6.</a:t>
            </a:r>
          </a:p>
        </p:txBody>
      </p:sp>
      <p:pic>
        <p:nvPicPr>
          <p:cNvPr id="6" name="Picture 5"/>
          <p:cNvPicPr>
            <a:picLocks noChangeAspect="1"/>
          </p:cNvPicPr>
          <p:nvPr/>
        </p:nvPicPr>
        <p:blipFill>
          <a:blip r:embed="rId2"/>
          <a:stretch>
            <a:fillRect/>
          </a:stretch>
        </p:blipFill>
        <p:spPr>
          <a:xfrm>
            <a:off x="6953122" y="2872865"/>
            <a:ext cx="4566749" cy="3420654"/>
          </a:xfrm>
          <a:prstGeom prst="rect">
            <a:avLst/>
          </a:prstGeom>
        </p:spPr>
      </p:pic>
    </p:spTree>
    <p:extLst>
      <p:ext uri="{BB962C8B-B14F-4D97-AF65-F5344CB8AC3E}">
        <p14:creationId xmlns:p14="http://schemas.microsoft.com/office/powerpoint/2010/main" val="3754746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58611418"/>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Is the mixture a solution and you want the solute?</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8"/>
            <a:ext cx="9241024" cy="2053682"/>
          </a:xfrm>
        </p:spPr>
        <p:txBody>
          <a:bodyPr>
            <a:normAutofit/>
          </a:bodyPr>
          <a:lstStyle/>
          <a:p>
            <a:pPr marL="0" indent="0">
              <a:buNone/>
            </a:pPr>
            <a:r>
              <a:rPr lang="en-AU" b="1" dirty="0"/>
              <a:t>Which technique?</a:t>
            </a:r>
          </a:p>
          <a:p>
            <a:r>
              <a:rPr lang="en-AU" dirty="0"/>
              <a:t>A </a:t>
            </a:r>
            <a:r>
              <a:rPr lang="en-AU" dirty="0" smtClean="0"/>
              <a:t>chemist has contaminated her sulfuric acid with methanol.  She needs the sulfuric acid for her next experiment.  What separation technique should she use?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646980922"/>
              </p:ext>
            </p:extLst>
          </p:nvPr>
        </p:nvGraphicFramePr>
        <p:xfrm>
          <a:off x="206270" y="2631569"/>
          <a:ext cx="3880914" cy="3547347"/>
        </p:xfrm>
        <a:graphic>
          <a:graphicData uri="http://schemas.openxmlformats.org/drawingml/2006/table">
            <a:tbl>
              <a:tblPr firstRow="1" bandRow="1">
                <a:tableStyleId>{F5AB1C69-6EDB-4FF4-983F-18BD219EF322}</a:tableStyleId>
              </a:tblPr>
              <a:tblGrid>
                <a:gridCol w="3880914">
                  <a:extLst>
                    <a:ext uri="{9D8B030D-6E8A-4147-A177-3AD203B41FA5}">
                      <a16:colId xmlns:a16="http://schemas.microsoft.com/office/drawing/2014/main" xmlns="" val="20000"/>
                    </a:ext>
                  </a:extLst>
                </a:gridCol>
              </a:tblGrid>
              <a:tr h="448200">
                <a:tc>
                  <a:txBody>
                    <a:bodyPr/>
                    <a:lstStyle/>
                    <a:p>
                      <a:r>
                        <a:rPr lang="en-AU" sz="2000" dirty="0"/>
                        <a:t>Identifying a separation</a:t>
                      </a:r>
                      <a:r>
                        <a:rPr lang="en-AU" sz="2000" baseline="0" dirty="0"/>
                        <a:t> technique</a:t>
                      </a:r>
                      <a:endParaRPr lang="en-AU" sz="2000" dirty="0"/>
                    </a:p>
                  </a:txBody>
                  <a:tcPr>
                    <a:solidFill>
                      <a:srgbClr val="0070C0"/>
                    </a:solidFill>
                  </a:tcPr>
                </a:tc>
                <a:extLst>
                  <a:ext uri="{0D108BD9-81ED-4DB2-BD59-A6C34878D82A}">
                    <a16:rowId xmlns:a16="http://schemas.microsoft.com/office/drawing/2014/main" xmlns="" val="10000"/>
                  </a:ext>
                </a:extLst>
              </a:tr>
              <a:tr h="3099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smtClean="0"/>
                        <a:t>1. For a solution, and you want the solute</a:t>
                      </a:r>
                      <a:r>
                        <a:rPr lang="en-AU" sz="2000" b="0" dirty="0" smtClean="0"/>
                        <a:t>:</a:t>
                      </a:r>
                      <a:r>
                        <a:rPr lang="en-AU" sz="2000" dirty="0" smtClean="0"/>
                        <a:t> </a:t>
                      </a:r>
                      <a:r>
                        <a:rPr lang="en-AU" sz="2000" b="1" baseline="0" dirty="0" smtClean="0"/>
                        <a:t>crystallisation</a:t>
                      </a:r>
                    </a:p>
                    <a:p>
                      <a:endParaRPr lang="en-AU" sz="2000" dirty="0" smtClean="0"/>
                    </a:p>
                    <a:p>
                      <a:r>
                        <a:rPr lang="en-AU" sz="2000" dirty="0" smtClean="0"/>
                        <a:t>2. For liquids </a:t>
                      </a:r>
                      <a:r>
                        <a:rPr lang="en-AU" sz="2000" dirty="0"/>
                        <a:t>with different boiling </a:t>
                      </a:r>
                      <a:r>
                        <a:rPr lang="en-AU" sz="2000" dirty="0" smtClean="0"/>
                        <a:t>points:</a:t>
                      </a:r>
                    </a:p>
                    <a:p>
                      <a:r>
                        <a:rPr lang="en-AU" sz="2000" dirty="0" smtClean="0"/>
                        <a:t> a) you </a:t>
                      </a:r>
                      <a:r>
                        <a:rPr lang="en-AU" sz="2000" dirty="0"/>
                        <a:t>want the one with the higher boiling </a:t>
                      </a:r>
                      <a:r>
                        <a:rPr lang="en-AU" sz="2000" dirty="0" smtClean="0"/>
                        <a:t>point</a:t>
                      </a:r>
                      <a:r>
                        <a:rPr lang="en-AU" sz="2000" b="0" baseline="0" dirty="0" smtClean="0"/>
                        <a:t> = </a:t>
                      </a:r>
                      <a:r>
                        <a:rPr lang="en-AU" sz="2000" b="1" baseline="0" dirty="0" smtClean="0"/>
                        <a:t>evaporation</a:t>
                      </a:r>
                    </a:p>
                    <a:p>
                      <a:r>
                        <a:rPr lang="en-AU" sz="2000" b="1" baseline="0" dirty="0" smtClean="0"/>
                        <a:t> </a:t>
                      </a:r>
                      <a:r>
                        <a:rPr lang="en-AU" sz="2000" b="0" baseline="0" dirty="0" smtClean="0"/>
                        <a:t>b) you want the one with the lowest boiling point = </a:t>
                      </a:r>
                      <a:r>
                        <a:rPr lang="en-AU" sz="2000" b="1" baseline="0" dirty="0" smtClean="0"/>
                        <a:t>distillation</a:t>
                      </a:r>
                      <a:endParaRPr lang="en-AU" sz="2000" b="0" baseline="0" dirty="0"/>
                    </a:p>
                  </a:txBody>
                  <a:tcPr/>
                </a:tc>
                <a:extLst>
                  <a:ext uri="{0D108BD9-81ED-4DB2-BD59-A6C34878D82A}">
                    <a16:rowId xmlns:a16="http://schemas.microsoft.com/office/drawing/2014/main" xmlns="" val="10001"/>
                  </a:ext>
                </a:extLst>
              </a:tr>
            </a:tbl>
          </a:graphicData>
        </a:graphic>
      </p:graphicFrame>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TextBox 10"/>
          <p:cNvSpPr txBox="1"/>
          <p:nvPr/>
        </p:nvSpPr>
        <p:spPr>
          <a:xfrm>
            <a:off x="0" y="101278"/>
            <a:ext cx="2527410"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a:t>
            </a:r>
            <a:r>
              <a:rPr lang="en-AU" sz="3200" smtClean="0"/>
              <a:t>Review </a:t>
            </a:r>
            <a:endParaRPr lang="en-AU" sz="3200" dirty="0"/>
          </a:p>
        </p:txBody>
      </p:sp>
      <p:graphicFrame>
        <p:nvGraphicFramePr>
          <p:cNvPr id="14" name="Table 13"/>
          <p:cNvGraphicFramePr>
            <a:graphicFrameLocks noGrp="1"/>
          </p:cNvGraphicFramePr>
          <p:nvPr>
            <p:extLst>
              <p:ext uri="{D42A27DB-BD31-4B8C-83A1-F6EECF244321}">
                <p14:modId xmlns:p14="http://schemas.microsoft.com/office/powerpoint/2010/main" val="3106513021"/>
              </p:ext>
            </p:extLst>
          </p:nvPr>
        </p:nvGraphicFramePr>
        <p:xfrm>
          <a:off x="9514800" y="1216958"/>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Does the liquid with the higher or lower boiling point need to be kept?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6" name="Table 15">
            <a:extLst>
              <a:ext uri="{FF2B5EF4-FFF2-40B4-BE49-F238E27FC236}">
                <a16:creationId xmlns:a16="http://schemas.microsoft.com/office/drawing/2014/main" xmlns="" id="{CB506635-467F-4212-B721-139696D74DBF}"/>
              </a:ext>
            </a:extLst>
          </p:cNvPr>
          <p:cNvGraphicFramePr>
            <a:graphicFrameLocks noGrp="1"/>
          </p:cNvGraphicFramePr>
          <p:nvPr>
            <p:extLst>
              <p:ext uri="{D42A27DB-BD31-4B8C-83A1-F6EECF244321}">
                <p14:modId xmlns:p14="http://schemas.microsoft.com/office/powerpoint/2010/main" val="1655719210"/>
              </p:ext>
            </p:extLst>
          </p:nvPr>
        </p:nvGraphicFramePr>
        <p:xfrm>
          <a:off x="8972358" y="3425278"/>
          <a:ext cx="2902120" cy="3078480"/>
        </p:xfrm>
        <a:graphic>
          <a:graphicData uri="http://schemas.openxmlformats.org/drawingml/2006/table">
            <a:tbl>
              <a:tblPr firstRow="1" bandRow="1">
                <a:tableStyleId>{21E4AEA4-8DFA-4A89-87EB-49C32662AFE0}</a:tableStyleId>
              </a:tblPr>
              <a:tblGrid>
                <a:gridCol w="1451060">
                  <a:extLst>
                    <a:ext uri="{9D8B030D-6E8A-4147-A177-3AD203B41FA5}">
                      <a16:colId xmlns:a16="http://schemas.microsoft.com/office/drawing/2014/main" xmlns="" val="20000"/>
                    </a:ext>
                  </a:extLst>
                </a:gridCol>
                <a:gridCol w="1451060">
                  <a:extLst>
                    <a:ext uri="{9D8B030D-6E8A-4147-A177-3AD203B41FA5}">
                      <a16:colId xmlns:a16="http://schemas.microsoft.com/office/drawing/2014/main" xmlns="" val="2882536456"/>
                    </a:ext>
                  </a:extLst>
                </a:gridCol>
              </a:tblGrid>
              <a:tr h="353527">
                <a:tc>
                  <a:txBody>
                    <a:bodyPr/>
                    <a:lstStyle/>
                    <a:p>
                      <a:r>
                        <a:rPr lang="en-AU" sz="2000" dirty="0"/>
                        <a:t>Substance</a:t>
                      </a:r>
                    </a:p>
                  </a:txBody>
                  <a:tcPr>
                    <a:solidFill>
                      <a:srgbClr val="0070C0"/>
                    </a:solidFill>
                  </a:tcPr>
                </a:tc>
                <a:tc>
                  <a:txBody>
                    <a:bodyPr/>
                    <a:lstStyle/>
                    <a:p>
                      <a:r>
                        <a:rPr lang="en-AU" sz="2000" dirty="0"/>
                        <a:t>Boiling Point (°C)</a:t>
                      </a:r>
                    </a:p>
                  </a:txBody>
                  <a:tcPr>
                    <a:solidFill>
                      <a:srgbClr val="0070C0"/>
                    </a:solidFill>
                  </a:tcPr>
                </a:tc>
                <a:extLst>
                  <a:ext uri="{0D108BD9-81ED-4DB2-BD59-A6C34878D82A}">
                    <a16:rowId xmlns:a16="http://schemas.microsoft.com/office/drawing/2014/main" xmlns="" val="10000"/>
                  </a:ext>
                </a:extLst>
              </a:tr>
              <a:tr h="370840">
                <a:tc>
                  <a:txBody>
                    <a:bodyPr/>
                    <a:lstStyle/>
                    <a:p>
                      <a:r>
                        <a:rPr lang="en-AU" sz="2000" dirty="0"/>
                        <a:t>chloroform</a:t>
                      </a:r>
                    </a:p>
                  </a:txBody>
                  <a:tcPr>
                    <a:solidFill>
                      <a:schemeClr val="bg1">
                        <a:lumMod val="95000"/>
                      </a:schemeClr>
                    </a:solidFill>
                  </a:tcPr>
                </a:tc>
                <a:tc>
                  <a:txBody>
                    <a:bodyPr/>
                    <a:lstStyle/>
                    <a:p>
                      <a:r>
                        <a:rPr lang="en-AU" sz="2000" dirty="0"/>
                        <a:t>61.2</a:t>
                      </a:r>
                    </a:p>
                  </a:txBody>
                  <a:tcPr>
                    <a:solidFill>
                      <a:schemeClr val="bg1">
                        <a:lumMod val="95000"/>
                      </a:schemeClr>
                    </a:solidFill>
                  </a:tcPr>
                </a:tc>
                <a:extLst>
                  <a:ext uri="{0D108BD9-81ED-4DB2-BD59-A6C34878D82A}">
                    <a16:rowId xmlns:a16="http://schemas.microsoft.com/office/drawing/2014/main" xmlns="" val="10001"/>
                  </a:ext>
                </a:extLst>
              </a:tr>
              <a:tr h="370840">
                <a:tc>
                  <a:txBody>
                    <a:bodyPr/>
                    <a:lstStyle/>
                    <a:p>
                      <a:r>
                        <a:rPr lang="en-AU" sz="2000" dirty="0"/>
                        <a:t>methanol</a:t>
                      </a:r>
                    </a:p>
                  </a:txBody>
                  <a:tcPr>
                    <a:solidFill>
                      <a:schemeClr val="bg1">
                        <a:lumMod val="95000"/>
                      </a:schemeClr>
                    </a:solidFill>
                  </a:tcPr>
                </a:tc>
                <a:tc>
                  <a:txBody>
                    <a:bodyPr/>
                    <a:lstStyle/>
                    <a:p>
                      <a:r>
                        <a:rPr lang="en-AU" sz="2000" dirty="0"/>
                        <a:t>64.7</a:t>
                      </a:r>
                    </a:p>
                  </a:txBody>
                  <a:tcPr>
                    <a:solidFill>
                      <a:schemeClr val="bg1">
                        <a:lumMod val="95000"/>
                      </a:schemeClr>
                    </a:solidFill>
                  </a:tcPr>
                </a:tc>
                <a:extLst>
                  <a:ext uri="{0D108BD9-81ED-4DB2-BD59-A6C34878D82A}">
                    <a16:rowId xmlns:a16="http://schemas.microsoft.com/office/drawing/2014/main" xmlns="" val="4270427904"/>
                  </a:ext>
                </a:extLst>
              </a:tr>
              <a:tr h="370840">
                <a:tc>
                  <a:txBody>
                    <a:bodyPr/>
                    <a:lstStyle/>
                    <a:p>
                      <a:r>
                        <a:rPr lang="en-AU" sz="2000" dirty="0"/>
                        <a:t>nitric acid</a:t>
                      </a:r>
                    </a:p>
                  </a:txBody>
                  <a:tcPr>
                    <a:solidFill>
                      <a:schemeClr val="bg1">
                        <a:lumMod val="95000"/>
                      </a:schemeClr>
                    </a:solidFill>
                  </a:tcPr>
                </a:tc>
                <a:tc>
                  <a:txBody>
                    <a:bodyPr/>
                    <a:lstStyle/>
                    <a:p>
                      <a:r>
                        <a:rPr lang="en-AU" sz="2000" dirty="0"/>
                        <a:t>83</a:t>
                      </a:r>
                    </a:p>
                  </a:txBody>
                  <a:tcPr>
                    <a:solidFill>
                      <a:schemeClr val="bg1">
                        <a:lumMod val="95000"/>
                      </a:schemeClr>
                    </a:solidFill>
                  </a:tcPr>
                </a:tc>
                <a:extLst>
                  <a:ext uri="{0D108BD9-81ED-4DB2-BD59-A6C34878D82A}">
                    <a16:rowId xmlns:a16="http://schemas.microsoft.com/office/drawing/2014/main" xmlns="" val="3309887394"/>
                  </a:ext>
                </a:extLst>
              </a:tr>
              <a:tr h="370840">
                <a:tc>
                  <a:txBody>
                    <a:bodyPr/>
                    <a:lstStyle/>
                    <a:p>
                      <a:r>
                        <a:rPr lang="en-AU" sz="2000" smtClean="0"/>
                        <a:t>petrol</a:t>
                      </a:r>
                      <a:endParaRPr lang="en-AU" sz="2000" dirty="0"/>
                    </a:p>
                  </a:txBody>
                  <a:tcPr>
                    <a:solidFill>
                      <a:schemeClr val="bg1">
                        <a:lumMod val="95000"/>
                      </a:schemeClr>
                    </a:solidFill>
                  </a:tcPr>
                </a:tc>
                <a:tc>
                  <a:txBody>
                    <a:bodyPr/>
                    <a:lstStyle/>
                    <a:p>
                      <a:r>
                        <a:rPr lang="en-AU" sz="2000" dirty="0" smtClean="0"/>
                        <a:t>95</a:t>
                      </a:r>
                      <a:endParaRPr lang="en-AU" sz="2000" dirty="0"/>
                    </a:p>
                  </a:txBody>
                  <a:tcPr>
                    <a:solidFill>
                      <a:schemeClr val="bg1">
                        <a:lumMod val="95000"/>
                      </a:schemeClr>
                    </a:solidFill>
                  </a:tcPr>
                </a:tc>
                <a:extLst>
                  <a:ext uri="{0D108BD9-81ED-4DB2-BD59-A6C34878D82A}">
                    <a16:rowId xmlns:a16="http://schemas.microsoft.com/office/drawing/2014/main" xmlns="" val="2244613008"/>
                  </a:ext>
                </a:extLst>
              </a:tr>
              <a:tr h="370840">
                <a:tc>
                  <a:txBody>
                    <a:bodyPr/>
                    <a:lstStyle/>
                    <a:p>
                      <a:r>
                        <a:rPr lang="en-AU" sz="2000" dirty="0"/>
                        <a:t>sulfuric acid</a:t>
                      </a:r>
                    </a:p>
                  </a:txBody>
                  <a:tcPr>
                    <a:solidFill>
                      <a:schemeClr val="bg1">
                        <a:lumMod val="95000"/>
                      </a:schemeClr>
                    </a:solidFill>
                  </a:tcPr>
                </a:tc>
                <a:tc>
                  <a:txBody>
                    <a:bodyPr/>
                    <a:lstStyle/>
                    <a:p>
                      <a:r>
                        <a:rPr lang="en-AU" sz="2000" dirty="0"/>
                        <a:t>337</a:t>
                      </a:r>
                    </a:p>
                  </a:txBody>
                  <a:tcPr>
                    <a:solidFill>
                      <a:schemeClr val="bg1">
                        <a:lumMod val="95000"/>
                      </a:schemeClr>
                    </a:solidFill>
                  </a:tcPr>
                </a:tc>
                <a:extLst>
                  <a:ext uri="{0D108BD9-81ED-4DB2-BD59-A6C34878D82A}">
                    <a16:rowId xmlns:a16="http://schemas.microsoft.com/office/drawing/2014/main" xmlns="" val="271020303"/>
                  </a:ext>
                </a:extLst>
              </a:tr>
              <a:tr h="370840">
                <a:tc>
                  <a:txBody>
                    <a:bodyPr/>
                    <a:lstStyle/>
                    <a:p>
                      <a:r>
                        <a:rPr lang="en-AU" sz="2000" dirty="0"/>
                        <a:t>water</a:t>
                      </a:r>
                    </a:p>
                  </a:txBody>
                  <a:tcPr>
                    <a:solidFill>
                      <a:schemeClr val="bg1">
                        <a:lumMod val="95000"/>
                      </a:schemeClr>
                    </a:solidFill>
                  </a:tcPr>
                </a:tc>
                <a:tc>
                  <a:txBody>
                    <a:bodyPr/>
                    <a:lstStyle/>
                    <a:p>
                      <a:r>
                        <a:rPr lang="en-AU" sz="2000" dirty="0"/>
                        <a:t>100</a:t>
                      </a:r>
                    </a:p>
                  </a:txBody>
                  <a:tcPr>
                    <a:solidFill>
                      <a:schemeClr val="bg1">
                        <a:lumMod val="95000"/>
                      </a:schemeClr>
                    </a:solidFill>
                  </a:tcPr>
                </a:tc>
                <a:extLst>
                  <a:ext uri="{0D108BD9-81ED-4DB2-BD59-A6C34878D82A}">
                    <a16:rowId xmlns:a16="http://schemas.microsoft.com/office/drawing/2014/main" xmlns="" val="2777903961"/>
                  </a:ext>
                </a:extLst>
              </a:tr>
            </a:tbl>
          </a:graphicData>
        </a:graphic>
      </p:graphicFrame>
    </p:spTree>
    <p:extLst>
      <p:ext uri="{BB962C8B-B14F-4D97-AF65-F5344CB8AC3E}">
        <p14:creationId xmlns:p14="http://schemas.microsoft.com/office/powerpoint/2010/main" val="96568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476869851"/>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Is the mixture a solution and you want the solute?</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8"/>
            <a:ext cx="9241024" cy="2053682"/>
          </a:xfrm>
        </p:spPr>
        <p:txBody>
          <a:bodyPr>
            <a:normAutofit/>
          </a:bodyPr>
          <a:lstStyle/>
          <a:p>
            <a:pPr marL="0" indent="0">
              <a:buNone/>
            </a:pPr>
            <a:r>
              <a:rPr lang="en-AU" b="1" dirty="0"/>
              <a:t>Which technique?</a:t>
            </a:r>
          </a:p>
          <a:p>
            <a:r>
              <a:rPr lang="en-AU" dirty="0"/>
              <a:t>A </a:t>
            </a:r>
            <a:r>
              <a:rPr lang="en-AU" dirty="0" smtClean="0"/>
              <a:t>company wants to produce sea salt from sea water. What separation technique would you suggest they use and why?</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133278293"/>
              </p:ext>
            </p:extLst>
          </p:nvPr>
        </p:nvGraphicFramePr>
        <p:xfrm>
          <a:off x="206270" y="2631569"/>
          <a:ext cx="3880914" cy="3547347"/>
        </p:xfrm>
        <a:graphic>
          <a:graphicData uri="http://schemas.openxmlformats.org/drawingml/2006/table">
            <a:tbl>
              <a:tblPr firstRow="1" bandRow="1">
                <a:tableStyleId>{F5AB1C69-6EDB-4FF4-983F-18BD219EF322}</a:tableStyleId>
              </a:tblPr>
              <a:tblGrid>
                <a:gridCol w="3880914">
                  <a:extLst>
                    <a:ext uri="{9D8B030D-6E8A-4147-A177-3AD203B41FA5}">
                      <a16:colId xmlns:a16="http://schemas.microsoft.com/office/drawing/2014/main" xmlns="" val="20000"/>
                    </a:ext>
                  </a:extLst>
                </a:gridCol>
              </a:tblGrid>
              <a:tr h="448200">
                <a:tc>
                  <a:txBody>
                    <a:bodyPr/>
                    <a:lstStyle/>
                    <a:p>
                      <a:r>
                        <a:rPr lang="en-AU" sz="2000" dirty="0"/>
                        <a:t>Identifying a separation</a:t>
                      </a:r>
                      <a:r>
                        <a:rPr lang="en-AU" sz="2000" baseline="0" dirty="0"/>
                        <a:t> technique</a:t>
                      </a:r>
                      <a:endParaRPr lang="en-AU" sz="2000" dirty="0"/>
                    </a:p>
                  </a:txBody>
                  <a:tcPr>
                    <a:solidFill>
                      <a:srgbClr val="0070C0"/>
                    </a:solidFill>
                  </a:tcPr>
                </a:tc>
                <a:extLst>
                  <a:ext uri="{0D108BD9-81ED-4DB2-BD59-A6C34878D82A}">
                    <a16:rowId xmlns:a16="http://schemas.microsoft.com/office/drawing/2014/main" xmlns="" val="10000"/>
                  </a:ext>
                </a:extLst>
              </a:tr>
              <a:tr h="3099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smtClean="0"/>
                        <a:t>1. For a solution, and you want the solute</a:t>
                      </a:r>
                      <a:r>
                        <a:rPr lang="en-AU" sz="2000" b="0" dirty="0" smtClean="0"/>
                        <a:t>:</a:t>
                      </a:r>
                      <a:r>
                        <a:rPr lang="en-AU" sz="2000" dirty="0" smtClean="0"/>
                        <a:t> </a:t>
                      </a:r>
                      <a:r>
                        <a:rPr lang="en-AU" sz="2000" b="1" baseline="0" dirty="0" smtClean="0"/>
                        <a:t>crystallisation</a:t>
                      </a:r>
                    </a:p>
                    <a:p>
                      <a:endParaRPr lang="en-AU" sz="2000" dirty="0" smtClean="0"/>
                    </a:p>
                    <a:p>
                      <a:r>
                        <a:rPr lang="en-AU" sz="2000" dirty="0" smtClean="0"/>
                        <a:t>2. For liquids </a:t>
                      </a:r>
                      <a:r>
                        <a:rPr lang="en-AU" sz="2000" dirty="0"/>
                        <a:t>with different boiling </a:t>
                      </a:r>
                      <a:r>
                        <a:rPr lang="en-AU" sz="2000" dirty="0" smtClean="0"/>
                        <a:t>points:</a:t>
                      </a:r>
                    </a:p>
                    <a:p>
                      <a:r>
                        <a:rPr lang="en-AU" sz="2000" dirty="0" smtClean="0"/>
                        <a:t> a) you </a:t>
                      </a:r>
                      <a:r>
                        <a:rPr lang="en-AU" sz="2000" dirty="0"/>
                        <a:t>want the one with the higher boiling </a:t>
                      </a:r>
                      <a:r>
                        <a:rPr lang="en-AU" sz="2000" dirty="0" smtClean="0"/>
                        <a:t>point</a:t>
                      </a:r>
                      <a:r>
                        <a:rPr lang="en-AU" sz="2000" b="0" baseline="0" dirty="0" smtClean="0"/>
                        <a:t> = </a:t>
                      </a:r>
                      <a:r>
                        <a:rPr lang="en-AU" sz="2000" b="1" baseline="0" dirty="0" smtClean="0"/>
                        <a:t>evaporation</a:t>
                      </a:r>
                    </a:p>
                    <a:p>
                      <a:r>
                        <a:rPr lang="en-AU" sz="2000" b="1" baseline="0" dirty="0" smtClean="0"/>
                        <a:t> </a:t>
                      </a:r>
                      <a:r>
                        <a:rPr lang="en-AU" sz="2000" b="0" baseline="0" dirty="0" smtClean="0"/>
                        <a:t>b) you want the one with the lowest boiling point = </a:t>
                      </a:r>
                      <a:r>
                        <a:rPr lang="en-AU" sz="2000" b="1" baseline="0" dirty="0" smtClean="0"/>
                        <a:t>distillation</a:t>
                      </a:r>
                      <a:endParaRPr lang="en-AU" sz="2000" b="0" baseline="0" dirty="0"/>
                    </a:p>
                  </a:txBody>
                  <a:tcPr/>
                </a:tc>
                <a:extLst>
                  <a:ext uri="{0D108BD9-81ED-4DB2-BD59-A6C34878D82A}">
                    <a16:rowId xmlns:a16="http://schemas.microsoft.com/office/drawing/2014/main" xmlns="" val="10001"/>
                  </a:ext>
                </a:extLst>
              </a:tr>
            </a:tbl>
          </a:graphicData>
        </a:graphic>
      </p:graphicFrame>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TextBox 10"/>
          <p:cNvSpPr txBox="1"/>
          <p:nvPr/>
        </p:nvSpPr>
        <p:spPr>
          <a:xfrm>
            <a:off x="0" y="101278"/>
            <a:ext cx="2527410"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 </a:t>
            </a:r>
            <a:endParaRPr lang="en-AU" sz="3200" dirty="0"/>
          </a:p>
        </p:txBody>
      </p:sp>
      <p:graphicFrame>
        <p:nvGraphicFramePr>
          <p:cNvPr id="14" name="Table 13"/>
          <p:cNvGraphicFramePr>
            <a:graphicFrameLocks noGrp="1"/>
          </p:cNvGraphicFramePr>
          <p:nvPr>
            <p:extLst>
              <p:ext uri="{D42A27DB-BD31-4B8C-83A1-F6EECF244321}">
                <p14:modId xmlns:p14="http://schemas.microsoft.com/office/powerpoint/2010/main" val="561017386"/>
              </p:ext>
            </p:extLst>
          </p:nvPr>
        </p:nvGraphicFramePr>
        <p:xfrm>
          <a:off x="9514800" y="1216958"/>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Does the liquid with the higher or lower boiling point need to be kept?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15" name="Picture 14"/>
          <p:cNvPicPr>
            <a:picLocks noChangeAspect="1"/>
          </p:cNvPicPr>
          <p:nvPr/>
        </p:nvPicPr>
        <p:blipFill>
          <a:blip r:embed="rId2"/>
          <a:stretch>
            <a:fillRect/>
          </a:stretch>
        </p:blipFill>
        <p:spPr>
          <a:xfrm>
            <a:off x="6685708" y="3163853"/>
            <a:ext cx="5192608" cy="3474720"/>
          </a:xfrm>
          <a:prstGeom prst="rect">
            <a:avLst/>
          </a:prstGeom>
        </p:spPr>
      </p:pic>
    </p:spTree>
    <p:extLst>
      <p:ext uri="{BB962C8B-B14F-4D97-AF65-F5344CB8AC3E}">
        <p14:creationId xmlns:p14="http://schemas.microsoft.com/office/powerpoint/2010/main" val="176579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172462680"/>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Is the mixture a solution and you want the solute?</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19997"/>
            <a:ext cx="9134111" cy="2268679"/>
          </a:xfrm>
        </p:spPr>
        <p:txBody>
          <a:bodyPr>
            <a:normAutofit/>
          </a:bodyPr>
          <a:lstStyle/>
          <a:p>
            <a:pPr marL="0" indent="0">
              <a:buNone/>
            </a:pPr>
            <a:r>
              <a:rPr lang="en-AU" b="1" dirty="0"/>
              <a:t>Which technique?</a:t>
            </a:r>
          </a:p>
          <a:p>
            <a:r>
              <a:rPr lang="en-AU" dirty="0" smtClean="0"/>
              <a:t>The same company decides they can make more money if they collect and sell the water as well as the salt from the sea water.  What should they do?  Explain your choice.</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266114766"/>
              </p:ext>
            </p:extLst>
          </p:nvPr>
        </p:nvGraphicFramePr>
        <p:xfrm>
          <a:off x="206270" y="2631569"/>
          <a:ext cx="3880914" cy="3547347"/>
        </p:xfrm>
        <a:graphic>
          <a:graphicData uri="http://schemas.openxmlformats.org/drawingml/2006/table">
            <a:tbl>
              <a:tblPr firstRow="1" bandRow="1">
                <a:tableStyleId>{F5AB1C69-6EDB-4FF4-983F-18BD219EF322}</a:tableStyleId>
              </a:tblPr>
              <a:tblGrid>
                <a:gridCol w="3880914">
                  <a:extLst>
                    <a:ext uri="{9D8B030D-6E8A-4147-A177-3AD203B41FA5}">
                      <a16:colId xmlns:a16="http://schemas.microsoft.com/office/drawing/2014/main" xmlns="" val="20000"/>
                    </a:ext>
                  </a:extLst>
                </a:gridCol>
              </a:tblGrid>
              <a:tr h="448200">
                <a:tc>
                  <a:txBody>
                    <a:bodyPr/>
                    <a:lstStyle/>
                    <a:p>
                      <a:r>
                        <a:rPr lang="en-AU" sz="2000" dirty="0"/>
                        <a:t>Identifying a separation</a:t>
                      </a:r>
                      <a:r>
                        <a:rPr lang="en-AU" sz="2000" baseline="0" dirty="0"/>
                        <a:t> technique</a:t>
                      </a:r>
                      <a:endParaRPr lang="en-AU" sz="2000" dirty="0"/>
                    </a:p>
                  </a:txBody>
                  <a:tcPr>
                    <a:solidFill>
                      <a:srgbClr val="0070C0"/>
                    </a:solidFill>
                  </a:tcPr>
                </a:tc>
                <a:extLst>
                  <a:ext uri="{0D108BD9-81ED-4DB2-BD59-A6C34878D82A}">
                    <a16:rowId xmlns:a16="http://schemas.microsoft.com/office/drawing/2014/main" xmlns="" val="10000"/>
                  </a:ext>
                </a:extLst>
              </a:tr>
              <a:tr h="3099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smtClean="0"/>
                        <a:t>1. For a solution, and you want the solute</a:t>
                      </a:r>
                      <a:r>
                        <a:rPr lang="en-AU" sz="2000" b="0" dirty="0" smtClean="0"/>
                        <a:t>:</a:t>
                      </a:r>
                      <a:r>
                        <a:rPr lang="en-AU" sz="2000" dirty="0" smtClean="0"/>
                        <a:t> </a:t>
                      </a:r>
                      <a:r>
                        <a:rPr lang="en-AU" sz="2000" b="1" baseline="0" dirty="0" smtClean="0"/>
                        <a:t>crystallisation</a:t>
                      </a:r>
                    </a:p>
                    <a:p>
                      <a:endParaRPr lang="en-AU" sz="2000" dirty="0" smtClean="0"/>
                    </a:p>
                    <a:p>
                      <a:r>
                        <a:rPr lang="en-AU" sz="2000" dirty="0" smtClean="0"/>
                        <a:t>2. For liquids </a:t>
                      </a:r>
                      <a:r>
                        <a:rPr lang="en-AU" sz="2000" dirty="0"/>
                        <a:t>with different boiling </a:t>
                      </a:r>
                      <a:r>
                        <a:rPr lang="en-AU" sz="2000" dirty="0" smtClean="0"/>
                        <a:t>points:</a:t>
                      </a:r>
                    </a:p>
                    <a:p>
                      <a:r>
                        <a:rPr lang="en-AU" sz="2000" dirty="0" smtClean="0"/>
                        <a:t> a) you </a:t>
                      </a:r>
                      <a:r>
                        <a:rPr lang="en-AU" sz="2000" dirty="0"/>
                        <a:t>want the one with the higher boiling </a:t>
                      </a:r>
                      <a:r>
                        <a:rPr lang="en-AU" sz="2000" dirty="0" smtClean="0"/>
                        <a:t>point</a:t>
                      </a:r>
                      <a:r>
                        <a:rPr lang="en-AU" sz="2000" b="0" baseline="0" dirty="0" smtClean="0"/>
                        <a:t> = </a:t>
                      </a:r>
                      <a:r>
                        <a:rPr lang="en-AU" sz="2000" b="1" baseline="0" dirty="0" smtClean="0"/>
                        <a:t>evaporation</a:t>
                      </a:r>
                    </a:p>
                    <a:p>
                      <a:r>
                        <a:rPr lang="en-AU" sz="2000" b="1" baseline="0" dirty="0" smtClean="0"/>
                        <a:t> </a:t>
                      </a:r>
                      <a:r>
                        <a:rPr lang="en-AU" sz="2000" b="0" baseline="0" dirty="0" smtClean="0"/>
                        <a:t>b) you want the one with the lowest boiling point = </a:t>
                      </a:r>
                      <a:r>
                        <a:rPr lang="en-AU" sz="2000" b="1" baseline="0" dirty="0" smtClean="0"/>
                        <a:t>distillation</a:t>
                      </a:r>
                      <a:endParaRPr lang="en-AU" sz="2000" b="0" baseline="0" dirty="0"/>
                    </a:p>
                  </a:txBody>
                  <a:tcPr/>
                </a:tc>
                <a:extLst>
                  <a:ext uri="{0D108BD9-81ED-4DB2-BD59-A6C34878D82A}">
                    <a16:rowId xmlns:a16="http://schemas.microsoft.com/office/drawing/2014/main" xmlns="" val="10001"/>
                  </a:ext>
                </a:extLst>
              </a:tr>
            </a:tbl>
          </a:graphicData>
        </a:graphic>
      </p:graphicFrame>
      <p:sp>
        <p:nvSpPr>
          <p:cNvPr id="3" name="AutoShape 2" descr="https://2.bp.blogspot.com/-rzrUkRXp8lo/WG-kXUC03gI/AAAAAAAAAdg/XBYI2aF9msUY6N_Z3PcnRj5mvRWue8p3QCLcB/s1600/GettyImages-182154729.jpg">
            <a:extLst>
              <a:ext uri="{FF2B5EF4-FFF2-40B4-BE49-F238E27FC236}">
                <a16:creationId xmlns:a16="http://schemas.microsoft.com/office/drawing/2014/main" xmlns=""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TextBox 10"/>
          <p:cNvSpPr txBox="1"/>
          <p:nvPr/>
        </p:nvSpPr>
        <p:spPr>
          <a:xfrm>
            <a:off x="0" y="101278"/>
            <a:ext cx="2527410"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 </a:t>
            </a:r>
            <a:endParaRPr lang="en-AU" sz="3200" dirty="0"/>
          </a:p>
        </p:txBody>
      </p:sp>
      <p:graphicFrame>
        <p:nvGraphicFramePr>
          <p:cNvPr id="14" name="Table 13"/>
          <p:cNvGraphicFramePr>
            <a:graphicFrameLocks noGrp="1"/>
          </p:cNvGraphicFramePr>
          <p:nvPr>
            <p:extLst>
              <p:ext uri="{D42A27DB-BD31-4B8C-83A1-F6EECF244321}">
                <p14:modId xmlns:p14="http://schemas.microsoft.com/office/powerpoint/2010/main" val="3192316594"/>
              </p:ext>
            </p:extLst>
          </p:nvPr>
        </p:nvGraphicFramePr>
        <p:xfrm>
          <a:off x="9514800" y="1216958"/>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Does the liquid with the higher or lower boiling point need to be kept?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15" name="Picture 14"/>
          <p:cNvPicPr>
            <a:picLocks noChangeAspect="1"/>
          </p:cNvPicPr>
          <p:nvPr/>
        </p:nvPicPr>
        <p:blipFill>
          <a:blip r:embed="rId2"/>
          <a:stretch>
            <a:fillRect/>
          </a:stretch>
        </p:blipFill>
        <p:spPr>
          <a:xfrm>
            <a:off x="6685708" y="3163853"/>
            <a:ext cx="5192608" cy="3474720"/>
          </a:xfrm>
          <a:prstGeom prst="rect">
            <a:avLst/>
          </a:prstGeom>
        </p:spPr>
      </p:pic>
    </p:spTree>
    <p:extLst>
      <p:ext uri="{BB962C8B-B14F-4D97-AF65-F5344CB8AC3E}">
        <p14:creationId xmlns:p14="http://schemas.microsoft.com/office/powerpoint/2010/main" val="159754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300" y="2057400"/>
            <a:ext cx="10133504" cy="2514600"/>
          </a:xfrm>
          <a:solidFill>
            <a:schemeClr val="bg1"/>
          </a:solidFill>
          <a:ln w="38100">
            <a:solidFill>
              <a:schemeClr val="accent1"/>
            </a:solidFill>
          </a:ln>
        </p:spPr>
        <p:txBody>
          <a:bodyPr anchor="ctr">
            <a:normAutofit/>
          </a:bodyPr>
          <a:lstStyle/>
          <a:p>
            <a:r>
              <a:rPr lang="en-AU" dirty="0"/>
              <a:t>Separating Mixtures: </a:t>
            </a:r>
            <a:r>
              <a:rPr lang="en-AU" dirty="0" smtClean="0"/>
              <a:t/>
            </a:r>
            <a:br>
              <a:rPr lang="en-AU" dirty="0" smtClean="0"/>
            </a:br>
            <a:r>
              <a:rPr lang="en-AU" dirty="0" smtClean="0"/>
              <a:t>Chromatography</a:t>
            </a:r>
            <a:r>
              <a:rPr lang="en-AU" dirty="0"/>
              <a:t/>
            </a:r>
            <a:br>
              <a:rPr lang="en-AU" dirty="0"/>
            </a:br>
            <a:r>
              <a:rPr lang="en-AU" sz="2800" dirty="0"/>
              <a:t>Year 7 Science</a:t>
            </a:r>
            <a:endParaRPr lang="en-AU" dirty="0"/>
          </a:p>
        </p:txBody>
      </p:sp>
    </p:spTree>
    <p:extLst>
      <p:ext uri="{BB962C8B-B14F-4D97-AF65-F5344CB8AC3E}">
        <p14:creationId xmlns:p14="http://schemas.microsoft.com/office/powerpoint/2010/main" val="2732963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2961845231"/>
              </p:ext>
            </p:extLst>
          </p:nvPr>
        </p:nvGraphicFramePr>
        <p:xfrm>
          <a:off x="9514481" y="6924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are we going to learn today? </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5" name="Content Placeholder 2">
            <a:extLst>
              <a:ext uri="{FF2B5EF4-FFF2-40B4-BE49-F238E27FC236}">
                <a16:creationId xmlns:a16="http://schemas.microsoft.com/office/drawing/2014/main" xmlns="" id="{D56355AD-F9E3-406A-AA51-BD8916277243}"/>
              </a:ext>
            </a:extLst>
          </p:cNvPr>
          <p:cNvSpPr>
            <a:spLocks noGrp="1"/>
          </p:cNvSpPr>
          <p:nvPr>
            <p:ph idx="1"/>
          </p:nvPr>
        </p:nvSpPr>
        <p:spPr>
          <a:xfrm>
            <a:off x="613691" y="720000"/>
            <a:ext cx="10740109" cy="1620000"/>
          </a:xfrm>
        </p:spPr>
        <p:txBody>
          <a:bodyPr/>
          <a:lstStyle/>
          <a:p>
            <a:r>
              <a:rPr lang="en-AU" b="1" dirty="0" smtClean="0"/>
              <a:t>Describe</a:t>
            </a:r>
            <a:r>
              <a:rPr lang="en-AU" dirty="0" smtClean="0"/>
              <a:t> </a:t>
            </a:r>
            <a:r>
              <a:rPr lang="en-AU" dirty="0"/>
              <a:t>how to separate mixtures using </a:t>
            </a:r>
            <a:r>
              <a:rPr lang="en-AU" dirty="0" smtClean="0"/>
              <a:t>chromatography.</a:t>
            </a:r>
          </a:p>
          <a:p>
            <a:r>
              <a:rPr lang="en-AU" b="1" dirty="0" smtClean="0"/>
              <a:t>Describe</a:t>
            </a:r>
            <a:r>
              <a:rPr lang="en-AU" dirty="0" smtClean="0"/>
              <a:t> chromatograms.</a:t>
            </a:r>
            <a:endParaRPr lang="en-AU" b="1" dirty="0"/>
          </a:p>
        </p:txBody>
      </p:sp>
      <p:sp>
        <p:nvSpPr>
          <p:cNvPr id="2" name="TextBox 1">
            <a:extLst>
              <a:ext uri="{FF2B5EF4-FFF2-40B4-BE49-F238E27FC236}">
                <a16:creationId xmlns:a16="http://schemas.microsoft.com/office/drawing/2014/main" xmlns="" id="{EC9CF77F-9496-4178-8C53-0D1F282880E9}"/>
              </a:ext>
            </a:extLst>
          </p:cNvPr>
          <p:cNvSpPr txBox="1"/>
          <p:nvPr/>
        </p:nvSpPr>
        <p:spPr>
          <a:xfrm>
            <a:off x="838200" y="3128878"/>
            <a:ext cx="10515600" cy="1815882"/>
          </a:xfrm>
          <a:prstGeom prst="rect">
            <a:avLst/>
          </a:prstGeom>
          <a:noFill/>
        </p:spPr>
        <p:txBody>
          <a:bodyPr wrap="square" rtlCol="0">
            <a:spAutoFit/>
          </a:bodyPr>
          <a:lstStyle/>
          <a:p>
            <a:r>
              <a:rPr lang="en-AU" sz="2800" dirty="0"/>
              <a:t>Solubility describes how easily a substance dissolves in a solvent.</a:t>
            </a:r>
          </a:p>
          <a:p>
            <a:endParaRPr lang="en-AU" sz="2800" dirty="0"/>
          </a:p>
          <a:p>
            <a:r>
              <a:rPr lang="en-AU" sz="2800" dirty="0"/>
              <a:t>On your whiteboard, name two solutes that easily dissolve in water (solvent)</a:t>
            </a:r>
          </a:p>
        </p:txBody>
      </p:sp>
    </p:spTree>
    <p:extLst>
      <p:ext uri="{BB962C8B-B14F-4D97-AF65-F5344CB8AC3E}">
        <p14:creationId xmlns:p14="http://schemas.microsoft.com/office/powerpoint/2010/main" val="19810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2542311410"/>
              </p:ext>
            </p:extLst>
          </p:nvPr>
        </p:nvGraphicFramePr>
        <p:xfrm>
          <a:off x="9459382" y="5644659"/>
          <a:ext cx="2605964" cy="10109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Solubility: </a:t>
                      </a:r>
                      <a:r>
                        <a:rPr lang="en-AU" b="0" i="0" baseline="0" dirty="0" smtClean="0"/>
                        <a:t>how easily a substance dissolves</a:t>
                      </a:r>
                      <a:endParaRPr lang="en-AU" b="1" i="0" baseline="0" dirty="0" smtClean="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68958025"/>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sz="1800" dirty="0" smtClean="0"/>
                        <a:t>What are dyes made from</a:t>
                      </a:r>
                      <a:r>
                        <a:rPr lang="en-AU" sz="1800" baseline="0" dirty="0" smtClean="0"/>
                        <a:t>?</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smtClean="0"/>
              <a:t>Chromatography</a:t>
            </a:r>
            <a:endParaRPr lang="en-AU" b="1" dirty="0"/>
          </a:p>
          <a:p>
            <a:r>
              <a:rPr lang="en-AU" dirty="0"/>
              <a:t>Many dyes are </a:t>
            </a:r>
            <a:r>
              <a:rPr lang="en-AU" dirty="0" smtClean="0"/>
              <a:t>small </a:t>
            </a:r>
            <a:r>
              <a:rPr lang="en-AU" dirty="0"/>
              <a:t>particles that are dissolved in a solvent</a:t>
            </a:r>
          </a:p>
          <a:p>
            <a:r>
              <a:rPr lang="en-AU" dirty="0"/>
              <a:t>Some dyes have a higher solubility than others</a:t>
            </a:r>
          </a:p>
          <a:p>
            <a:r>
              <a:rPr lang="en-AU" dirty="0"/>
              <a:t>This can be used to separate them from each other</a:t>
            </a:r>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202725"/>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xmlns="" id="{F7D63ABC-5BC4-4C64-A8BB-D2594D37F963}"/>
              </a:ext>
            </a:extLst>
          </p:cNvPr>
          <p:cNvGraphicFramePr>
            <a:graphicFrameLocks noGrp="1"/>
          </p:cNvGraphicFramePr>
          <p:nvPr>
            <p:extLst>
              <p:ext uri="{D42A27DB-BD31-4B8C-83A1-F6EECF244321}">
                <p14:modId xmlns:p14="http://schemas.microsoft.com/office/powerpoint/2010/main" val="2437080789"/>
              </p:ext>
            </p:extLst>
          </p:nvPr>
        </p:nvGraphicFramePr>
        <p:xfrm>
          <a:off x="9514800" y="1283687"/>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2</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can be used to separate the dyes?</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7110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3680908963"/>
              </p:ext>
            </p:extLst>
          </p:nvPr>
        </p:nvGraphicFramePr>
        <p:xfrm>
          <a:off x="9422746" y="5681205"/>
          <a:ext cx="2605964" cy="10109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Soluble</a:t>
                      </a:r>
                      <a:r>
                        <a:rPr lang="en-AU" b="0" i="0" baseline="0" dirty="0" smtClean="0"/>
                        <a:t>: Dissolves in a liquid</a:t>
                      </a:r>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42217920"/>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is</a:t>
                      </a:r>
                      <a:r>
                        <a:rPr lang="en-AU" baseline="0" dirty="0" smtClean="0"/>
                        <a:t> the first step in chromatography?</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smtClean="0"/>
              <a:t>Chromatography</a:t>
            </a:r>
            <a:endParaRPr lang="en-AU" b="1" dirty="0"/>
          </a:p>
          <a:p>
            <a:r>
              <a:rPr lang="en-AU" dirty="0" smtClean="0"/>
              <a:t>A spot of dye is put on the end of a piece of absorbent paper</a:t>
            </a:r>
          </a:p>
          <a:p>
            <a:r>
              <a:rPr lang="en-AU" dirty="0" smtClean="0"/>
              <a:t>The </a:t>
            </a:r>
            <a:r>
              <a:rPr lang="en-AU" dirty="0"/>
              <a:t>end of </a:t>
            </a:r>
            <a:r>
              <a:rPr lang="en-AU" dirty="0" smtClean="0"/>
              <a:t>the paper </a:t>
            </a:r>
            <a:r>
              <a:rPr lang="en-AU" dirty="0"/>
              <a:t>is dipped in </a:t>
            </a:r>
            <a:r>
              <a:rPr lang="en-AU" dirty="0" smtClean="0"/>
              <a:t>water and the </a:t>
            </a:r>
            <a:r>
              <a:rPr lang="en-AU" dirty="0"/>
              <a:t>water moves slowly up the paper.</a:t>
            </a:r>
          </a:p>
          <a:p>
            <a:r>
              <a:rPr lang="en-AU" dirty="0" smtClean="0"/>
              <a:t>As the water moves past the dye mixture, the most soluble dye dissolves first and starts to move with the water.</a:t>
            </a:r>
            <a:endParaRPr lang="en-AU" dirty="0"/>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202725"/>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xmlns="" id="{F7D63ABC-5BC4-4C64-A8BB-D2594D37F963}"/>
              </a:ext>
            </a:extLst>
          </p:cNvPr>
          <p:cNvGraphicFramePr>
            <a:graphicFrameLocks noGrp="1"/>
          </p:cNvGraphicFramePr>
          <p:nvPr>
            <p:extLst>
              <p:ext uri="{D42A27DB-BD31-4B8C-83A1-F6EECF244321}">
                <p14:modId xmlns:p14="http://schemas.microsoft.com/office/powerpoint/2010/main" val="185288982"/>
              </p:ext>
            </p:extLst>
          </p:nvPr>
        </p:nvGraphicFramePr>
        <p:xfrm>
          <a:off x="9514800" y="122138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2</a:t>
                      </a:r>
                    </a:p>
                  </a:txBody>
                  <a:tcPr>
                    <a:solidFill>
                      <a:srgbClr val="0070C0"/>
                    </a:solidFill>
                  </a:tcPr>
                </a:tc>
                <a:extLst>
                  <a:ext uri="{0D108BD9-81ED-4DB2-BD59-A6C34878D82A}">
                    <a16:rowId xmlns:a16="http://schemas.microsoft.com/office/drawing/2014/main" xmlns="" val="10000"/>
                  </a:ext>
                </a:extLst>
              </a:tr>
              <a:tr h="370840">
                <a:tc>
                  <a:txBody>
                    <a:bodyPr/>
                    <a:lstStyle/>
                    <a:p>
                      <a:r>
                        <a:rPr lang="en-AU" dirty="0" smtClean="0"/>
                        <a:t>What do you do with the paper?</a:t>
                      </a:r>
                      <a:endParaRPr lang="en-AU" dirty="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2" name="Picture 1"/>
          <p:cNvPicPr>
            <a:picLocks noChangeAspect="1"/>
          </p:cNvPicPr>
          <p:nvPr/>
        </p:nvPicPr>
        <p:blipFill rotWithShape="1">
          <a:blip r:embed="rId2"/>
          <a:srcRect r="66938" b="9751"/>
          <a:stretch/>
        </p:blipFill>
        <p:spPr>
          <a:xfrm>
            <a:off x="2131469" y="3895316"/>
            <a:ext cx="2095388" cy="2493818"/>
          </a:xfrm>
          <a:prstGeom prst="rect">
            <a:avLst/>
          </a:prstGeom>
        </p:spPr>
      </p:pic>
      <p:pic>
        <p:nvPicPr>
          <p:cNvPr id="9" name="Picture 8"/>
          <p:cNvPicPr>
            <a:picLocks noChangeAspect="1"/>
          </p:cNvPicPr>
          <p:nvPr/>
        </p:nvPicPr>
        <p:blipFill rotWithShape="1">
          <a:blip r:embed="rId2"/>
          <a:srcRect l="33266" r="33069" b="9751"/>
          <a:stretch/>
        </p:blipFill>
        <p:spPr>
          <a:xfrm>
            <a:off x="4226857" y="3895510"/>
            <a:ext cx="2133600" cy="2493818"/>
          </a:xfrm>
          <a:prstGeom prst="rect">
            <a:avLst/>
          </a:prstGeom>
        </p:spPr>
      </p:pic>
      <p:pic>
        <p:nvPicPr>
          <p:cNvPr id="10" name="Picture 9"/>
          <p:cNvPicPr>
            <a:picLocks noChangeAspect="1"/>
          </p:cNvPicPr>
          <p:nvPr/>
        </p:nvPicPr>
        <p:blipFill rotWithShape="1">
          <a:blip r:embed="rId2"/>
          <a:srcRect l="67280" b="9751"/>
          <a:stretch/>
        </p:blipFill>
        <p:spPr>
          <a:xfrm>
            <a:off x="6360457" y="3895316"/>
            <a:ext cx="2073689" cy="2493818"/>
          </a:xfrm>
          <a:prstGeom prst="rect">
            <a:avLst/>
          </a:prstGeom>
        </p:spPr>
      </p:pic>
      <p:graphicFrame>
        <p:nvGraphicFramePr>
          <p:cNvPr id="11" name="Table 10">
            <a:extLst>
              <a:ext uri="{FF2B5EF4-FFF2-40B4-BE49-F238E27FC236}">
                <a16:creationId xmlns:a16="http://schemas.microsoft.com/office/drawing/2014/main" xmlns="" id="{F7D63ABC-5BC4-4C64-A8BB-D2594D37F963}"/>
              </a:ext>
            </a:extLst>
          </p:cNvPr>
          <p:cNvGraphicFramePr>
            <a:graphicFrameLocks noGrp="1"/>
          </p:cNvGraphicFramePr>
          <p:nvPr>
            <p:extLst>
              <p:ext uri="{D42A27DB-BD31-4B8C-83A1-F6EECF244321}">
                <p14:modId xmlns:p14="http://schemas.microsoft.com/office/powerpoint/2010/main" val="4102581062"/>
              </p:ext>
            </p:extLst>
          </p:nvPr>
        </p:nvGraphicFramePr>
        <p:xfrm>
          <a:off x="9514800" y="237436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2</a:t>
                      </a:r>
                    </a:p>
                  </a:txBody>
                  <a:tcPr>
                    <a:solidFill>
                      <a:srgbClr val="0070C0"/>
                    </a:solidFill>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smtClean="0"/>
                        <a:t>Which type of dye dissolves </a:t>
                      </a:r>
                      <a:r>
                        <a:rPr lang="en-AU" sz="1800" b="1" dirty="0" smtClean="0"/>
                        <a:t>first</a:t>
                      </a:r>
                      <a:r>
                        <a:rPr lang="en-AU" sz="1800" dirty="0" smtClean="0"/>
                        <a:t> in the water,</a:t>
                      </a:r>
                      <a:r>
                        <a:rPr lang="en-AU" sz="1800" baseline="0" dirty="0" smtClean="0"/>
                        <a:t> the m</a:t>
                      </a:r>
                      <a:r>
                        <a:rPr lang="en-AU" sz="1800" dirty="0" smtClean="0"/>
                        <a:t>ost or least soluble</a:t>
                      </a:r>
                      <a:r>
                        <a:rPr lang="en-AU" sz="1800" baseline="0" dirty="0" smtClean="0"/>
                        <a:t>?</a:t>
                      </a:r>
                      <a:endParaRPr lang="en-AU" dirty="0" smtClean="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45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3658420130"/>
              </p:ext>
            </p:extLst>
          </p:nvPr>
        </p:nvGraphicFramePr>
        <p:xfrm>
          <a:off x="9514800" y="684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70C0"/>
                    </a:solidFill>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smtClean="0"/>
                        <a:t>Which type of dye dissolves </a:t>
                      </a:r>
                      <a:r>
                        <a:rPr lang="en-AU" sz="1800" b="1" dirty="0" smtClean="0"/>
                        <a:t>last </a:t>
                      </a:r>
                      <a:r>
                        <a:rPr lang="en-AU" sz="1800" dirty="0" smtClean="0"/>
                        <a:t>in the water,</a:t>
                      </a:r>
                      <a:r>
                        <a:rPr lang="en-AU" sz="1800" baseline="0" dirty="0" smtClean="0"/>
                        <a:t> the m</a:t>
                      </a:r>
                      <a:r>
                        <a:rPr lang="en-AU" sz="1800" dirty="0" smtClean="0"/>
                        <a:t>ost or least soluble</a:t>
                      </a:r>
                      <a:r>
                        <a:rPr lang="en-AU" sz="1800" baseline="0" dirty="0" smtClean="0"/>
                        <a:t>?</a:t>
                      </a:r>
                      <a:endParaRPr lang="en-AU" dirty="0" smtClean="0"/>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smtClean="0"/>
              <a:t>Chromatography</a:t>
            </a:r>
            <a:endParaRPr lang="en-AU" b="1" dirty="0"/>
          </a:p>
          <a:p>
            <a:r>
              <a:rPr lang="en-AU" dirty="0" smtClean="0"/>
              <a:t>The less soluble dyes </a:t>
            </a:r>
            <a:r>
              <a:rPr lang="en-AU" dirty="0"/>
              <a:t>take longer to dissolve.</a:t>
            </a:r>
          </a:p>
          <a:p>
            <a:r>
              <a:rPr lang="en-AU" dirty="0"/>
              <a:t>As each dye dissolves it starts to </a:t>
            </a:r>
            <a:r>
              <a:rPr lang="en-AU" dirty="0" smtClean="0"/>
              <a:t>move </a:t>
            </a:r>
            <a:r>
              <a:rPr lang="en-AU" dirty="0"/>
              <a:t>up the paper creating a </a:t>
            </a:r>
            <a:r>
              <a:rPr lang="en-AU" dirty="0" smtClean="0"/>
              <a:t>series </a:t>
            </a:r>
            <a:r>
              <a:rPr lang="en-AU" dirty="0"/>
              <a:t>of individual colours</a:t>
            </a:r>
          </a:p>
        </p:txBody>
      </p:sp>
      <p:cxnSp>
        <p:nvCxnSpPr>
          <p:cNvPr id="8" name="Straight Connector 7">
            <a:extLst>
              <a:ext uri="{FF2B5EF4-FFF2-40B4-BE49-F238E27FC236}">
                <a16:creationId xmlns:a16="http://schemas.microsoft.com/office/drawing/2014/main" xmlns="" id="{29447163-161A-4E57-9F0C-A5A44C4F5500}"/>
              </a:ext>
            </a:extLst>
          </p:cNvPr>
          <p:cNvCxnSpPr>
            <a:cxnSpLocks/>
          </p:cNvCxnSpPr>
          <p:nvPr/>
        </p:nvCxnSpPr>
        <p:spPr>
          <a:xfrm>
            <a:off x="273776" y="1202725"/>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xmlns="" id="{F7D63ABC-5BC4-4C64-A8BB-D2594D37F963}"/>
              </a:ext>
            </a:extLst>
          </p:cNvPr>
          <p:cNvGraphicFramePr>
            <a:graphicFrameLocks noGrp="1"/>
          </p:cNvGraphicFramePr>
          <p:nvPr>
            <p:extLst>
              <p:ext uri="{D42A27DB-BD31-4B8C-83A1-F6EECF244321}">
                <p14:modId xmlns:p14="http://schemas.microsoft.com/office/powerpoint/2010/main" val="3806108157"/>
              </p:ext>
            </p:extLst>
          </p:nvPr>
        </p:nvGraphicFramePr>
        <p:xfrm>
          <a:off x="9514800" y="1789917"/>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2</a:t>
                      </a:r>
                    </a:p>
                  </a:txBody>
                  <a:tcPr>
                    <a:solidFill>
                      <a:srgbClr val="0070C0"/>
                    </a:solidFill>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smtClean="0"/>
                        <a:t>Is the most soluble dye at the top of the paper or the bottom of the paper?  Explain your choice.</a:t>
                      </a:r>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pic>
        <p:nvPicPr>
          <p:cNvPr id="10" name="Picture 9"/>
          <p:cNvPicPr>
            <a:picLocks noChangeAspect="1"/>
          </p:cNvPicPr>
          <p:nvPr/>
        </p:nvPicPr>
        <p:blipFill>
          <a:blip r:embed="rId2"/>
          <a:stretch>
            <a:fillRect/>
          </a:stretch>
        </p:blipFill>
        <p:spPr>
          <a:xfrm>
            <a:off x="2365073" y="2936761"/>
            <a:ext cx="5010160" cy="3291874"/>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735463045"/>
              </p:ext>
            </p:extLst>
          </p:nvPr>
        </p:nvGraphicFramePr>
        <p:xfrm>
          <a:off x="9422746" y="5681205"/>
          <a:ext cx="2605964" cy="10109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xmlns="" val="20000"/>
                    </a:ext>
                  </a:extLst>
                </a:gridCol>
              </a:tblGrid>
              <a:tr h="370840">
                <a:tc>
                  <a:txBody>
                    <a:bodyPr/>
                    <a:lstStyle/>
                    <a:p>
                      <a:r>
                        <a:rPr lang="en-AU" dirty="0"/>
                        <a:t>Vocabulary</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smtClean="0"/>
                        <a:t>Soluble</a:t>
                      </a:r>
                      <a:r>
                        <a:rPr lang="en-AU" b="0" i="0" baseline="0" dirty="0" smtClean="0"/>
                        <a:t>: Dissolves in a liquid</a:t>
                      </a:r>
                    </a:p>
                  </a:txBody>
                  <a:tcPr>
                    <a:solidFill>
                      <a:schemeClr val="bg1">
                        <a:lumMod val="9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806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4571</TotalTime>
  <Words>1458</Words>
  <Application>Microsoft Office PowerPoint</Application>
  <PresentationFormat>Widescreen</PresentationFormat>
  <Paragraphs>223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Separating Mixtures:  Chromatography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ITSC</cp:lastModifiedBy>
  <cp:revision>58</cp:revision>
  <dcterms:created xsi:type="dcterms:W3CDTF">2018-02-20T13:07:19Z</dcterms:created>
  <dcterms:modified xsi:type="dcterms:W3CDTF">2020-05-05T08:07:06Z</dcterms:modified>
</cp:coreProperties>
</file>