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2" r:id="rId2"/>
    <p:sldId id="313" r:id="rId3"/>
    <p:sldId id="333" r:id="rId4"/>
    <p:sldId id="335" r:id="rId5"/>
    <p:sldId id="302" r:id="rId6"/>
    <p:sldId id="263" r:id="rId7"/>
    <p:sldId id="289" r:id="rId8"/>
    <p:sldId id="316" r:id="rId9"/>
    <p:sldId id="317" r:id="rId10"/>
    <p:sldId id="291" r:id="rId11"/>
    <p:sldId id="328" r:id="rId12"/>
    <p:sldId id="336" r:id="rId13"/>
    <p:sldId id="337" r:id="rId14"/>
    <p:sldId id="338" r:id="rId15"/>
    <p:sldId id="339" r:id="rId16"/>
    <p:sldId id="261" r:id="rId17"/>
    <p:sldId id="320" r:id="rId18"/>
    <p:sldId id="340" r:id="rId19"/>
    <p:sldId id="325" r:id="rId20"/>
    <p:sldId id="332" r:id="rId21"/>
    <p:sldId id="331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49AFD-9762-49CB-B131-B99E954E3DA6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9B1B8-9A48-471C-B593-14AA57A87C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3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last question is extension only.  Worked really well doing a demonstration in the class and having a group chat about what </a:t>
            </a:r>
            <a:r>
              <a:rPr lang="en-AU" smtClean="0"/>
              <a:t>they could see. 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9B1B8-9A48-471C-B593-14AA57A87CE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869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 last question is extension only.  Worked really well doing a demonstration in the class and having a group chat about what </a:t>
            </a:r>
            <a:r>
              <a:rPr lang="en-AU" smtClean="0"/>
              <a:t>they could see.  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9B1B8-9A48-471C-B593-14AA57A87CE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58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11/04/2019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#/k/f2b6dee2-d6c0-463a-a64a-a6d8b0322018" TargetMode="External"/><Relationship Id="rId2" Type="http://schemas.openxmlformats.org/officeDocument/2006/relationships/hyperlink" Target="https://play.kahoot.it/#/?quizId=eb1f0178-7e93-434b-a95e-0968f6ae19d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1223" y="2102426"/>
            <a:ext cx="33075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Solids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Fixed </a:t>
            </a:r>
            <a:r>
              <a:rPr lang="en-AU" sz="2400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Fixed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Are </a:t>
            </a:r>
            <a:r>
              <a:rPr lang="en-AU" sz="2400" dirty="0" smtClean="0"/>
              <a:t>incompressible 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1223" y="886435"/>
            <a:ext cx="10633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There are three main states of matter.  They can be described in terms of volume, shape and compressibility.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67565" y="2102426"/>
            <a:ext cx="3189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Liquids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Fixed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Variable shape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Are </a:t>
            </a:r>
            <a:r>
              <a:rPr lang="en-AU" sz="2400" dirty="0" smtClean="0"/>
              <a:t>incompressible 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7621661" y="2102426"/>
            <a:ext cx="39005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Gases</a:t>
            </a:r>
          </a:p>
          <a:p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Variable volume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Variable shape</a:t>
            </a: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Are compressible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8" r="14888"/>
          <a:stretch/>
        </p:blipFill>
        <p:spPr bwMode="auto">
          <a:xfrm>
            <a:off x="7881389" y="4920218"/>
            <a:ext cx="2363599" cy="177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256" y="4920218"/>
            <a:ext cx="1133471" cy="1779360"/>
          </a:xfrm>
          <a:prstGeom prst="rect">
            <a:avLst/>
          </a:prstGeom>
        </p:spPr>
      </p:pic>
      <p:pic>
        <p:nvPicPr>
          <p:cNvPr id="12" name="Picture 2" descr="Image result for bri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7" y="4736453"/>
            <a:ext cx="2139537" cy="213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5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10286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34527"/>
              </p:ext>
            </p:extLst>
          </p:nvPr>
        </p:nvGraphicFramePr>
        <p:xfrm>
          <a:off x="9475328" y="148208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three state changes involve an increase in heat?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4" y="732977"/>
            <a:ext cx="894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Substances can change between the three states by heating or cooling.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substances are </a:t>
            </a:r>
            <a:r>
              <a:rPr lang="en-AU" sz="2400" b="1" dirty="0" smtClean="0"/>
              <a:t>heated</a:t>
            </a:r>
            <a:r>
              <a:rPr lang="en-AU" sz="2400" dirty="0" smtClean="0"/>
              <a:t>, they </a:t>
            </a:r>
            <a:r>
              <a:rPr lang="en-AU" sz="2400" b="1" dirty="0" smtClean="0"/>
              <a:t>gain</a:t>
            </a:r>
            <a:r>
              <a:rPr lang="en-AU" sz="2400" dirty="0" smtClean="0"/>
              <a:t> energy.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323700" y="2210305"/>
            <a:ext cx="8664922" cy="395494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23144" y="5927652"/>
              <a:ext cx="1047307" cy="307777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440710" y="1795635"/>
            <a:ext cx="6687879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1382756" y="6081285"/>
            <a:ext cx="6687879" cy="41467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8912"/>
              </p:ext>
            </p:extLst>
          </p:nvPr>
        </p:nvGraphicFramePr>
        <p:xfrm>
          <a:off x="9475328" y="1795635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happens to the energy in a substance when it is heated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0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37262"/>
              </p:ext>
            </p:extLst>
          </p:nvPr>
        </p:nvGraphicFramePr>
        <p:xfrm>
          <a:off x="9475328" y="148208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three state changes involve an decrease in heat?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4" y="732977"/>
            <a:ext cx="8948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Substances can change between the three states by heating or cooling.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substances are </a:t>
            </a:r>
            <a:r>
              <a:rPr lang="en-AU" sz="2400" b="1" dirty="0" smtClean="0"/>
              <a:t>cooled</a:t>
            </a:r>
            <a:r>
              <a:rPr lang="en-AU" sz="2400" dirty="0" smtClean="0"/>
              <a:t>, they </a:t>
            </a:r>
            <a:r>
              <a:rPr lang="en-AU" sz="2400" b="1" dirty="0" smtClean="0"/>
              <a:t>lose</a:t>
            </a:r>
            <a:r>
              <a:rPr lang="en-AU" sz="2400" dirty="0" smtClean="0"/>
              <a:t> energy.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323700" y="2210305"/>
            <a:ext cx="8664922" cy="395494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23144" y="5927652"/>
              <a:ext cx="1047307" cy="307777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440710" y="1795635"/>
            <a:ext cx="6687879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1382756" y="6081285"/>
            <a:ext cx="6687879" cy="41467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4320"/>
              </p:ext>
            </p:extLst>
          </p:nvPr>
        </p:nvGraphicFramePr>
        <p:xfrm>
          <a:off x="9475328" y="1795635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happens to the energy in a substance when it is cooled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2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87100"/>
              </p:ext>
            </p:extLst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ENERGY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ENERGY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57014"/>
              </p:ext>
            </p:extLst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solid becomes a liquid.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85065" y="4169641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solid becomes a liquid by melting.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decreases.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3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gas becomes a liquid.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55" y="4963849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gas becomes a liquid by condensation.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decreases.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81655" y="3930071"/>
            <a:ext cx="704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 ______ becomes a ______ by ______.</a:t>
            </a:r>
          </a:p>
          <a:p>
            <a:r>
              <a:rPr lang="en-AU" sz="2400" dirty="0" smtClean="0"/>
              <a:t>The energy _______.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2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solid becomes a gas.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55" y="4963849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solid becomes a gas by sublimation.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increases.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81655" y="3930071"/>
            <a:ext cx="704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 ______ becomes a ______ by ______.</a:t>
            </a:r>
          </a:p>
          <a:p>
            <a:r>
              <a:rPr lang="en-AU" sz="2400" dirty="0" smtClean="0"/>
              <a:t>The energy _______.</a:t>
            </a:r>
          </a:p>
          <a:p>
            <a:endParaRPr lang="en-AU" sz="24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75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liquid becomes a solid.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81655" y="4963849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liquid becomes a solid by freezing.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decreases.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381655" y="3930071"/>
            <a:ext cx="704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 ______ becomes a ______ by ______.</a:t>
            </a:r>
          </a:p>
          <a:p>
            <a:r>
              <a:rPr lang="en-AU" sz="2400" dirty="0" smtClean="0"/>
              <a:t>The energy _______.</a:t>
            </a:r>
          </a:p>
          <a:p>
            <a:endParaRPr lang="en-AU" sz="2400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183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22243" y="873693"/>
            <a:ext cx="1120700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Knowing </a:t>
            </a:r>
            <a:r>
              <a:rPr lang="en-AU" sz="2400" dirty="0" smtClean="0"/>
              <a:t>phase changes can help you predict how different substances will respond when heated or cooled.  </a:t>
            </a:r>
          </a:p>
          <a:p>
            <a:endParaRPr lang="en-AU" sz="2400" dirty="0" smtClean="0"/>
          </a:p>
          <a:p>
            <a:r>
              <a:rPr lang="en-AU" sz="2400" dirty="0"/>
              <a:t>Knowing </a:t>
            </a:r>
            <a:r>
              <a:rPr lang="en-AU" sz="2400" dirty="0" smtClean="0"/>
              <a:t>phase changes can help you determine how to store different substances.  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364767" y="879526"/>
            <a:ext cx="87269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Name the change of state for </a:t>
            </a:r>
          </a:p>
          <a:p>
            <a:r>
              <a:rPr lang="en-AU" sz="2400" dirty="0" smtClean="0"/>
              <a:t>1.  a liquid becoming a </a:t>
            </a:r>
            <a:r>
              <a:rPr lang="en-AU" sz="2400" dirty="0"/>
              <a:t>solid		</a:t>
            </a:r>
            <a:r>
              <a:rPr lang="en-AU" sz="2400" dirty="0" smtClean="0"/>
              <a:t>3</a:t>
            </a:r>
            <a:r>
              <a:rPr lang="en-AU" sz="2400" dirty="0"/>
              <a:t>. </a:t>
            </a:r>
            <a:r>
              <a:rPr lang="en-AU" sz="2400" dirty="0" smtClean="0"/>
              <a:t> a </a:t>
            </a:r>
            <a:r>
              <a:rPr lang="en-AU" sz="2400" dirty="0"/>
              <a:t>liquid becoming a gas</a:t>
            </a:r>
            <a:endParaRPr lang="en-AU" sz="2400" dirty="0" smtClean="0"/>
          </a:p>
          <a:p>
            <a:r>
              <a:rPr lang="en-AU" sz="2400" dirty="0" smtClean="0"/>
              <a:t>2.  a gas becoming a solid		</a:t>
            </a:r>
            <a:r>
              <a:rPr lang="en-AU" sz="2400" dirty="0"/>
              <a:t>4. </a:t>
            </a:r>
            <a:r>
              <a:rPr lang="en-AU" sz="2400" dirty="0" smtClean="0"/>
              <a:t> a </a:t>
            </a:r>
            <a:r>
              <a:rPr lang="en-AU" sz="2400" dirty="0"/>
              <a:t>gas becoming a </a:t>
            </a:r>
            <a:r>
              <a:rPr lang="en-AU" sz="2400" dirty="0" smtClean="0"/>
              <a:t>liquid</a:t>
            </a:r>
            <a:endParaRPr lang="en-AU" sz="2400" dirty="0"/>
          </a:p>
        </p:txBody>
      </p:sp>
      <p:sp>
        <p:nvSpPr>
          <p:cNvPr id="7" name="Rectangle 6"/>
          <p:cNvSpPr/>
          <p:nvPr/>
        </p:nvSpPr>
        <p:spPr>
          <a:xfrm>
            <a:off x="364767" y="3341361"/>
            <a:ext cx="841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Which three state changes involve a </a:t>
            </a:r>
            <a:r>
              <a:rPr lang="en-AU" sz="2400" b="1" dirty="0" smtClean="0"/>
              <a:t>decrease</a:t>
            </a:r>
            <a:r>
              <a:rPr lang="en-AU" sz="2400" dirty="0" smtClean="0"/>
              <a:t> in heat?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50824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29952" y="3803026"/>
            <a:ext cx="6137812" cy="3014072"/>
            <a:chOff x="5166256" y="1613076"/>
            <a:chExt cx="7693254" cy="35114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6256" y="1613076"/>
              <a:ext cx="7693254" cy="35114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736118" y="4639526"/>
              <a:ext cx="997599" cy="2958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050" b="1" dirty="0" smtClean="0">
                  <a:latin typeface="+mj-lt"/>
                </a:rPr>
                <a:t>Deposition</a:t>
              </a:r>
              <a:endParaRPr lang="en-AU" sz="1050" b="1" dirty="0">
                <a:latin typeface="+mj-lt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4767" y="5370294"/>
            <a:ext cx="8413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Describe how a liquid becomes a gas.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479757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halkboard"/>
                <a:ea typeface="SimSun" panose="02010600030101010101" pitchFamily="2" charset="-122"/>
                <a:cs typeface="Arial" panose="020B0604020202020204" pitchFamily="34" charset="0"/>
              </a:rPr>
              <a:t>http://www.harcourtschool.com/activity/mixture/mixture.html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halkboard"/>
                <a:ea typeface="SimSun" panose="02010600030101010101" pitchFamily="2" charset="-122"/>
                <a:cs typeface="Arial" panose="020B0604020202020204" pitchFamily="34" charset="0"/>
              </a:rPr>
              <a:t>http://www.harcourtschool.com/activity/mixture/mixture.html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56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016538" y="1019695"/>
            <a:ext cx="2824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Draw the picture into your books. Fill in the blanks using these words: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Deposition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Sublimation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Freezing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Boiling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Condensation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Melting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Increasing 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Decreasing Heat</a:t>
            </a:r>
            <a:endParaRPr lang="en-AU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0820" y="1211200"/>
            <a:ext cx="8664922" cy="4711355"/>
            <a:chOff x="162987" y="418720"/>
            <a:chExt cx="8664922" cy="4711355"/>
          </a:xfrm>
        </p:grpSpPr>
        <p:grpSp>
          <p:nvGrpSpPr>
            <p:cNvPr id="5" name="Group 4"/>
            <p:cNvGrpSpPr/>
            <p:nvPr/>
          </p:nvGrpSpPr>
          <p:grpSpPr>
            <a:xfrm>
              <a:off x="162987" y="693258"/>
              <a:ext cx="8664922" cy="3954944"/>
              <a:chOff x="381655" y="2527226"/>
              <a:chExt cx="8664922" cy="395494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55" y="2527226"/>
                <a:ext cx="8664922" cy="3954944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423144" y="5927652"/>
                <a:ext cx="1047307" cy="307777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AU" sz="1400" b="1" dirty="0" smtClean="0">
                    <a:latin typeface="+mj-lt"/>
                  </a:rPr>
                  <a:t>Deposition</a:t>
                </a:r>
                <a:endParaRPr lang="en-AU" sz="1400" b="1" dirty="0">
                  <a:latin typeface="+mj-lt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206240" y="953193"/>
              <a:ext cx="1097280" cy="216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1636" y="1510146"/>
              <a:ext cx="1097280" cy="2161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36522" y="1421477"/>
              <a:ext cx="1130531" cy="3241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01636" y="3663219"/>
              <a:ext cx="1130531" cy="3241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75563" y="3663218"/>
              <a:ext cx="1130531" cy="3241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2989" y="4052403"/>
              <a:ext cx="1130531" cy="3241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468419" y="418720"/>
              <a:ext cx="6687879" cy="41467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1543469" y="4715405"/>
              <a:ext cx="6687879" cy="414670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DECREASING HEAT</a:t>
              </a:r>
              <a:endParaRPr lang="en-AU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90127" y="506750"/>
              <a:ext cx="1923487" cy="253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95468" y="4795770"/>
              <a:ext cx="1923487" cy="2539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1521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8860"/>
          <a:stretch/>
        </p:blipFill>
        <p:spPr>
          <a:xfrm>
            <a:off x="3775656" y="578170"/>
            <a:ext cx="8416344" cy="5069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986" y="1043189"/>
            <a:ext cx="34901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The movement of water around the earth relies on different phase changes.  </a:t>
            </a:r>
          </a:p>
          <a:p>
            <a:endParaRPr lang="en-AU" sz="2000" dirty="0"/>
          </a:p>
          <a:p>
            <a:r>
              <a:rPr lang="en-AU" sz="2000" dirty="0" smtClean="0"/>
              <a:t>Fill in the blanks </a:t>
            </a:r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142741" y="2786130"/>
            <a:ext cx="349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1. Liquid water _______________ to form clouds </a:t>
            </a:r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124496" y="3701928"/>
            <a:ext cx="349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  <a:r>
              <a:rPr lang="en-AU" dirty="0" smtClean="0"/>
              <a:t>. Clouds vapours can __________ to form rain drops</a:t>
            </a:r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24496" y="5657671"/>
            <a:ext cx="349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4. Snow </a:t>
            </a:r>
            <a:r>
              <a:rPr lang="en-AU" dirty="0"/>
              <a:t>or </a:t>
            </a:r>
            <a:r>
              <a:rPr lang="en-AU" dirty="0" smtClean="0"/>
              <a:t>ice can _______ to form liquid water </a:t>
            </a:r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10992119" y="3528812"/>
            <a:ext cx="45076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1 </a:t>
            </a:r>
            <a:endParaRPr lang="en-AU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26817" y="1633471"/>
            <a:ext cx="47222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2</a:t>
            </a:r>
            <a:endParaRPr lang="en-AU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21499" y="1227787"/>
            <a:ext cx="45076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3 </a:t>
            </a:r>
            <a:endParaRPr lang="en-AU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45995" y="4026736"/>
            <a:ext cx="45076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4 </a:t>
            </a:r>
            <a:endParaRPr lang="en-AU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422006" y="6102859"/>
            <a:ext cx="74182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Condense 	Melt	      Evaporate 	     Freeze</a:t>
            </a:r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160985" y="4617726"/>
            <a:ext cx="349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  <a:r>
              <a:rPr lang="en-AU" dirty="0" smtClean="0"/>
              <a:t>. Rain drops can _____________ to form snow or ice</a:t>
            </a:r>
          </a:p>
          <a:p>
            <a:endParaRPr lang="en-AU" dirty="0"/>
          </a:p>
          <a:p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5121499" y="1271421"/>
            <a:ext cx="45076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3 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12834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7" grpId="0" animBg="1"/>
      <p:bldP spid="16" grpId="0" animBg="1"/>
      <p:bldP spid="18" grpId="0" animBg="1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6" y="3347424"/>
            <a:ext cx="10633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state is </a:t>
            </a:r>
            <a:r>
              <a:rPr lang="en-AU" sz="2400" dirty="0" smtClean="0"/>
              <a:t>juice?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Explain your decision using the terms volume, shape and compressible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_________ </a:t>
            </a:r>
            <a:r>
              <a:rPr lang="en-AU" sz="2400" dirty="0" smtClean="0"/>
              <a:t>is </a:t>
            </a:r>
            <a:r>
              <a:rPr lang="en-AU" sz="2400" dirty="0"/>
              <a:t>a _________ because </a:t>
            </a:r>
            <a:r>
              <a:rPr lang="en-AU" sz="2400" dirty="0" smtClean="0"/>
              <a:t>it has </a:t>
            </a:r>
            <a:r>
              <a:rPr lang="en-AU" sz="2400" dirty="0"/>
              <a:t>a _________ shape, a _________ volume and are _______________.</a:t>
            </a:r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191" y="804238"/>
            <a:ext cx="6342895" cy="2172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latin typeface="+mn-lt"/>
              </a:rPr>
              <a:t>Steps for describing the state of matter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1: Describe its shape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2: Describe its volume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3: Describe its compressibility (compressible or incompressible)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736" y="915614"/>
            <a:ext cx="3246590" cy="24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786" y="69325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/>
              <a:t>Decide whether you think these substances exist in two or more states of matter: computer ink, contents of an aerosol can, fog, jelly.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Group the following substances according to their state of matter as a solid, liquid, or gas:  ice cream, chocolate bar, clouds, smoke, glass, honey, cake, bread, mashed potato, paper, peanut butter, alfoil, play dough, steam, slime. 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Explain the meaning of these words </a:t>
            </a:r>
          </a:p>
          <a:p>
            <a:pPr marL="0" indent="0">
              <a:buNone/>
            </a:pPr>
            <a:r>
              <a:rPr lang="en-AU" sz="2000" dirty="0" smtClean="0"/>
              <a:t>Vaporisation</a:t>
            </a:r>
          </a:p>
          <a:p>
            <a:pPr marL="0" indent="0">
              <a:buNone/>
            </a:pPr>
            <a:r>
              <a:rPr lang="en-AU" sz="2000" dirty="0" smtClean="0"/>
              <a:t>Sublimation</a:t>
            </a:r>
          </a:p>
          <a:p>
            <a:pPr marL="0" indent="0">
              <a:buNone/>
            </a:pPr>
            <a:r>
              <a:rPr lang="en-AU" sz="2000" dirty="0" smtClean="0"/>
              <a:t>Condensation</a:t>
            </a:r>
          </a:p>
          <a:p>
            <a:pPr marL="0" indent="0">
              <a:buNone/>
            </a:pPr>
            <a:r>
              <a:rPr lang="en-AU" sz="2000" dirty="0" smtClean="0"/>
              <a:t>Deposition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Condensation forms on the outside of a cold container of water.  Propose a series of tests or experiments that you could do to be sure that the condensation on the outside of container did not soak through from the inside of the container.  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0612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390046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852464" y="1298300"/>
            <a:ext cx="10354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Properties of matter </a:t>
            </a:r>
          </a:p>
          <a:p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://play.kahoot.it/#/?quizId=eb1f0178-7e93-434b-a95e-0968f6ae19db</a:t>
            </a:r>
            <a:endParaRPr lang="en-AU" dirty="0"/>
          </a:p>
          <a:p>
            <a:endParaRPr lang="en-AU" dirty="0" smtClean="0">
              <a:hlinkClick r:id="rId3"/>
            </a:endParaRPr>
          </a:p>
          <a:p>
            <a:r>
              <a:rPr lang="en-AU" dirty="0"/>
              <a:t>State of Matter</a:t>
            </a:r>
          </a:p>
          <a:p>
            <a:r>
              <a:rPr lang="en-AU" dirty="0" smtClean="0">
                <a:hlinkClick r:id="rId3"/>
              </a:rPr>
              <a:t>https</a:t>
            </a:r>
            <a:r>
              <a:rPr lang="en-AU" dirty="0">
                <a:hlinkClick r:id="rId3"/>
              </a:rPr>
              <a:t>://play.kahoot.it/#/</a:t>
            </a:r>
            <a:r>
              <a:rPr lang="en-AU" dirty="0" smtClean="0">
                <a:hlinkClick r:id="rId3"/>
              </a:rPr>
              <a:t>k/f2b6dee2-d6c0-463a-a64a-a6d8b0322018</a:t>
            </a:r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16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6" y="3347424"/>
            <a:ext cx="10633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state is </a:t>
            </a:r>
            <a:r>
              <a:rPr lang="en-AU" sz="2400" dirty="0" smtClean="0"/>
              <a:t>a pencil?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Explain your decision using the terms volume, shape and compressible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_________ </a:t>
            </a:r>
            <a:r>
              <a:rPr lang="en-AU" sz="2400" dirty="0" smtClean="0"/>
              <a:t>is </a:t>
            </a:r>
            <a:r>
              <a:rPr lang="en-AU" sz="2400" dirty="0"/>
              <a:t>a _________ because </a:t>
            </a:r>
            <a:r>
              <a:rPr lang="en-AU" sz="2400" dirty="0" smtClean="0"/>
              <a:t>it has </a:t>
            </a:r>
            <a:r>
              <a:rPr lang="en-AU" sz="2400" dirty="0"/>
              <a:t>a _________ shape, a _________ volume and are _______________.</a:t>
            </a:r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191" y="804238"/>
            <a:ext cx="6342895" cy="2172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latin typeface="+mn-lt"/>
              </a:rPr>
              <a:t>Steps for describing the state of matter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1: Describe its shape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2: Describe its volume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3: Describe its compressibility (compressible or incompressible)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456" y="639473"/>
            <a:ext cx="16573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6" y="3347424"/>
            <a:ext cx="106331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What state is </a:t>
            </a:r>
            <a:r>
              <a:rPr lang="en-AU" sz="2400" dirty="0" smtClean="0"/>
              <a:t>helium inside balloons? </a:t>
            </a:r>
            <a:endParaRPr lang="en-AU" sz="2400" dirty="0"/>
          </a:p>
          <a:p>
            <a:endParaRPr lang="en-AU" sz="2400" dirty="0"/>
          </a:p>
          <a:p>
            <a:r>
              <a:rPr lang="en-AU" sz="2400" dirty="0"/>
              <a:t>Explain your decision using the terms volume, shape and compressible</a:t>
            </a:r>
            <a:r>
              <a:rPr lang="en-AU" sz="2400" dirty="0" smtClean="0"/>
              <a:t>.</a:t>
            </a:r>
          </a:p>
          <a:p>
            <a:endParaRPr lang="en-AU" sz="2400" dirty="0" smtClean="0"/>
          </a:p>
          <a:p>
            <a:endParaRPr lang="en-AU" sz="2400" dirty="0"/>
          </a:p>
          <a:p>
            <a:r>
              <a:rPr lang="en-AU" sz="2400" dirty="0"/>
              <a:t>_________ </a:t>
            </a:r>
            <a:r>
              <a:rPr lang="en-AU" sz="2400" dirty="0" smtClean="0"/>
              <a:t>is </a:t>
            </a:r>
            <a:r>
              <a:rPr lang="en-AU" sz="2400" dirty="0"/>
              <a:t>a _________ because </a:t>
            </a:r>
            <a:r>
              <a:rPr lang="en-AU" sz="2400" dirty="0" smtClean="0"/>
              <a:t>it has </a:t>
            </a:r>
            <a:r>
              <a:rPr lang="en-AU" sz="2400" dirty="0"/>
              <a:t>a _________ shape, a _________ volume and are _______________.</a:t>
            </a:r>
          </a:p>
          <a:p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2609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5191" y="804238"/>
            <a:ext cx="6342895" cy="21721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b="1" dirty="0">
                <a:latin typeface="+mn-lt"/>
              </a:rPr>
              <a:t>Steps for describing the state of matter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1: Describe its shape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2: Describe its volume (fixed or variable)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latin typeface="+mn-lt"/>
              </a:rPr>
              <a:t>Step 3: Describe its compressibility (compressible or incompressible)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AU" sz="28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23" y="892907"/>
            <a:ext cx="3158307" cy="23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322" y="384464"/>
            <a:ext cx="8274424" cy="2514600"/>
          </a:xfr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>
            <a:normAutofit/>
          </a:bodyPr>
          <a:lstStyle/>
          <a:p>
            <a:r>
              <a:rPr lang="en-AU" dirty="0" smtClean="0"/>
              <a:t>Phase Changes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38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46268"/>
              </p:ext>
            </p:extLst>
          </p:nvPr>
        </p:nvGraphicFramePr>
        <p:xfrm>
          <a:off x="9307464" y="218557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754"/>
              </p:ext>
            </p:extLst>
          </p:nvPr>
        </p:nvGraphicFramePr>
        <p:xfrm>
          <a:off x="9314908" y="209435"/>
          <a:ext cx="2646908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Explain: </a:t>
                      </a:r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a reason for</a:t>
                      </a:r>
                      <a:endParaRPr lang="en-AU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819061"/>
            <a:ext cx="8526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400" dirty="0" smtClean="0"/>
              <a:t>Name the phase changes between the three common states of matter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Explain how phase changes occur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62580" y="3220389"/>
            <a:ext cx="780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Remember when you put water in a beaker and heated it with a Bunsen burner.  What did you see?  </a:t>
            </a:r>
            <a:endParaRPr lang="en-AU" sz="2400" dirty="0"/>
          </a:p>
        </p:txBody>
      </p:sp>
      <p:sp>
        <p:nvSpPr>
          <p:cNvPr id="3" name="AutoShape 2" descr="Image result for scientific drawing boiling wa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390" b="20692"/>
          <a:stretch/>
        </p:blipFill>
        <p:spPr>
          <a:xfrm>
            <a:off x="1666664" y="4051386"/>
            <a:ext cx="3123126" cy="25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29644"/>
              </p:ext>
            </p:extLst>
          </p:nvPr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What</a:t>
                      </a:r>
                      <a:r>
                        <a:rPr lang="en-AU" sz="2400" baseline="0" dirty="0" smtClean="0"/>
                        <a:t> process turns a solid into a liquid</a:t>
                      </a:r>
                      <a:r>
                        <a:rPr lang="en-AU" sz="2400" dirty="0" smtClean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736484"/>
              </p:ext>
            </p:extLst>
          </p:nvPr>
        </p:nvGraphicFramePr>
        <p:xfrm>
          <a:off x="9493050" y="1820554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What happens to a liquid when it</a:t>
                      </a:r>
                      <a:r>
                        <a:rPr lang="en-AU" sz="2400" baseline="0" dirty="0" smtClean="0"/>
                        <a:t> is cooled?</a:t>
                      </a:r>
                      <a:endParaRPr lang="en-AU" sz="24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9" y="889479"/>
            <a:ext cx="7973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Substances can change between the three states</a:t>
            </a:r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404078" y="170148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 smtClean="0"/>
              <a:t>CHANGES BETWEEN SOLIDS AND LIQUIDS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When a solid is heated and changes state to </a:t>
            </a:r>
            <a:r>
              <a:rPr lang="en-AU" sz="2400" dirty="0"/>
              <a:t>a </a:t>
            </a:r>
            <a:r>
              <a:rPr lang="en-AU" sz="2400" dirty="0" smtClean="0"/>
              <a:t>liquid, </a:t>
            </a:r>
            <a:r>
              <a:rPr lang="en-AU" sz="2400" dirty="0"/>
              <a:t>this is </a:t>
            </a:r>
            <a:r>
              <a:rPr lang="en-AU" sz="2400" dirty="0" smtClean="0"/>
              <a:t>called </a:t>
            </a:r>
            <a:r>
              <a:rPr lang="en-AU" sz="2400" b="1" dirty="0" smtClean="0"/>
              <a:t>melting.</a:t>
            </a: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When a liquid is cooled and changes state to </a:t>
            </a:r>
            <a:r>
              <a:rPr lang="en-AU" sz="2400" dirty="0"/>
              <a:t>a </a:t>
            </a:r>
            <a:r>
              <a:rPr lang="en-AU" sz="2400" dirty="0" smtClean="0"/>
              <a:t>solid, </a:t>
            </a:r>
            <a:r>
              <a:rPr lang="en-AU" sz="2400" dirty="0"/>
              <a:t>this is </a:t>
            </a:r>
            <a:r>
              <a:rPr lang="en-AU" sz="2400" dirty="0" smtClean="0"/>
              <a:t>called </a:t>
            </a:r>
            <a:r>
              <a:rPr lang="en-AU" sz="2400" b="1" dirty="0" smtClean="0"/>
              <a:t>freezing.</a:t>
            </a: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589567"/>
            <a:ext cx="7283303" cy="372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gas partic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0"/>
          <a:stretch/>
        </p:blipFill>
        <p:spPr bwMode="auto">
          <a:xfrm>
            <a:off x="6352731" y="3507751"/>
            <a:ext cx="5558612" cy="21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067669" y="3068349"/>
            <a:ext cx="2216222" cy="724151"/>
            <a:chOff x="7067669" y="3068349"/>
            <a:chExt cx="2216222" cy="724151"/>
          </a:xfrm>
        </p:grpSpPr>
        <p:sp>
          <p:nvSpPr>
            <p:cNvPr id="7" name="TextBox 6"/>
            <p:cNvSpPr txBox="1"/>
            <p:nvPr/>
          </p:nvSpPr>
          <p:spPr>
            <a:xfrm>
              <a:off x="7707768" y="3323085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melting</a:t>
              </a:r>
              <a:endParaRPr lang="en-AU" dirty="0"/>
            </a:p>
          </p:txBody>
        </p:sp>
        <p:sp>
          <p:nvSpPr>
            <p:cNvPr id="15" name="Curved Down Arrow 14"/>
            <p:cNvSpPr/>
            <p:nvPr/>
          </p:nvSpPr>
          <p:spPr>
            <a:xfrm>
              <a:off x="7067669" y="3068349"/>
              <a:ext cx="2216222" cy="72415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7669" y="5620175"/>
            <a:ext cx="2216222" cy="724151"/>
            <a:chOff x="7067669" y="5620175"/>
            <a:chExt cx="2216222" cy="724151"/>
          </a:xfrm>
        </p:grpSpPr>
        <p:sp>
          <p:nvSpPr>
            <p:cNvPr id="22" name="TextBox 21"/>
            <p:cNvSpPr txBox="1"/>
            <p:nvPr/>
          </p:nvSpPr>
          <p:spPr>
            <a:xfrm>
              <a:off x="7707767" y="5658227"/>
              <a:ext cx="936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freezing</a:t>
              </a:r>
              <a:endParaRPr lang="en-AU" dirty="0"/>
            </a:p>
          </p:txBody>
        </p:sp>
        <p:sp>
          <p:nvSpPr>
            <p:cNvPr id="16" name="Curved Down Arrow 15"/>
            <p:cNvSpPr/>
            <p:nvPr/>
          </p:nvSpPr>
          <p:spPr>
            <a:xfrm flipH="1" flipV="1">
              <a:off x="7067669" y="5620175"/>
              <a:ext cx="2216222" cy="72415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74253"/>
              </p:ext>
            </p:extLst>
          </p:nvPr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What</a:t>
                      </a:r>
                      <a:r>
                        <a:rPr lang="en-AU" sz="2400" baseline="0" dirty="0" smtClean="0"/>
                        <a:t> happens to a liquid when it is vaporised</a:t>
                      </a:r>
                      <a:r>
                        <a:rPr lang="en-AU" sz="2400" dirty="0" smtClean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448675"/>
              </p:ext>
            </p:extLst>
          </p:nvPr>
        </p:nvGraphicFramePr>
        <p:xfrm>
          <a:off x="9493050" y="1820554"/>
          <a:ext cx="2605964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What is condensation</a:t>
                      </a:r>
                      <a:r>
                        <a:rPr lang="en-AU" sz="2400" baseline="0" dirty="0" smtClean="0"/>
                        <a:t>?</a:t>
                      </a:r>
                      <a:endParaRPr lang="en-AU" sz="24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9" y="889479"/>
            <a:ext cx="7973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Substances can change between the three states</a:t>
            </a:r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404078" y="170148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 smtClean="0"/>
              <a:t>CHANGES BETWEEN LIQUIDS AND GASES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When a liquid is heated and changes state to a gas, this is called </a:t>
            </a:r>
            <a:r>
              <a:rPr lang="en-AU" sz="2400" b="1" dirty="0" smtClean="0"/>
              <a:t>vaporisation.</a:t>
            </a:r>
            <a:r>
              <a:rPr lang="en-AU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When a gas is cooled and changes state to </a:t>
            </a:r>
            <a:r>
              <a:rPr lang="en-AU" sz="2400" dirty="0"/>
              <a:t>a </a:t>
            </a:r>
            <a:r>
              <a:rPr lang="en-AU" sz="2400" dirty="0" smtClean="0"/>
              <a:t>liquid, </a:t>
            </a:r>
            <a:r>
              <a:rPr lang="en-AU" sz="2400" dirty="0"/>
              <a:t>this </a:t>
            </a:r>
            <a:r>
              <a:rPr lang="en-AU" sz="2400" dirty="0" smtClean="0"/>
              <a:t>is </a:t>
            </a:r>
            <a:r>
              <a:rPr lang="en-AU" sz="2400" dirty="0"/>
              <a:t>called </a:t>
            </a:r>
            <a:r>
              <a:rPr lang="en-AU" sz="2400" b="1" dirty="0" smtClean="0"/>
              <a:t>condensation.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589567"/>
            <a:ext cx="7283303" cy="372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result for gas partic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0"/>
          <a:stretch/>
        </p:blipFill>
        <p:spPr bwMode="auto">
          <a:xfrm>
            <a:off x="6352731" y="3507751"/>
            <a:ext cx="5558612" cy="21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002849" y="3073730"/>
            <a:ext cx="2216222" cy="757186"/>
            <a:chOff x="9002849" y="3073730"/>
            <a:chExt cx="2216222" cy="757186"/>
          </a:xfrm>
        </p:grpSpPr>
        <p:sp>
          <p:nvSpPr>
            <p:cNvPr id="11" name="Curved Down Arrow 10"/>
            <p:cNvSpPr/>
            <p:nvPr/>
          </p:nvSpPr>
          <p:spPr>
            <a:xfrm>
              <a:off x="9002849" y="3073730"/>
              <a:ext cx="2216222" cy="72415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414624" y="3184585"/>
              <a:ext cx="1392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</a:t>
              </a:r>
              <a:r>
                <a:rPr lang="en-AU" dirty="0" smtClean="0"/>
                <a:t>aporisation/ boiling</a:t>
              </a:r>
              <a:endParaRPr lang="en-AU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856257" y="5489615"/>
            <a:ext cx="2216222" cy="826691"/>
            <a:chOff x="8856257" y="5489615"/>
            <a:chExt cx="2216222" cy="826691"/>
          </a:xfrm>
        </p:grpSpPr>
        <p:sp>
          <p:nvSpPr>
            <p:cNvPr id="15" name="Curved Down Arrow 14"/>
            <p:cNvSpPr/>
            <p:nvPr/>
          </p:nvSpPr>
          <p:spPr>
            <a:xfrm rot="10800000">
              <a:off x="8856257" y="5592155"/>
              <a:ext cx="2216222" cy="72415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30913" y="5489615"/>
              <a:ext cx="1447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condensation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4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46635"/>
              </p:ext>
            </p:extLst>
          </p:nvPr>
        </p:nvGraphicFramePr>
        <p:xfrm>
          <a:off x="9475328" y="148208"/>
          <a:ext cx="2605964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What</a:t>
                      </a:r>
                      <a:r>
                        <a:rPr lang="en-AU" sz="2400" baseline="0" dirty="0" smtClean="0"/>
                        <a:t> process turns a solid into a gas</a:t>
                      </a:r>
                      <a:r>
                        <a:rPr lang="en-AU" sz="2400" dirty="0" smtClean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38968"/>
              </p:ext>
            </p:extLst>
          </p:nvPr>
        </p:nvGraphicFramePr>
        <p:xfrm>
          <a:off x="9493050" y="1820554"/>
          <a:ext cx="2605964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What is deposition</a:t>
                      </a:r>
                      <a:r>
                        <a:rPr lang="en-AU" sz="2400" baseline="0" dirty="0" smtClean="0"/>
                        <a:t>?</a:t>
                      </a:r>
                      <a:endParaRPr lang="en-AU" sz="240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9" y="889479"/>
            <a:ext cx="79737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Substances can change between the three states. </a:t>
            </a:r>
          </a:p>
          <a:p>
            <a:endParaRPr lang="en-AU" sz="2400" dirty="0" smtClean="0"/>
          </a:p>
          <a:p>
            <a:r>
              <a:rPr lang="en-AU" sz="2400" dirty="0" smtClean="0"/>
              <a:t>Not all substances become a liquid.</a:t>
            </a:r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287414" y="25406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 smtClean="0"/>
              <a:t>CHANGES BETWEEN SOLIDS AND GASES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When a solid is heated and changes state </a:t>
            </a:r>
            <a:r>
              <a:rPr lang="en-AU" sz="2400" dirty="0" smtClean="0"/>
              <a:t>DIRECTLY to </a:t>
            </a:r>
            <a:r>
              <a:rPr lang="en-AU" sz="2400" dirty="0"/>
              <a:t>a </a:t>
            </a:r>
            <a:r>
              <a:rPr lang="en-AU" sz="2400" dirty="0" smtClean="0"/>
              <a:t>gas, </a:t>
            </a:r>
            <a:r>
              <a:rPr lang="en-AU" sz="2400" dirty="0"/>
              <a:t>this is </a:t>
            </a:r>
            <a:r>
              <a:rPr lang="en-AU" sz="2400" dirty="0" smtClean="0"/>
              <a:t>called </a:t>
            </a:r>
            <a:r>
              <a:rPr lang="en-AU" sz="2400" b="1" dirty="0"/>
              <a:t>sublimation</a:t>
            </a:r>
            <a:r>
              <a:rPr lang="en-AU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When a </a:t>
            </a:r>
            <a:r>
              <a:rPr lang="en-AU" sz="2400" dirty="0" smtClean="0"/>
              <a:t>gas is cooled and </a:t>
            </a:r>
            <a:r>
              <a:rPr lang="en-AU" sz="2400" dirty="0"/>
              <a:t>changes state DIRECTLY to a </a:t>
            </a:r>
            <a:r>
              <a:rPr lang="en-AU" sz="2400" dirty="0" smtClean="0"/>
              <a:t>solid, </a:t>
            </a:r>
            <a:r>
              <a:rPr lang="en-AU" sz="2400" dirty="0"/>
              <a:t>this </a:t>
            </a:r>
            <a:r>
              <a:rPr lang="en-AU" sz="2400" dirty="0" smtClean="0"/>
              <a:t>is called </a:t>
            </a:r>
            <a:r>
              <a:rPr lang="en-AU" sz="2400" b="1" dirty="0" smtClean="0"/>
              <a:t>deposition</a:t>
            </a:r>
            <a:r>
              <a:rPr lang="en-AU" sz="2400" dirty="0" smtClean="0"/>
              <a:t>.</a:t>
            </a:r>
            <a:endParaRPr lang="en-AU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70420" y="2222135"/>
            <a:ext cx="7283303" cy="3721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Image result for gas partic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0"/>
          <a:stretch/>
        </p:blipFill>
        <p:spPr bwMode="auto">
          <a:xfrm>
            <a:off x="6352731" y="3759368"/>
            <a:ext cx="5558612" cy="21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186635" y="3287706"/>
            <a:ext cx="3921487" cy="750089"/>
            <a:chOff x="7186635" y="3287706"/>
            <a:chExt cx="3921487" cy="750089"/>
          </a:xfrm>
        </p:grpSpPr>
        <p:sp>
          <p:nvSpPr>
            <p:cNvPr id="3" name="Curved Up Arrow 2"/>
            <p:cNvSpPr/>
            <p:nvPr/>
          </p:nvSpPr>
          <p:spPr>
            <a:xfrm rot="10800000" flipH="1">
              <a:off x="7186635" y="3287706"/>
              <a:ext cx="3921487" cy="75008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13287" y="3478085"/>
              <a:ext cx="148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sublimation</a:t>
              </a:r>
              <a:endParaRPr lang="en-A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71293" y="5816082"/>
            <a:ext cx="3921487" cy="750089"/>
            <a:chOff x="7171293" y="5816082"/>
            <a:chExt cx="3921487" cy="750089"/>
          </a:xfrm>
        </p:grpSpPr>
        <p:sp>
          <p:nvSpPr>
            <p:cNvPr id="12" name="TextBox 11"/>
            <p:cNvSpPr txBox="1"/>
            <p:nvPr/>
          </p:nvSpPr>
          <p:spPr>
            <a:xfrm>
              <a:off x="8513287" y="5909844"/>
              <a:ext cx="148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deposition</a:t>
              </a:r>
              <a:endParaRPr lang="en-AU" dirty="0"/>
            </a:p>
          </p:txBody>
        </p:sp>
        <p:sp>
          <p:nvSpPr>
            <p:cNvPr id="16" name="Curved Up Arrow 15"/>
            <p:cNvSpPr/>
            <p:nvPr/>
          </p:nvSpPr>
          <p:spPr>
            <a:xfrm rot="10800000" flipV="1">
              <a:off x="7171293" y="5816082"/>
              <a:ext cx="3921487" cy="75008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3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7451</TotalTime>
  <Words>1330</Words>
  <Application>Microsoft Office PowerPoint</Application>
  <PresentationFormat>Widescreen</PresentationFormat>
  <Paragraphs>262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SimSun</vt:lpstr>
      <vt:lpstr>Arial</vt:lpstr>
      <vt:lpstr>Calibri</vt:lpstr>
      <vt:lpstr>Calibri Light</vt:lpstr>
      <vt:lpstr>Chalkboard</vt:lpstr>
      <vt:lpstr>Office Theme</vt:lpstr>
      <vt:lpstr>PowerPoint Presentation</vt:lpstr>
      <vt:lpstr>PowerPoint Presentation</vt:lpstr>
      <vt:lpstr>PowerPoint Presentation</vt:lpstr>
      <vt:lpstr>PowerPoint Presentation</vt:lpstr>
      <vt:lpstr>Phase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226</cp:revision>
  <cp:lastPrinted>2017-04-18T22:41:05Z</cp:lastPrinted>
  <dcterms:created xsi:type="dcterms:W3CDTF">2017-01-28T08:32:28Z</dcterms:created>
  <dcterms:modified xsi:type="dcterms:W3CDTF">2019-04-11T02:07:54Z</dcterms:modified>
</cp:coreProperties>
</file>