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287" r:id="rId9"/>
    <p:sldId id="263" r:id="rId10"/>
    <p:sldId id="308" r:id="rId11"/>
    <p:sldId id="306" r:id="rId12"/>
    <p:sldId id="307" r:id="rId13"/>
    <p:sldId id="318" r:id="rId14"/>
    <p:sldId id="289" r:id="rId15"/>
    <p:sldId id="309" r:id="rId16"/>
    <p:sldId id="319" r:id="rId17"/>
    <p:sldId id="320" r:id="rId18"/>
    <p:sldId id="321" r:id="rId19"/>
    <p:sldId id="322" r:id="rId20"/>
    <p:sldId id="327" r:id="rId21"/>
    <p:sldId id="324" r:id="rId22"/>
    <p:sldId id="325" r:id="rId23"/>
    <p:sldId id="323" r:id="rId24"/>
    <p:sldId id="326" r:id="rId25"/>
    <p:sldId id="310" r:id="rId26"/>
    <p:sldId id="311" r:id="rId27"/>
    <p:sldId id="312" r:id="rId2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6B7BC-6CC7-458A-A3F0-62DD79F4B0F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2F84A-F029-4EDA-87AE-5EE338E3C1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3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F84A-F029-4EDA-87AE-5EE338E3C12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19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Oil paint is a liquid in</a:t>
            </a:r>
            <a:r>
              <a:rPr lang="en-AU" baseline="0" dirty="0" smtClean="0"/>
              <a:t> liquid suspension. Because it is one substance suspended in another and will settle out.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F84A-F029-4EDA-87AE-5EE338E3C129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42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Liquid detergent</a:t>
            </a:r>
            <a:r>
              <a:rPr lang="en-AU" baseline="0" dirty="0" smtClean="0"/>
              <a:t> is a colloid because it is one substance suspended in another and it will stay suspended.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F84A-F029-4EDA-87AE-5EE338E3C129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57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223" y="2102426"/>
            <a:ext cx="3307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Solids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Fixed </a:t>
            </a:r>
            <a:r>
              <a:rPr lang="en-AU" sz="2400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Fixed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Are </a:t>
            </a:r>
            <a:r>
              <a:rPr lang="en-AU" sz="2400" dirty="0" smtClean="0"/>
              <a:t>incompressible 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1223" y="886435"/>
            <a:ext cx="10633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There are three main states of matter.  They can be described in terms of volume, shape and compressibility.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7565" y="2102426"/>
            <a:ext cx="3189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Liquids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Fixed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Variable shape</a:t>
            </a: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Are </a:t>
            </a:r>
            <a:r>
              <a:rPr lang="en-AU" sz="2400" dirty="0" smtClean="0"/>
              <a:t>incompressible </a:t>
            </a:r>
            <a:endParaRPr lang="en-AU" sz="2400" dirty="0"/>
          </a:p>
        </p:txBody>
      </p:sp>
      <p:sp>
        <p:nvSpPr>
          <p:cNvPr id="6" name="Rectangle 5"/>
          <p:cNvSpPr/>
          <p:nvPr/>
        </p:nvSpPr>
        <p:spPr>
          <a:xfrm>
            <a:off x="7621661" y="2102426"/>
            <a:ext cx="39005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Gases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Variable volume</a:t>
            </a: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Variable shape</a:t>
            </a: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Are compressible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2609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8" r="14888"/>
          <a:stretch/>
        </p:blipFill>
        <p:spPr bwMode="auto">
          <a:xfrm>
            <a:off x="7881389" y="4920218"/>
            <a:ext cx="2363599" cy="177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256" y="4920218"/>
            <a:ext cx="1133471" cy="1779360"/>
          </a:xfrm>
          <a:prstGeom prst="rect">
            <a:avLst/>
          </a:prstGeom>
        </p:spPr>
      </p:pic>
      <p:pic>
        <p:nvPicPr>
          <p:cNvPr id="12" name="Picture 2" descr="Image result for br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7" y="4736453"/>
            <a:ext cx="2139537" cy="21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7987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your own words, what</a:t>
                      </a:r>
                      <a:r>
                        <a:rPr lang="en-AU" baseline="0" dirty="0" smtClean="0"/>
                        <a:t> is a mixture?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  <a:alpha val="11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5" y="982208"/>
            <a:ext cx="8924214" cy="4807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/>
              <a:t>What are mixtures?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Mixtures are a combination of two or more substances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Glass, plastic, tap water and milk are all mixtures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b="1" dirty="0"/>
              <a:t>What are pure substances?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P</a:t>
            </a:r>
            <a:r>
              <a:rPr lang="en-AU" sz="2800" dirty="0" smtClean="0"/>
              <a:t>ure substances are materials that are not combined with anything else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Pure water, oxygen and diamonds are pure substances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7423"/>
              </p:ext>
            </p:extLst>
          </p:nvPr>
        </p:nvGraphicFramePr>
        <p:xfrm>
          <a:off x="9351856" y="1443170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a mixture you have</a:t>
                      </a:r>
                      <a:r>
                        <a:rPr lang="en-AU" baseline="0" dirty="0" smtClean="0"/>
                        <a:t> used today.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25201"/>
              </p:ext>
            </p:extLst>
          </p:nvPr>
        </p:nvGraphicFramePr>
        <p:xfrm>
          <a:off x="9354003" y="2604415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is a mixture different to a pure substance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727"/>
          <a:stretch/>
        </p:blipFill>
        <p:spPr>
          <a:xfrm>
            <a:off x="7354509" y="2297649"/>
            <a:ext cx="1440711" cy="2326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00" y="2284390"/>
            <a:ext cx="1499190" cy="2353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532" y="4275063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98913"/>
              </p:ext>
            </p:extLst>
          </p:nvPr>
        </p:nvGraphicFramePr>
        <p:xfrm>
          <a:off x="9466919" y="22761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do scientists group</a:t>
                      </a:r>
                      <a:r>
                        <a:rPr lang="en-AU" baseline="0" dirty="0" smtClean="0"/>
                        <a:t> mixtures?</a:t>
                      </a:r>
                    </a:p>
                    <a:p>
                      <a:endParaRPr lang="en-AU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7025" y="982208"/>
            <a:ext cx="9046754" cy="38988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/>
              <a:t>Properties of Mixtures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Different types of mixtures have different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Scientists group mixtures according to their characteristics, for example w</a:t>
            </a:r>
            <a:r>
              <a:rPr lang="en-AU" sz="2800" dirty="0" smtClean="0">
                <a:latin typeface="+mj-lt"/>
              </a:rPr>
              <a:t>hat they are made from and how they behave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5" y="3717522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23" y="3717522"/>
            <a:ext cx="3031435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724" y="3719540"/>
            <a:ext cx="2619375" cy="17430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12216"/>
              </p:ext>
            </p:extLst>
          </p:nvPr>
        </p:nvGraphicFramePr>
        <p:xfrm>
          <a:off x="9478900" y="1715594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 at</a:t>
                      </a:r>
                      <a:r>
                        <a:rPr lang="en-AU" baseline="0" dirty="0" smtClean="0"/>
                        <a:t> the three mixtures below.  Which two are most similar? Explain your choice.</a:t>
                      </a:r>
                      <a:endParaRPr lang="en-AU" dirty="0" smtClean="0"/>
                    </a:p>
                    <a:p>
                      <a:endParaRPr lang="en-AU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25045"/>
              </p:ext>
            </p:extLst>
          </p:nvPr>
        </p:nvGraphicFramePr>
        <p:xfrm>
          <a:off x="9301239" y="5627386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Characteristics:  feature</a:t>
                      </a:r>
                      <a:r>
                        <a:rPr lang="en-AU" baseline="0" dirty="0" smtClean="0"/>
                        <a:t> or quality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61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47788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What is a solution?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05887"/>
              </p:ext>
            </p:extLst>
          </p:nvPr>
        </p:nvGraphicFramePr>
        <p:xfrm>
          <a:off x="9461378" y="154656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could you tell</a:t>
                      </a:r>
                      <a:r>
                        <a:rPr lang="en-AU" baseline="0" dirty="0" smtClean="0"/>
                        <a:t> if a mixture is a solution</a:t>
                      </a:r>
                      <a:r>
                        <a:rPr lang="en-AU" dirty="0" smtClean="0"/>
                        <a:t>?</a:t>
                      </a:r>
                    </a:p>
                    <a:p>
                      <a:endParaRPr lang="en-AU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17771"/>
              </p:ext>
            </p:extLst>
          </p:nvPr>
        </p:nvGraphicFramePr>
        <p:xfrm>
          <a:off x="9456732" y="2973587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a glass of</a:t>
                      </a:r>
                      <a:r>
                        <a:rPr lang="en-AU" baseline="0" dirty="0" smtClean="0"/>
                        <a:t> cordial a solution</a:t>
                      </a:r>
                      <a:r>
                        <a:rPr lang="en-AU" dirty="0" smtClean="0"/>
                        <a:t>?  Why or why not?</a:t>
                      </a:r>
                    </a:p>
                    <a:p>
                      <a:endParaRPr lang="en-AU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47929"/>
              </p:ext>
            </p:extLst>
          </p:nvPr>
        </p:nvGraphicFramePr>
        <p:xfrm>
          <a:off x="9301239" y="5627386"/>
          <a:ext cx="26469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Transparent: see- through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77025" y="982208"/>
            <a:ext cx="8924214" cy="5030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/>
              <a:t>Solutions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Solutions are mixtures where one substance is dissolved evenly throughout another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Solutions are usually </a:t>
            </a:r>
            <a:r>
              <a:rPr lang="en-AU" sz="2800" b="1" dirty="0" smtClean="0">
                <a:latin typeface="+mj-lt"/>
              </a:rPr>
              <a:t>transparent</a:t>
            </a:r>
            <a:r>
              <a:rPr lang="en-AU" sz="2800" dirty="0" smtClean="0">
                <a:latin typeface="+mj-lt"/>
              </a:rPr>
              <a:t>, you can see through them or shine a light through. 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Salt water and soft drink are examples of solutions</a:t>
            </a:r>
            <a:endParaRPr lang="en-AU" sz="2800" dirty="0" smtClean="0">
              <a:latin typeface="+mj-lt"/>
            </a:endParaRP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05" y="3674185"/>
            <a:ext cx="3657600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26047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many types of solution are there?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06459"/>
              </p:ext>
            </p:extLst>
          </p:nvPr>
        </p:nvGraphicFramePr>
        <p:xfrm>
          <a:off x="9461378" y="154656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type is a oil</a:t>
                      </a:r>
                      <a:r>
                        <a:rPr lang="en-AU" baseline="0" dirty="0" smtClean="0"/>
                        <a:t> dissolved in petrol?</a:t>
                      </a:r>
                      <a:endParaRPr lang="en-AU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77024" y="982208"/>
            <a:ext cx="4582903" cy="5030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Types of Solutions</a:t>
            </a:r>
          </a:p>
          <a:p>
            <a:pPr>
              <a:lnSpc>
                <a:spcPct val="100000"/>
              </a:lnSpc>
            </a:pPr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Solid dissolved in a liquid</a:t>
            </a:r>
          </a:p>
          <a:p>
            <a:pPr>
              <a:lnSpc>
                <a:spcPct val="100000"/>
              </a:lnSpc>
            </a:pPr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Liquid dissolved in a liquid</a:t>
            </a:r>
          </a:p>
          <a:p>
            <a:pPr>
              <a:lnSpc>
                <a:spcPct val="100000"/>
              </a:lnSpc>
            </a:pPr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Gas dissolved in a liquid</a:t>
            </a:r>
          </a:p>
          <a:p>
            <a:pPr>
              <a:lnSpc>
                <a:spcPct val="100000"/>
              </a:lnSpc>
            </a:pPr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Gas dissolved in another gas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212261" y="982208"/>
            <a:ext cx="4582903" cy="5030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2800" dirty="0" smtClean="0">
                <a:latin typeface="+mj-lt"/>
              </a:rPr>
              <a:t>Examples include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2800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2800" dirty="0" smtClean="0">
                <a:solidFill>
                  <a:srgbClr val="0070C0"/>
                </a:solidFill>
                <a:latin typeface="+mj-lt"/>
              </a:rPr>
              <a:t>Salt dissolved in water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2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2800" dirty="0" smtClean="0">
                <a:solidFill>
                  <a:srgbClr val="0070C0"/>
                </a:solidFill>
                <a:latin typeface="+mj-lt"/>
              </a:rPr>
              <a:t>Detergent dissolved in water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2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2800" dirty="0" smtClean="0">
                <a:solidFill>
                  <a:srgbClr val="0070C0"/>
                </a:solidFill>
                <a:latin typeface="+mj-lt"/>
              </a:rPr>
              <a:t>Oxygen dissolved into blood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2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2800" dirty="0" smtClean="0">
                <a:solidFill>
                  <a:srgbClr val="0070C0"/>
                </a:solidFill>
                <a:latin typeface="+mj-lt"/>
              </a:rPr>
              <a:t>Carbon dioxide </a:t>
            </a:r>
            <a:r>
              <a:rPr lang="en-AU" sz="2800" dirty="0" smtClean="0">
                <a:solidFill>
                  <a:srgbClr val="0070C0"/>
                </a:solidFill>
              </a:rPr>
              <a:t>in air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2800" dirty="0" smtClean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81373"/>
              </p:ext>
            </p:extLst>
          </p:nvPr>
        </p:nvGraphicFramePr>
        <p:xfrm>
          <a:off x="9475328" y="2670610"/>
          <a:ext cx="2605964" cy="1354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0437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89224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an example of a solid dissolved in a liquid solution</a:t>
                      </a:r>
                      <a:r>
                        <a:rPr lang="en-AU" baseline="0" dirty="0" smtClean="0"/>
                        <a:t>?</a:t>
                      </a:r>
                      <a:endParaRPr lang="en-AU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4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21345"/>
              </p:ext>
            </p:extLst>
          </p:nvPr>
        </p:nvGraphicFramePr>
        <p:xfrm>
          <a:off x="9475328" y="148208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suspension?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25369"/>
              </p:ext>
            </p:extLst>
          </p:nvPr>
        </p:nvGraphicFramePr>
        <p:xfrm>
          <a:off x="9475328" y="103113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could you tell if a mixture is a suspension?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88513"/>
              </p:ext>
            </p:extLst>
          </p:nvPr>
        </p:nvGraphicFramePr>
        <p:xfrm>
          <a:off x="9475328" y="218331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is a suspension different to a solution?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360320"/>
              </p:ext>
            </p:extLst>
          </p:nvPr>
        </p:nvGraphicFramePr>
        <p:xfrm>
          <a:off x="9301239" y="5320889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Sediment: solids that settle to the bottom</a:t>
                      </a:r>
                      <a:r>
                        <a:rPr lang="en-AU" baseline="0" dirty="0" smtClean="0"/>
                        <a:t> of a liquid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77025" y="982208"/>
            <a:ext cx="8924214" cy="5030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/>
              <a:t>Suspensions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A suspension is a mixture where one substance is </a:t>
            </a:r>
            <a:r>
              <a:rPr lang="en-AU" sz="2800" b="1" dirty="0" smtClean="0"/>
              <a:t>spread</a:t>
            </a:r>
            <a:r>
              <a:rPr lang="en-AU" sz="2800" dirty="0" smtClean="0"/>
              <a:t> through another, but does </a:t>
            </a:r>
            <a:r>
              <a:rPr lang="en-AU" sz="2800" b="1" dirty="0" smtClean="0"/>
              <a:t>not dissolve</a:t>
            </a:r>
            <a:r>
              <a:rPr lang="en-AU" sz="2800" dirty="0" smtClean="0"/>
              <a:t>.</a:t>
            </a:r>
            <a:endParaRPr lang="en-AU" sz="2800" dirty="0" smtClean="0">
              <a:latin typeface="+mj-lt"/>
            </a:endParaRP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After a while, the heavier particles will settle to the bottom as sediment.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Dirty water is a solid in liquid suspension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Dust in the air is a solid in gas suspension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Oil paint is a liquid in liquid suspension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00" y="2975955"/>
            <a:ext cx="1891776" cy="252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8830"/>
              </p:ext>
            </p:extLst>
          </p:nvPr>
        </p:nvGraphicFramePr>
        <p:xfrm>
          <a:off x="9354826" y="279779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colloid?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415636" y="1916690"/>
            <a:ext cx="8924214" cy="36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+mn-lt"/>
              </a:rPr>
              <a:t>Colloids can be formed in different ways: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400" dirty="0" smtClean="0"/>
              <a:t>Acrylic paint is a solid suspended in a liquid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400" dirty="0" smtClean="0"/>
              <a:t>Fog is a liquid suspended in a gas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400" dirty="0" smtClean="0"/>
              <a:t>Milk is liquid suspended in a liquid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b="1" dirty="0" smtClean="0">
                <a:latin typeface="+mn-lt"/>
              </a:rPr>
              <a:t>When light is shone through a colloid, a beam of light can be seen. </a:t>
            </a:r>
            <a:endParaRPr lang="en-AU" sz="2400" b="1" dirty="0">
              <a:latin typeface="+mn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73812"/>
              </p:ext>
            </p:extLst>
          </p:nvPr>
        </p:nvGraphicFramePr>
        <p:xfrm>
          <a:off x="9353055" y="1197724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beaker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is the colloid, left or</a:t>
                      </a:r>
                      <a:r>
                        <a:rPr lang="en-AU" baseline="0" dirty="0" smtClean="0"/>
                        <a:t> right?</a:t>
                      </a:r>
                      <a:endParaRPr lang="en-AU" dirty="0" smtClean="0"/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54700"/>
              </p:ext>
            </p:extLst>
          </p:nvPr>
        </p:nvGraphicFramePr>
        <p:xfrm>
          <a:off x="9526385" y="4980483"/>
          <a:ext cx="2421762" cy="1444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1762"/>
              </a:tblGrid>
              <a:tr h="416898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1027968">
                <a:tc>
                  <a:txBody>
                    <a:bodyPr/>
                    <a:lstStyle/>
                    <a:p>
                      <a:r>
                        <a:rPr lang="en-AU" dirty="0" smtClean="0"/>
                        <a:t>Suspension:  a cloudy liquid that separates</a:t>
                      </a:r>
                      <a:r>
                        <a:rPr lang="en-AU" baseline="0" dirty="0" smtClean="0"/>
                        <a:t> over time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76" y="1916690"/>
            <a:ext cx="1346968" cy="2114514"/>
          </a:xfrm>
          <a:prstGeom prst="rect">
            <a:avLst/>
          </a:prstGeom>
        </p:spPr>
      </p:pic>
      <p:sp>
        <p:nvSpPr>
          <p:cNvPr id="3" name="AutoShape 2" descr="Image result for light through a coll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055" y="2463541"/>
            <a:ext cx="2628900" cy="1733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636" y="933442"/>
            <a:ext cx="8595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Colloids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400" dirty="0"/>
              <a:t>A colloid is a suspension that does not separate over time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743" y="4838526"/>
            <a:ext cx="3346274" cy="174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972" y="4838525"/>
            <a:ext cx="303143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618119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 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6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9066"/>
              </p:ext>
            </p:extLst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6548"/>
              </p:ext>
            </p:extLst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891" y="2084936"/>
            <a:ext cx="2009775" cy="2266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218" y="4501926"/>
            <a:ext cx="115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</a:t>
            </a:r>
            <a:r>
              <a:rPr lang="en-AU" dirty="0" smtClean="0"/>
              <a:t>ilk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786193" y="4785341"/>
            <a:ext cx="513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Milk is a colloid because it is one substance suspended in another and will stay suspended.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618119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 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6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9066"/>
              </p:ext>
            </p:extLst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6548"/>
              </p:ext>
            </p:extLst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727"/>
          <a:stretch/>
        </p:blipFill>
        <p:spPr>
          <a:xfrm>
            <a:off x="4486070" y="1411654"/>
            <a:ext cx="2552040" cy="4121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9367" y="5436524"/>
            <a:ext cx="316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Tap water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832837" y="3768437"/>
            <a:ext cx="513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Tap water is a solution because it is one substance dissolved evenly in another.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618119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 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6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9066"/>
              </p:ext>
            </p:extLst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6548"/>
              </p:ext>
            </p:extLst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99005" y="4810644"/>
            <a:ext cx="316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Soft drink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56" y="1511885"/>
            <a:ext cx="2314055" cy="32987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8036" y="5535811"/>
            <a:ext cx="513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Soft drink is a solution because it is one substance dissolved evenly in another.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618119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 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6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9066"/>
              </p:ext>
            </p:extLst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6548"/>
              </p:ext>
            </p:extLst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942" y="2112908"/>
            <a:ext cx="3670503" cy="2442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3338" y="4555461"/>
            <a:ext cx="316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Dust cloud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516954" y="5237019"/>
            <a:ext cx="513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A dust cloud is a suspension because it is one substance suspended in another and it will settle out.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1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96" y="3347424"/>
            <a:ext cx="10633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What state is </a:t>
            </a:r>
            <a:r>
              <a:rPr lang="en-AU" sz="2400" dirty="0" smtClean="0"/>
              <a:t>honey? 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Explain your decision using the terms volume, shape and compressible</a:t>
            </a:r>
            <a:r>
              <a:rPr lang="en-AU" sz="2400" dirty="0" smtClean="0"/>
              <a:t>.</a:t>
            </a:r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_________ </a:t>
            </a:r>
            <a:r>
              <a:rPr lang="en-AU" sz="2400" dirty="0" smtClean="0"/>
              <a:t>is </a:t>
            </a:r>
            <a:r>
              <a:rPr lang="en-AU" sz="2400" dirty="0"/>
              <a:t>a _________ because </a:t>
            </a:r>
            <a:r>
              <a:rPr lang="en-AU" sz="2400" dirty="0" smtClean="0"/>
              <a:t>it has </a:t>
            </a:r>
            <a:r>
              <a:rPr lang="en-AU" sz="2400" dirty="0"/>
              <a:t>a _________ shape, a _________ volume and </a:t>
            </a:r>
            <a:r>
              <a:rPr lang="en-AU" sz="2400" dirty="0" smtClean="0"/>
              <a:t>is _______________.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2609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191" y="804238"/>
            <a:ext cx="6342895" cy="2172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>
                <a:latin typeface="+mn-lt"/>
              </a:rPr>
              <a:t>Steps for describing the state of matter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1: Describe its shape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2: Describe its volume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3: Describe its compressibility (compressible or incompressible)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sp>
        <p:nvSpPr>
          <p:cNvPr id="3" name="AutoShape 2" descr="Image result for hon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135" y="866382"/>
            <a:ext cx="2904432" cy="266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618119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 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6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9066"/>
              </p:ext>
            </p:extLst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6548"/>
              </p:ext>
            </p:extLst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AutoShape 2" descr="Image result for f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31" y="1481873"/>
            <a:ext cx="4407911" cy="3319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2299" y="4847391"/>
            <a:ext cx="150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Fog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879031" y="5262476"/>
            <a:ext cx="513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Fog is a colloid because it is one substance suspended in another and it will stay suspended.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618119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 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6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9066"/>
              </p:ext>
            </p:extLst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6548"/>
              </p:ext>
            </p:extLst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7166" t="13631"/>
          <a:stretch/>
        </p:blipFill>
        <p:spPr>
          <a:xfrm>
            <a:off x="5109556" y="2244436"/>
            <a:ext cx="2342711" cy="214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7731" y="4754880"/>
            <a:ext cx="22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Sugar in water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624182" y="5302665"/>
            <a:ext cx="513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Sugar in water is a ______ because it is one substance _________in another.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618119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 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6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9066"/>
              </p:ext>
            </p:extLst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6548"/>
              </p:ext>
            </p:extLst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27" y="1474638"/>
            <a:ext cx="5231311" cy="3512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5227" y="5028101"/>
            <a:ext cx="262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Muddy water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964949" y="5330485"/>
            <a:ext cx="513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Muddy water is a ______ because it is one substance _______ in another and it will ______.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2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618119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 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6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9066"/>
              </p:ext>
            </p:extLst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6548"/>
              </p:ext>
            </p:extLst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33363" y="5034649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Oil paints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124" y="2258205"/>
            <a:ext cx="4059966" cy="270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9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618119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 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6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9066"/>
              </p:ext>
            </p:extLst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6548"/>
              </p:ext>
            </p:extLst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567" r="13196"/>
          <a:stretch/>
        </p:blipFill>
        <p:spPr>
          <a:xfrm>
            <a:off x="4665507" y="1961109"/>
            <a:ext cx="3031374" cy="2754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2684" y="4843549"/>
            <a:ext cx="28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Liquid detergent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4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/>
              <a:t>Mixtures are a combination of two or more </a:t>
            </a:r>
            <a:r>
              <a:rPr lang="en-AU" sz="2800" dirty="0" smtClean="0"/>
              <a:t>substances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7555" y="2386006"/>
            <a:ext cx="11774816" cy="3834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Knowing the types of mixtures will help you work out ways to separate them into pure substances</a:t>
            </a:r>
            <a:endParaRPr lang="en-AU" sz="2800" dirty="0"/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38419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9"/>
            <a:ext cx="8924214" cy="612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What is a mixture?</a:t>
            </a:r>
            <a:endParaRPr lang="en-A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473245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5" y="2230576"/>
            <a:ext cx="11831185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Match each of the mixtures below to its type </a:t>
            </a:r>
            <a:r>
              <a:rPr lang="en-AU" sz="2400" dirty="0" smtClean="0"/>
              <a:t>(suspension, colloid, solution)</a:t>
            </a:r>
            <a:r>
              <a:rPr lang="en-AU" sz="2800" dirty="0" smtClean="0"/>
              <a:t> </a:t>
            </a:r>
            <a:endParaRPr lang="en-AU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96" y="2786689"/>
            <a:ext cx="1087713" cy="1707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65" y="2786690"/>
            <a:ext cx="2407559" cy="17033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012" y="2789857"/>
            <a:ext cx="1393800" cy="18607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r="24886"/>
          <a:stretch/>
        </p:blipFill>
        <p:spPr>
          <a:xfrm>
            <a:off x="8670264" y="2786690"/>
            <a:ext cx="2687412" cy="1863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5949" y="4676313"/>
            <a:ext cx="101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1			2		  	3			4</a:t>
            </a:r>
            <a:endParaRPr lang="en-A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246" y="5227141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14" y="6011688"/>
            <a:ext cx="11212321" cy="612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What is one similarity and one difference between colloids and suspensions?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632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3" grpId="0"/>
      <p:bldP spid="2" grpId="0"/>
      <p:bldP spid="11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7"/>
            <a:ext cx="11691690" cy="57617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Using your device, or in your book, answer the following questions.</a:t>
            </a:r>
          </a:p>
          <a:p>
            <a:endParaRPr lang="en-AU" sz="2800" dirty="0"/>
          </a:p>
          <a:p>
            <a:r>
              <a:rPr lang="en-AU" sz="2800" dirty="0" smtClean="0"/>
              <a:t>1. Define the following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a) Solution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b) Suspension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c) Colloid</a:t>
            </a:r>
          </a:p>
          <a:p>
            <a:pPr marL="971550" lvl="1" indent="-514350">
              <a:buFont typeface="+mj-lt"/>
              <a:buAutoNum type="arabicPeriod"/>
            </a:pPr>
            <a:endParaRPr lang="en-AU" sz="200" dirty="0"/>
          </a:p>
          <a:p>
            <a:r>
              <a:rPr lang="en-AU" sz="2800" dirty="0" smtClean="0"/>
              <a:t>2. List four types of solution (_____ dissolved in _____) and give an example of each.</a:t>
            </a:r>
          </a:p>
          <a:p>
            <a:r>
              <a:rPr lang="en-AU" sz="2800" dirty="0" smtClean="0"/>
              <a:t>3. List three types </a:t>
            </a:r>
            <a:r>
              <a:rPr lang="en-AU" sz="2800" dirty="0"/>
              <a:t>of </a:t>
            </a:r>
            <a:r>
              <a:rPr lang="en-AU" sz="2800" dirty="0" smtClean="0"/>
              <a:t>suspension (______ in ______) </a:t>
            </a:r>
            <a:r>
              <a:rPr lang="en-AU" sz="2800" dirty="0"/>
              <a:t>and give an example of </a:t>
            </a:r>
            <a:r>
              <a:rPr lang="en-AU" sz="2800" dirty="0" smtClean="0"/>
              <a:t>each.</a:t>
            </a:r>
            <a:endParaRPr lang="en-AU" sz="2800" dirty="0"/>
          </a:p>
          <a:p>
            <a:r>
              <a:rPr lang="en-AU" sz="2800" dirty="0" smtClean="0"/>
              <a:t>4. List three types of colloid (____ suspended in a _____)and </a:t>
            </a:r>
            <a:r>
              <a:rPr lang="en-AU" sz="2800" dirty="0"/>
              <a:t>give an example of </a:t>
            </a:r>
            <a:r>
              <a:rPr lang="en-AU" sz="2800" dirty="0" smtClean="0"/>
              <a:t>each.</a:t>
            </a:r>
          </a:p>
          <a:p>
            <a:endParaRPr lang="en-AU" sz="2800" dirty="0"/>
          </a:p>
          <a:p>
            <a:r>
              <a:rPr lang="en-AU" sz="2800" dirty="0" smtClean="0"/>
              <a:t>5. Classify the following as a solution, suspension or colloid.</a:t>
            </a:r>
          </a:p>
          <a:p>
            <a:endParaRPr lang="en-AU" sz="2800" dirty="0"/>
          </a:p>
          <a:p>
            <a:r>
              <a:rPr lang="en-AU" sz="2800" dirty="0" smtClean="0"/>
              <a:t>Cordial in water, carbon dioxide in lemonade, clouds, food colouring in water, oil in salad dressing, egg white in a pavlova, dust in the air, smoke from a car exhaust.</a:t>
            </a:r>
          </a:p>
          <a:p>
            <a:endParaRPr lang="en-AU" sz="2800" dirty="0"/>
          </a:p>
          <a:p>
            <a:r>
              <a:rPr lang="en-AU" sz="2800" dirty="0"/>
              <a:t>6</a:t>
            </a:r>
            <a:r>
              <a:rPr lang="en-AU" sz="2800" dirty="0" smtClean="0"/>
              <a:t>. Think of a common mixture and write it down, but don’t tell your partner.  They will do the same.  Think of a series of questions you could ask to identify the mixture.</a:t>
            </a:r>
            <a:endParaRPr lang="en-AU" sz="2800" dirty="0"/>
          </a:p>
          <a:p>
            <a:endParaRPr lang="en-AU" sz="2800" dirty="0"/>
          </a:p>
          <a:p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12265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96" y="3347424"/>
            <a:ext cx="10633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What state is </a:t>
            </a:r>
            <a:r>
              <a:rPr lang="en-AU" sz="2400" dirty="0" smtClean="0"/>
              <a:t>a pencil? 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Explain your decision using the terms volume, shape and compressible</a:t>
            </a:r>
            <a:r>
              <a:rPr lang="en-AU" sz="2400" dirty="0" smtClean="0"/>
              <a:t>.</a:t>
            </a:r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_________ </a:t>
            </a:r>
            <a:r>
              <a:rPr lang="en-AU" sz="2400" dirty="0" smtClean="0"/>
              <a:t>is </a:t>
            </a:r>
            <a:r>
              <a:rPr lang="en-AU" sz="2400" dirty="0"/>
              <a:t>a _________ because </a:t>
            </a:r>
            <a:r>
              <a:rPr lang="en-AU" sz="2400" dirty="0" smtClean="0"/>
              <a:t>it has </a:t>
            </a:r>
            <a:r>
              <a:rPr lang="en-AU" sz="2400" dirty="0"/>
              <a:t>a _________ shape, a _________ volume and </a:t>
            </a:r>
            <a:r>
              <a:rPr lang="en-AU" sz="2400" dirty="0" smtClean="0"/>
              <a:t>is _______________.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2609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191" y="804238"/>
            <a:ext cx="6342895" cy="2172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>
                <a:latin typeface="+mn-lt"/>
              </a:rPr>
              <a:t>Steps for describing the state of matter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1: Describe its shape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2: Describe its volume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3: Describe its compressibility (compressible or incompressible)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456" y="639473"/>
            <a:ext cx="1657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96" y="3347424"/>
            <a:ext cx="10633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What state is </a:t>
            </a:r>
            <a:r>
              <a:rPr lang="en-AU" sz="2400" dirty="0" smtClean="0"/>
              <a:t>carbon dioxide? 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Explain your decision using the terms volume, shape and compressible</a:t>
            </a:r>
            <a:r>
              <a:rPr lang="en-AU" sz="2400" dirty="0" smtClean="0"/>
              <a:t>.</a:t>
            </a:r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_________ </a:t>
            </a:r>
            <a:r>
              <a:rPr lang="en-AU" sz="2400" dirty="0" smtClean="0"/>
              <a:t>is </a:t>
            </a:r>
            <a:r>
              <a:rPr lang="en-AU" sz="2400" dirty="0"/>
              <a:t>a _________ because </a:t>
            </a:r>
            <a:r>
              <a:rPr lang="en-AU" sz="2400" dirty="0" smtClean="0"/>
              <a:t>it has </a:t>
            </a:r>
            <a:r>
              <a:rPr lang="en-AU" sz="2400" dirty="0"/>
              <a:t>a _________ shape, a _________ volume and </a:t>
            </a:r>
            <a:r>
              <a:rPr lang="en-AU" sz="2400" dirty="0" smtClean="0"/>
              <a:t>is _______________.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2609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191" y="804238"/>
            <a:ext cx="6342895" cy="2172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>
                <a:latin typeface="+mn-lt"/>
              </a:rPr>
              <a:t>Steps for describing the state of matter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1: Describe its shape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2: Describe its volume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3: Describe its compressibility (compressible or incompressible)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38" y="717571"/>
            <a:ext cx="4515107" cy="24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475328" y="148208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three state changes involve an decrease in heat?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2487" y="677744"/>
            <a:ext cx="8948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Substances can change between the three states by heating or cooling.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When substances are </a:t>
            </a:r>
            <a:r>
              <a:rPr lang="en-AU" sz="2400" b="1" dirty="0" smtClean="0"/>
              <a:t>cooled</a:t>
            </a:r>
            <a:r>
              <a:rPr lang="en-AU" sz="2400" dirty="0" smtClean="0"/>
              <a:t>, they </a:t>
            </a:r>
            <a:r>
              <a:rPr lang="en-AU" sz="2400" b="1" dirty="0" smtClean="0"/>
              <a:t>lose</a:t>
            </a:r>
            <a:r>
              <a:rPr lang="en-AU" sz="2400" dirty="0" smtClean="0"/>
              <a:t> energy.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When substances are </a:t>
            </a:r>
            <a:r>
              <a:rPr lang="en-AU" sz="2400" b="1" dirty="0" smtClean="0"/>
              <a:t>heated</a:t>
            </a:r>
            <a:r>
              <a:rPr lang="en-AU" sz="2400" dirty="0" smtClean="0"/>
              <a:t>, the </a:t>
            </a:r>
            <a:r>
              <a:rPr lang="en-AU" sz="2400" b="1" dirty="0" smtClean="0"/>
              <a:t>gain</a:t>
            </a:r>
            <a:r>
              <a:rPr lang="en-AU" sz="2400" dirty="0"/>
              <a:t> </a:t>
            </a:r>
            <a:r>
              <a:rPr lang="en-AU" sz="2400" dirty="0" smtClean="0"/>
              <a:t>energy.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323700" y="2210305"/>
            <a:ext cx="8664922" cy="395494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23144" y="5927652"/>
              <a:ext cx="1047307" cy="307777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440710" y="1795635"/>
            <a:ext cx="6687879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HEAT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1382756" y="6081285"/>
            <a:ext cx="6687879" cy="41467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HEAT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475328" y="1795635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 happens to the energy in a substance when it is cooled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23331"/>
              </p:ext>
            </p:extLst>
          </p:nvPr>
        </p:nvGraphicFramePr>
        <p:xfrm>
          <a:off x="9475328" y="35559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 is the</a:t>
                      </a:r>
                      <a:r>
                        <a:rPr lang="en-AU" sz="2000" baseline="0" dirty="0" smtClean="0"/>
                        <a:t> phase change when a liquid becomes a solid?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475328" y="148208"/>
          <a:ext cx="2605964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is the change of state?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64203"/>
            <a:ext cx="70427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Describing phase changes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Name the phase change.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Describe the change in energy (increase/decrease)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6510655" y="3497941"/>
            <a:ext cx="5337846" cy="299801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40965" y="5840382"/>
              <a:ext cx="1556046" cy="40601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784765" y="3167235"/>
            <a:ext cx="3235867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ENERGY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7764171" y="6424122"/>
            <a:ext cx="3014139" cy="330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ENERGY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475328" y="16563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 the energy increasing or decreasing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655" y="2896292"/>
            <a:ext cx="704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how a solid becomes a liquid.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85065" y="4169641"/>
            <a:ext cx="531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A solid becomes a liquid by _________. 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The energy _______.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61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475328" y="148208"/>
          <a:ext cx="2605964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is the change of state?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64203"/>
            <a:ext cx="70427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Describing phase changes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Name the phase change.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Describe the change in energy (increase/decrease)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6510655" y="3497941"/>
            <a:ext cx="5337846" cy="299801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40965" y="5840382"/>
              <a:ext cx="1556046" cy="40601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784765" y="3167235"/>
            <a:ext cx="3235867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HEAT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7764171" y="6424122"/>
            <a:ext cx="3014139" cy="330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HEAT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475328" y="16563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 the energy increasing or decreasing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655" y="2896292"/>
            <a:ext cx="704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how a gas becomes a liquid.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73708" y="4178324"/>
            <a:ext cx="531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A gas becomes a liquid by __________. 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The energy _________.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7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484" y="1675709"/>
            <a:ext cx="9128760" cy="2514600"/>
          </a:xfr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Types of mixtures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52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42440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28658"/>
              </p:ext>
            </p:extLst>
          </p:nvPr>
        </p:nvGraphicFramePr>
        <p:xfrm>
          <a:off x="9400556" y="279778"/>
          <a:ext cx="2605964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 are we going to learn today?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77096"/>
              </p:ext>
            </p:extLst>
          </p:nvPr>
        </p:nvGraphicFramePr>
        <p:xfrm>
          <a:off x="9302499" y="5008650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Define: describe the meaning of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Identify: state and name different features.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150" y="975167"/>
            <a:ext cx="8323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Define a mixture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Identify different types of mixtures</a:t>
            </a:r>
            <a:endParaRPr lang="en-AU" sz="2800" dirty="0"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730" y="3223067"/>
            <a:ext cx="8924214" cy="1992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Think, Pair, Share:  Tell the person next to you when you have mixed two or more things together, either at home or at school.</a:t>
            </a: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1850</Words>
  <Application>Microsoft Office PowerPoint</Application>
  <PresentationFormat>Widescreen</PresentationFormat>
  <Paragraphs>368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mixtures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janelle.lagrange@gmail.com</cp:lastModifiedBy>
  <cp:revision>209</cp:revision>
  <cp:lastPrinted>2017-04-18T22:41:05Z</cp:lastPrinted>
  <dcterms:created xsi:type="dcterms:W3CDTF">2017-01-28T08:32:28Z</dcterms:created>
  <dcterms:modified xsi:type="dcterms:W3CDTF">2019-04-29T23:50:40Z</dcterms:modified>
</cp:coreProperties>
</file>