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8" r:id="rId2"/>
    <p:sldId id="289" r:id="rId3"/>
    <p:sldId id="290" r:id="rId4"/>
    <p:sldId id="278" r:id="rId5"/>
    <p:sldId id="269" r:id="rId6"/>
    <p:sldId id="285" r:id="rId7"/>
    <p:sldId id="286" r:id="rId8"/>
    <p:sldId id="287" r:id="rId9"/>
    <p:sldId id="256" r:id="rId10"/>
    <p:sldId id="263" r:id="rId11"/>
    <p:sldId id="258" r:id="rId12"/>
    <p:sldId id="264" r:id="rId13"/>
    <p:sldId id="259" r:id="rId14"/>
    <p:sldId id="270" r:id="rId15"/>
    <p:sldId id="292" r:id="rId16"/>
    <p:sldId id="291" r:id="rId17"/>
    <p:sldId id="293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6" autoAdjust="0"/>
    <p:restoredTop sz="93468" autoAdjust="0"/>
  </p:normalViewPr>
  <p:slideViewPr>
    <p:cSldViewPr snapToGrid="0">
      <p:cViewPr>
        <p:scale>
          <a:sx n="74" d="100"/>
          <a:sy n="74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89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F84A-F029-4EDA-87AE-5EE338E3C12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51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F84A-F029-4EDA-87AE-5EE338E3C12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37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2F84A-F029-4EDA-87AE-5EE338E3C12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852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A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26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29/04/2019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475328" y="148208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three state changes involve an decrease in heat?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2487" y="677744"/>
            <a:ext cx="8948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Substances can change between the three states by heating or cooling.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When substances are </a:t>
            </a:r>
            <a:r>
              <a:rPr lang="en-AU" sz="2400" b="1" dirty="0" smtClean="0"/>
              <a:t>cooled</a:t>
            </a:r>
            <a:r>
              <a:rPr lang="en-AU" sz="2400" dirty="0" smtClean="0"/>
              <a:t>, they </a:t>
            </a:r>
            <a:r>
              <a:rPr lang="en-AU" sz="2400" b="1" dirty="0" smtClean="0"/>
              <a:t>lose</a:t>
            </a:r>
            <a:r>
              <a:rPr lang="en-AU" sz="2400" dirty="0" smtClean="0"/>
              <a:t> energy.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When substances are </a:t>
            </a:r>
            <a:r>
              <a:rPr lang="en-AU" sz="2400" b="1" dirty="0" smtClean="0"/>
              <a:t>heated</a:t>
            </a:r>
            <a:r>
              <a:rPr lang="en-AU" sz="2400" dirty="0" smtClean="0"/>
              <a:t>, the </a:t>
            </a:r>
            <a:r>
              <a:rPr lang="en-AU" sz="2400" b="1" dirty="0" smtClean="0"/>
              <a:t>gain</a:t>
            </a:r>
            <a:r>
              <a:rPr lang="en-AU" sz="2400" dirty="0"/>
              <a:t> </a:t>
            </a:r>
            <a:r>
              <a:rPr lang="en-AU" sz="2400" dirty="0" smtClean="0"/>
              <a:t>energy.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323700" y="2210305"/>
            <a:ext cx="8664922" cy="395494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23144" y="5927652"/>
              <a:ext cx="1047307" cy="307777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1440710" y="1795635"/>
            <a:ext cx="6687879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HEAT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1382756" y="6081285"/>
            <a:ext cx="6687879" cy="41467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HEAT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475328" y="1795635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 happens to the energy in a substance when it is cooled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475328" y="3555907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 is the</a:t>
                      </a:r>
                      <a:r>
                        <a:rPr lang="en-AU" sz="2000" baseline="0" dirty="0" smtClean="0"/>
                        <a:t> phase change when a liquid becomes a solid?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Activate Prior Knowledge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82590"/>
              </p:ext>
            </p:extLst>
          </p:nvPr>
        </p:nvGraphicFramePr>
        <p:xfrm>
          <a:off x="9328245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learn?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223067"/>
            <a:ext cx="8924214" cy="19928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On your whiteboard, write down an example of a mixture where one substance is dissolved in another.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977" y="975167"/>
            <a:ext cx="928424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600" dirty="0" smtClean="0">
                <a:latin typeface="+mj-lt"/>
              </a:rPr>
              <a:t>Describe the difference between soluble and insoluble substances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600" dirty="0" smtClean="0">
                <a:latin typeface="+mj-lt"/>
              </a:rPr>
              <a:t>Identify the parts of a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 smtClean="0">
                <a:latin typeface="+mj-lt"/>
              </a:rPr>
              <a:t>Describe the concentration of a solution</a:t>
            </a:r>
            <a:endParaRPr lang="en-A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86109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your own words, what</a:t>
                      </a:r>
                      <a:r>
                        <a:rPr lang="en-AU" baseline="0" dirty="0" smtClean="0"/>
                        <a:t> is a solution?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5" y="982208"/>
            <a:ext cx="8924214" cy="4807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/>
              <a:t>Soluble and Insoluble Substances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 smtClean="0"/>
              <a:t>Solutions are formed when one substance dissolves in another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 smtClean="0"/>
              <a:t>Soluble</a:t>
            </a:r>
            <a:r>
              <a:rPr lang="en-AU" sz="2800" dirty="0" smtClean="0"/>
              <a:t> substances dissolve in a liquid</a:t>
            </a: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Insoluble</a:t>
            </a:r>
            <a:r>
              <a:rPr lang="en-AU" sz="2800" dirty="0" smtClean="0"/>
              <a:t> substances don’t dissolve in a liquid.  </a:t>
            </a:r>
          </a:p>
          <a:p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Insoluble substances can not form solutions as they do not dissolve.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59759"/>
              </p:ext>
            </p:extLst>
          </p:nvPr>
        </p:nvGraphicFramePr>
        <p:xfrm>
          <a:off x="9351856" y="1443170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Sugar</a:t>
                      </a:r>
                      <a:r>
                        <a:rPr lang="en-AU" baseline="0" dirty="0" smtClean="0"/>
                        <a:t> dissolves easily in water.  Is sugar soluble or insoluble?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74876"/>
              </p:ext>
            </p:extLst>
          </p:nvPr>
        </p:nvGraphicFramePr>
        <p:xfrm>
          <a:off x="9348393" y="2896126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 a substance that is insoluble in water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093" y="4111016"/>
            <a:ext cx="4335925" cy="27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283832"/>
              </p:ext>
            </p:extLst>
          </p:nvPr>
        </p:nvGraphicFramePr>
        <p:xfrm>
          <a:off x="9354003" y="292658"/>
          <a:ext cx="2605964" cy="155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 cup of coffee is a solution of coffee powder in hot</a:t>
                      </a:r>
                      <a:r>
                        <a:rPr lang="en-AU" baseline="0" dirty="0" smtClean="0"/>
                        <a:t> water.  Identify the solvent and the solute.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8585"/>
              </p:ext>
            </p:extLst>
          </p:nvPr>
        </p:nvGraphicFramePr>
        <p:xfrm>
          <a:off x="9363076" y="2049030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 another</a:t>
                      </a:r>
                      <a:r>
                        <a:rPr lang="en-AU" baseline="0" dirty="0" smtClean="0"/>
                        <a:t> solute that can be dissolved in a cup of coffee.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7025" y="931719"/>
            <a:ext cx="87838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latin typeface="+mj-lt"/>
              </a:rPr>
              <a:t>Parts of a Solution</a:t>
            </a:r>
          </a:p>
          <a:p>
            <a:r>
              <a:rPr lang="en-AU" sz="2800" dirty="0" smtClean="0">
                <a:latin typeface="+mj-lt"/>
              </a:rPr>
              <a:t>A solution has two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the substance dissolving is called the </a:t>
            </a:r>
            <a:r>
              <a:rPr lang="en-AU" sz="2800" b="1" dirty="0" smtClean="0">
                <a:latin typeface="+mj-lt"/>
              </a:rPr>
              <a:t>solute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the liquid is called the </a:t>
            </a:r>
            <a:r>
              <a:rPr lang="en-AU" sz="2800" b="1" dirty="0" smtClean="0">
                <a:latin typeface="+mj-lt"/>
              </a:rPr>
              <a:t>solvent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>
              <a:latin typeface="+mj-lt"/>
            </a:endParaRPr>
          </a:p>
          <a:p>
            <a:r>
              <a:rPr lang="en-AU" sz="2800" dirty="0" smtClean="0">
                <a:latin typeface="+mj-lt"/>
              </a:rPr>
              <a:t>For example in salty water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the salt is the solute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the water is the solvent</a:t>
            </a:r>
            <a:endParaRPr lang="en-AU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8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888" y="3713289"/>
            <a:ext cx="4544941" cy="25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8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45778"/>
              </p:ext>
            </p:extLst>
          </p:nvPr>
        </p:nvGraphicFramePr>
        <p:xfrm>
          <a:off x="9346117" y="5655484"/>
          <a:ext cx="2646908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/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Solute:</a:t>
                      </a:r>
                      <a:r>
                        <a:rPr lang="en-AU" baseline="0" dirty="0" smtClean="0"/>
                        <a:t>  The substance dissolving in a liquid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5816"/>
              </p:ext>
            </p:extLst>
          </p:nvPr>
        </p:nvGraphicFramePr>
        <p:xfrm>
          <a:off x="9354826" y="279779"/>
          <a:ext cx="260596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would have more solute in it, a glass of cordial or the concentrate in the bottle</a:t>
                      </a:r>
                      <a:r>
                        <a:rPr lang="en-AU" dirty="0" smtClean="0"/>
                        <a:t>?  Explain</a:t>
                      </a:r>
                      <a:r>
                        <a:rPr lang="en-AU" baseline="0" dirty="0" smtClean="0"/>
                        <a:t> your choice.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33255"/>
              </p:ext>
            </p:extLst>
          </p:nvPr>
        </p:nvGraphicFramePr>
        <p:xfrm>
          <a:off x="9353055" y="2302857"/>
          <a:ext cx="260596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Salt is dissolved</a:t>
                      </a:r>
                      <a:r>
                        <a:rPr lang="en-AU" baseline="0" dirty="0" smtClean="0"/>
                        <a:t> in some water until no more will dissolve.  What is the concentration of this solution called?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7025" y="931719"/>
            <a:ext cx="87838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latin typeface="+mj-lt"/>
              </a:rPr>
              <a:t>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+mj-lt"/>
              </a:rPr>
              <a:t>Solutions can be compared in terms of their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>
              <a:latin typeface="+mj-lt"/>
            </a:endParaRPr>
          </a:p>
        </p:txBody>
      </p:sp>
      <p:pic>
        <p:nvPicPr>
          <p:cNvPr id="14" name="Picture 2" descr="http://upload.wikimedia.org/wikipedia/commons/6/63/Dilution-concentration_simple_examp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4050" y="3506988"/>
            <a:ext cx="5912351" cy="2529174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581025" y="1842522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/>
              <a:t>A </a:t>
            </a:r>
            <a:r>
              <a:rPr lang="en-AU" sz="2800" b="1" dirty="0"/>
              <a:t>dilute</a:t>
            </a:r>
            <a:r>
              <a:rPr lang="en-AU" sz="2800" dirty="0"/>
              <a:t> solution </a:t>
            </a:r>
            <a:r>
              <a:rPr lang="en-AU" sz="2800" dirty="0" smtClean="0"/>
              <a:t>only has a </a:t>
            </a:r>
            <a:r>
              <a:rPr lang="en-AU" sz="2800" dirty="0"/>
              <a:t>little solute dissolved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/>
              <a:t>A </a:t>
            </a:r>
            <a:r>
              <a:rPr lang="en-AU" sz="2800" b="1" dirty="0"/>
              <a:t>concentrated</a:t>
            </a:r>
            <a:r>
              <a:rPr lang="en-AU" sz="2800" dirty="0"/>
              <a:t> solution has a lot of solute dissolved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/>
              <a:t>If no more solute dissolves, the solution is </a:t>
            </a:r>
            <a:r>
              <a:rPr lang="en-AU" sz="2800" b="1" dirty="0"/>
              <a:t>saturated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7925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 / 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77025" y="931719"/>
            <a:ext cx="8783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Describing a solution </a:t>
            </a:r>
          </a:p>
          <a:p>
            <a:endParaRPr lang="en-AU" sz="2800" b="1" dirty="0" smtClean="0"/>
          </a:p>
          <a:p>
            <a:r>
              <a:rPr lang="en-AU" sz="2800" dirty="0" smtClean="0"/>
              <a:t>Step 1 </a:t>
            </a:r>
            <a:r>
              <a:rPr lang="en-AU" sz="2800" dirty="0" smtClean="0"/>
              <a:t>identify the substances in the solution</a:t>
            </a:r>
          </a:p>
          <a:p>
            <a:r>
              <a:rPr lang="en-AU" sz="2800" dirty="0" smtClean="0"/>
              <a:t>Step 2 </a:t>
            </a:r>
            <a:r>
              <a:rPr lang="en-AU" sz="2800" dirty="0" smtClean="0"/>
              <a:t>identify which is the </a:t>
            </a:r>
            <a:r>
              <a:rPr lang="en-AU" sz="2800" dirty="0" smtClean="0"/>
              <a:t>substance dissolving (solute) </a:t>
            </a:r>
          </a:p>
          <a:p>
            <a:r>
              <a:rPr lang="en-AU" sz="2800" dirty="0" smtClean="0"/>
              <a:t>Step </a:t>
            </a:r>
            <a:r>
              <a:rPr lang="en-AU" sz="2800" dirty="0" smtClean="0"/>
              <a:t>3 </a:t>
            </a:r>
            <a:r>
              <a:rPr lang="en-AU" sz="2800" dirty="0"/>
              <a:t>identify </a:t>
            </a:r>
            <a:r>
              <a:rPr lang="en-AU" sz="2800" dirty="0" smtClean="0"/>
              <a:t>the </a:t>
            </a:r>
            <a:r>
              <a:rPr lang="en-AU" sz="2800" dirty="0" smtClean="0"/>
              <a:t>liquid it has dissolved into (solvent</a:t>
            </a:r>
            <a:r>
              <a:rPr lang="en-AU" sz="2800" dirty="0" smtClean="0"/>
              <a:t>)</a:t>
            </a:r>
            <a:endParaRPr lang="en-AU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7025" y="3938932"/>
            <a:ext cx="6528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/>
              <a:t>What is the solute and solvent in seawater?</a:t>
            </a:r>
            <a:endParaRPr lang="en-AU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59027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two substances are</a:t>
                      </a:r>
                      <a:r>
                        <a:rPr lang="en-AU" baseline="0" dirty="0" smtClean="0"/>
                        <a:t> in seawater?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69450"/>
              </p:ext>
            </p:extLst>
          </p:nvPr>
        </p:nvGraphicFramePr>
        <p:xfrm>
          <a:off x="9354826" y="1427726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substance is dissolving?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508935"/>
              </p:ext>
            </p:extLst>
          </p:nvPr>
        </p:nvGraphicFramePr>
        <p:xfrm>
          <a:off x="9354826" y="2658772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substance is the liquid it has dissolved into?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7025" y="4699376"/>
            <a:ext cx="70113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rgbClr val="0070C0"/>
                </a:solidFill>
              </a:rPr>
              <a:t>The substances in</a:t>
            </a:r>
            <a:r>
              <a:rPr lang="en-AU" sz="2800" dirty="0" smtClean="0">
                <a:solidFill>
                  <a:srgbClr val="0070C0"/>
                </a:solidFill>
              </a:rPr>
              <a:t> seawater are salt and water. </a:t>
            </a:r>
          </a:p>
          <a:p>
            <a:r>
              <a:rPr lang="en-AU" sz="2800" dirty="0" smtClean="0">
                <a:solidFill>
                  <a:srgbClr val="0070C0"/>
                </a:solidFill>
              </a:rPr>
              <a:t>Salt is the solute and water is the solvent.</a:t>
            </a:r>
            <a:endParaRPr lang="en-AU" sz="28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79" y="4520897"/>
            <a:ext cx="2628900" cy="1743075"/>
          </a:xfrm>
          <a:prstGeom prst="rect">
            <a:avLst/>
          </a:prstGeom>
        </p:spPr>
      </p:pic>
      <p:sp>
        <p:nvSpPr>
          <p:cNvPr id="11" name="AutoShape 2" descr="Image result for seawa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6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 / 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77025" y="931719"/>
            <a:ext cx="8783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Describing a solution </a:t>
            </a:r>
          </a:p>
          <a:p>
            <a:endParaRPr lang="en-AU" sz="2800" b="1" dirty="0" smtClean="0"/>
          </a:p>
          <a:p>
            <a:r>
              <a:rPr lang="en-AU" sz="2800" dirty="0" smtClean="0"/>
              <a:t>Step 1 </a:t>
            </a:r>
            <a:r>
              <a:rPr lang="en-AU" sz="2800" dirty="0" smtClean="0"/>
              <a:t>identify the substances in the solution</a:t>
            </a:r>
          </a:p>
          <a:p>
            <a:r>
              <a:rPr lang="en-AU" sz="2800" dirty="0" smtClean="0"/>
              <a:t>Step 2 </a:t>
            </a:r>
            <a:r>
              <a:rPr lang="en-AU" sz="2800" dirty="0" smtClean="0"/>
              <a:t>identify which is the </a:t>
            </a:r>
            <a:r>
              <a:rPr lang="en-AU" sz="2800" dirty="0" smtClean="0"/>
              <a:t>substance dissolving (solute) </a:t>
            </a:r>
          </a:p>
          <a:p>
            <a:r>
              <a:rPr lang="en-AU" sz="2800" dirty="0" smtClean="0"/>
              <a:t>Step </a:t>
            </a:r>
            <a:r>
              <a:rPr lang="en-AU" sz="2800" dirty="0" smtClean="0"/>
              <a:t>3 </a:t>
            </a:r>
            <a:r>
              <a:rPr lang="en-AU" sz="2800" dirty="0"/>
              <a:t>identify </a:t>
            </a:r>
            <a:r>
              <a:rPr lang="en-AU" sz="2800" dirty="0" smtClean="0"/>
              <a:t>the </a:t>
            </a:r>
            <a:r>
              <a:rPr lang="en-AU" sz="2800" dirty="0" smtClean="0"/>
              <a:t>liquid it has dissolved into (solvent</a:t>
            </a:r>
            <a:r>
              <a:rPr lang="en-AU" sz="2800" dirty="0" smtClean="0"/>
              <a:t>)</a:t>
            </a:r>
            <a:endParaRPr lang="en-AU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7025" y="3556968"/>
            <a:ext cx="659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/>
              <a:t>What is the solute and solvent in soft drink?</a:t>
            </a:r>
            <a:endParaRPr lang="en-AU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24086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two substances are</a:t>
                      </a:r>
                      <a:r>
                        <a:rPr lang="en-AU" baseline="0" dirty="0" smtClean="0"/>
                        <a:t> in soft drink?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354826" y="1427726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substance is dissolving?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354826" y="2658772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substance is the liquid it has dissolved into?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7025" y="4317412"/>
            <a:ext cx="1020426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rgbClr val="0070C0"/>
                </a:solidFill>
              </a:rPr>
              <a:t>The substances in soft drink are water and carbon dioxide (bubbles). </a:t>
            </a:r>
          </a:p>
          <a:p>
            <a:r>
              <a:rPr lang="en-AU" sz="2800" dirty="0" smtClean="0">
                <a:solidFill>
                  <a:srgbClr val="0070C0"/>
                </a:solidFill>
              </a:rPr>
              <a:t>Carbon dioxide </a:t>
            </a:r>
            <a:r>
              <a:rPr lang="en-AU" sz="2800" dirty="0" smtClean="0">
                <a:solidFill>
                  <a:srgbClr val="0070C0"/>
                </a:solidFill>
              </a:rPr>
              <a:t>is the solute and water is the solvent.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1" name="AutoShape 2" descr="Image result for seawa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701" y="502267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9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 / 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77025" y="931719"/>
            <a:ext cx="8783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Describing a solution </a:t>
            </a:r>
          </a:p>
          <a:p>
            <a:endParaRPr lang="en-AU" sz="2800" b="1" dirty="0" smtClean="0"/>
          </a:p>
          <a:p>
            <a:r>
              <a:rPr lang="en-AU" sz="2800" dirty="0" smtClean="0"/>
              <a:t>Step 1 </a:t>
            </a:r>
            <a:r>
              <a:rPr lang="en-AU" sz="2800" dirty="0" smtClean="0"/>
              <a:t>identify the substances in the solution</a:t>
            </a:r>
          </a:p>
          <a:p>
            <a:r>
              <a:rPr lang="en-AU" sz="2800" dirty="0" smtClean="0"/>
              <a:t>Step 2 </a:t>
            </a:r>
            <a:r>
              <a:rPr lang="en-AU" sz="2800" dirty="0" smtClean="0"/>
              <a:t>identify which is the </a:t>
            </a:r>
            <a:r>
              <a:rPr lang="en-AU" sz="2800" dirty="0" smtClean="0"/>
              <a:t>substance dissolving (solute) </a:t>
            </a:r>
          </a:p>
          <a:p>
            <a:r>
              <a:rPr lang="en-AU" sz="2800" dirty="0" smtClean="0"/>
              <a:t>Step </a:t>
            </a:r>
            <a:r>
              <a:rPr lang="en-AU" sz="2800" dirty="0" smtClean="0"/>
              <a:t>3 </a:t>
            </a:r>
            <a:r>
              <a:rPr lang="en-AU" sz="2800" dirty="0"/>
              <a:t>identify </a:t>
            </a:r>
            <a:r>
              <a:rPr lang="en-AU" sz="2800" dirty="0" smtClean="0"/>
              <a:t>the </a:t>
            </a:r>
            <a:r>
              <a:rPr lang="en-AU" sz="2800" dirty="0" smtClean="0"/>
              <a:t>liquid it has dissolved into (solvent</a:t>
            </a:r>
            <a:r>
              <a:rPr lang="en-AU" sz="2800" dirty="0" smtClean="0"/>
              <a:t>)</a:t>
            </a:r>
            <a:endParaRPr lang="en-AU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7025" y="3938932"/>
            <a:ext cx="71944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/>
              <a:t>What is the solute and solvent in hot chocolate?</a:t>
            </a:r>
            <a:endParaRPr lang="en-AU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17476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two substances are</a:t>
                      </a:r>
                      <a:r>
                        <a:rPr lang="en-AU" baseline="0" dirty="0" smtClean="0"/>
                        <a:t> in hot chocolate?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354826" y="1427726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substance is dissolving?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354826" y="2658772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substance is the liquid it has dissolved into?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7025" y="4699376"/>
            <a:ext cx="95537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rgbClr val="0070C0"/>
                </a:solidFill>
              </a:rPr>
              <a:t>The substances in</a:t>
            </a:r>
            <a:r>
              <a:rPr lang="en-AU" sz="2800" dirty="0" smtClean="0">
                <a:solidFill>
                  <a:srgbClr val="0070C0"/>
                </a:solidFill>
              </a:rPr>
              <a:t> hot chocolate are milk and chocolate powder. </a:t>
            </a:r>
          </a:p>
          <a:p>
            <a:r>
              <a:rPr lang="en-AU" sz="2800" dirty="0" smtClean="0">
                <a:solidFill>
                  <a:srgbClr val="0070C0"/>
                </a:solidFill>
              </a:rPr>
              <a:t>________</a:t>
            </a:r>
            <a:r>
              <a:rPr lang="en-AU" sz="2800" dirty="0" smtClean="0">
                <a:solidFill>
                  <a:srgbClr val="0070C0"/>
                </a:solidFill>
              </a:rPr>
              <a:t>is the solute and ________is the solvent.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1" name="AutoShape 2" descr="Image result for seawa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59" y="4089468"/>
            <a:ext cx="18573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8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 / Guided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77025" y="931719"/>
            <a:ext cx="87838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Describing a solution </a:t>
            </a:r>
          </a:p>
          <a:p>
            <a:endParaRPr lang="en-AU" sz="2800" b="1" dirty="0" smtClean="0"/>
          </a:p>
          <a:p>
            <a:r>
              <a:rPr lang="en-AU" sz="2800" dirty="0" smtClean="0"/>
              <a:t>Step 1 </a:t>
            </a:r>
            <a:r>
              <a:rPr lang="en-AU" sz="2800" dirty="0" smtClean="0"/>
              <a:t>identify the substances in the solution</a:t>
            </a:r>
          </a:p>
          <a:p>
            <a:r>
              <a:rPr lang="en-AU" sz="2800" dirty="0" smtClean="0"/>
              <a:t>Step 2 </a:t>
            </a:r>
            <a:r>
              <a:rPr lang="en-AU" sz="2800" dirty="0" smtClean="0"/>
              <a:t>identify which is the </a:t>
            </a:r>
            <a:r>
              <a:rPr lang="en-AU" sz="2800" dirty="0" smtClean="0"/>
              <a:t>substance dissolving (solute) </a:t>
            </a:r>
          </a:p>
          <a:p>
            <a:r>
              <a:rPr lang="en-AU" sz="2800" dirty="0" smtClean="0"/>
              <a:t>Step </a:t>
            </a:r>
            <a:r>
              <a:rPr lang="en-AU" sz="2800" dirty="0" smtClean="0"/>
              <a:t>3 </a:t>
            </a:r>
            <a:r>
              <a:rPr lang="en-AU" sz="2800" dirty="0"/>
              <a:t>identify </a:t>
            </a:r>
            <a:r>
              <a:rPr lang="en-AU" sz="2800" dirty="0" smtClean="0"/>
              <a:t>the </a:t>
            </a:r>
            <a:r>
              <a:rPr lang="en-AU" sz="2800" dirty="0" smtClean="0"/>
              <a:t>liquid it has dissolved into (solvent</a:t>
            </a:r>
            <a:r>
              <a:rPr lang="en-AU" sz="2800" dirty="0" smtClean="0"/>
              <a:t>)</a:t>
            </a:r>
            <a:endParaRPr lang="en-AU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77025" y="3498511"/>
            <a:ext cx="77628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/>
              <a:t>Sugar is sometimes added to tea to make it sweeter.</a:t>
            </a:r>
          </a:p>
          <a:p>
            <a:r>
              <a:rPr lang="en-AU" sz="2800" dirty="0" smtClean="0"/>
              <a:t>What is the solute and solvent in sweetened tea?</a:t>
            </a:r>
            <a:endParaRPr lang="en-AU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07247"/>
              </p:ext>
            </p:extLst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two substances are</a:t>
                      </a:r>
                      <a:r>
                        <a:rPr lang="en-AU" baseline="0" dirty="0" smtClean="0"/>
                        <a:t> in sweet tea?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9354826" y="1427726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substance is dissolving?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354826" y="2658772"/>
          <a:ext cx="2605964" cy="1280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substance is the liquid it has dissolved into?</a:t>
                      </a:r>
                      <a:endParaRPr lang="en-AU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7025" y="4699376"/>
            <a:ext cx="77032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rgbClr val="0070C0"/>
                </a:solidFill>
              </a:rPr>
              <a:t>The substances in</a:t>
            </a:r>
            <a:r>
              <a:rPr lang="en-AU" sz="2800" dirty="0" smtClean="0">
                <a:solidFill>
                  <a:srgbClr val="0070C0"/>
                </a:solidFill>
              </a:rPr>
              <a:t> tea are ________ and ________. </a:t>
            </a:r>
          </a:p>
          <a:p>
            <a:r>
              <a:rPr lang="en-AU" sz="2800" dirty="0" smtClean="0">
                <a:solidFill>
                  <a:srgbClr val="0070C0"/>
                </a:solidFill>
              </a:rPr>
              <a:t>________</a:t>
            </a:r>
            <a:r>
              <a:rPr lang="en-AU" sz="2800" dirty="0" smtClean="0">
                <a:solidFill>
                  <a:srgbClr val="0070C0"/>
                </a:solidFill>
              </a:rPr>
              <a:t>is the solute and ________is the solvent.</a:t>
            </a:r>
            <a:endParaRPr lang="en-AU" sz="2800" dirty="0">
              <a:solidFill>
                <a:srgbClr val="0070C0"/>
              </a:solidFill>
            </a:endParaRPr>
          </a:p>
        </p:txBody>
      </p:sp>
      <p:sp>
        <p:nvSpPr>
          <p:cNvPr id="11" name="AutoShape 2" descr="Image result for seawa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995" y="4269641"/>
            <a:ext cx="3026870" cy="20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10295670" cy="9747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/>
              <a:t>Solutions are a mixture where one substance dissolves in another.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67555" y="2386006"/>
            <a:ext cx="11438670" cy="3834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Knowing how to identify the parts of a solution will help you work out ways to separate them into pure substances.</a:t>
            </a:r>
          </a:p>
          <a:p>
            <a:endParaRPr lang="en-AU" sz="2800" dirty="0"/>
          </a:p>
          <a:p>
            <a:r>
              <a:rPr lang="en-AU" sz="2800" dirty="0" smtClean="0"/>
              <a:t>Knowing about the concentration of a solution will help you understand why solutions with a large amount of solute will taste stronger than ones with less. </a:t>
            </a:r>
            <a:endParaRPr lang="en-AU" sz="2800" dirty="0"/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33059"/>
            <a:ext cx="10873539" cy="6129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What is the difference between a soluble substance and an insoluble substance? </a:t>
            </a:r>
            <a:endParaRPr lang="en-A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261766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-2" y="4298487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50802" y="4979570"/>
            <a:ext cx="11524111" cy="974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How would you make a </a:t>
            </a:r>
            <a:r>
              <a:rPr lang="en-AU" sz="2800" dirty="0" smtClean="0"/>
              <a:t>concentrated solution </a:t>
            </a:r>
            <a:r>
              <a:rPr lang="en-AU" sz="2800" dirty="0"/>
              <a:t>more </a:t>
            </a:r>
            <a:r>
              <a:rPr lang="en-AU" sz="2800" dirty="0" smtClean="0"/>
              <a:t>dilute?</a:t>
            </a:r>
            <a:endParaRPr lang="en-AU" sz="2800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7554" y="2951587"/>
            <a:ext cx="11831185" cy="9902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 smtClean="0"/>
              <a:t>A cup of </a:t>
            </a:r>
            <a:r>
              <a:rPr lang="en-AU" sz="2800" dirty="0" smtClean="0"/>
              <a:t>coffee is </a:t>
            </a:r>
            <a:r>
              <a:rPr lang="en-AU" sz="2800" dirty="0" smtClean="0"/>
              <a:t>a solution.  Identify the solvent and the solute in this solution.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475328" y="148208"/>
          <a:ext cx="2605964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is the change of state?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5" y="764203"/>
            <a:ext cx="70427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Describing phase changes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Name the phase change.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Describe the change in energy (increase/decrease)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6510655" y="3497941"/>
            <a:ext cx="5337846" cy="299801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40965" y="5840382"/>
              <a:ext cx="1556046" cy="40601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784765" y="3167235"/>
            <a:ext cx="3235867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ENERGY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7764171" y="6424122"/>
            <a:ext cx="3014139" cy="3307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ENERGY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475328" y="1656307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 the energy increasing or decreasing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655" y="2896292"/>
            <a:ext cx="704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Describe how a solid becomes a gas.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385065" y="4169641"/>
            <a:ext cx="5319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A solid becomes a gas by _________. </a:t>
            </a:r>
          </a:p>
          <a:p>
            <a:r>
              <a:rPr lang="en-AU" sz="2400" dirty="0" smtClean="0">
                <a:solidFill>
                  <a:srgbClr val="0070C0"/>
                </a:solidFill>
              </a:rPr>
              <a:t>The energy _______.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52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8"/>
            <a:ext cx="8924214" cy="2640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Collect a copy of the text book </a:t>
            </a:r>
          </a:p>
          <a:p>
            <a:endParaRPr lang="en-AU" sz="2800" dirty="0"/>
          </a:p>
          <a:p>
            <a:r>
              <a:rPr lang="en-AU" sz="2800" dirty="0"/>
              <a:t>Open to page 31</a:t>
            </a:r>
          </a:p>
          <a:p>
            <a:endParaRPr lang="en-AU" sz="2800" dirty="0"/>
          </a:p>
          <a:p>
            <a:r>
              <a:rPr lang="en-AU" sz="2800" dirty="0"/>
              <a:t>Complete questions </a:t>
            </a:r>
          </a:p>
          <a:p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299" y="303719"/>
            <a:ext cx="34194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475328" y="148208"/>
          <a:ext cx="2605964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What</a:t>
                      </a:r>
                      <a:r>
                        <a:rPr lang="en-AU" sz="2000" baseline="0" dirty="0" smtClean="0"/>
                        <a:t> is the change of state?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5" y="764203"/>
            <a:ext cx="70427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Describing phase changes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Name the phase change.</a:t>
            </a:r>
          </a:p>
          <a:p>
            <a:pPr marL="457200" indent="-457200">
              <a:buAutoNum type="arabicPeriod"/>
            </a:pPr>
            <a:r>
              <a:rPr lang="en-AU" sz="2400" dirty="0" smtClean="0"/>
              <a:t>Describe the change in energy (increase/decrease)</a:t>
            </a:r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grpSp>
        <p:nvGrpSpPr>
          <p:cNvPr id="8" name="Group 7"/>
          <p:cNvGrpSpPr/>
          <p:nvPr/>
        </p:nvGrpSpPr>
        <p:grpSpPr>
          <a:xfrm>
            <a:off x="6510655" y="3497941"/>
            <a:ext cx="5337846" cy="2998014"/>
            <a:chOff x="381655" y="2527226"/>
            <a:chExt cx="8664922" cy="39549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655" y="2527226"/>
              <a:ext cx="8664922" cy="395494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40965" y="5840382"/>
              <a:ext cx="1556046" cy="406016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latin typeface="+mj-lt"/>
                </a:rPr>
                <a:t>Deposition</a:t>
              </a:r>
              <a:endParaRPr lang="en-AU" sz="1400" b="1" dirty="0">
                <a:latin typeface="+mj-lt"/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7784765" y="3167235"/>
            <a:ext cx="3235867" cy="41467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INCREASING HEAT</a:t>
            </a:r>
            <a:endParaRPr lang="en-AU" dirty="0"/>
          </a:p>
        </p:txBody>
      </p:sp>
      <p:sp>
        <p:nvSpPr>
          <p:cNvPr id="13" name="Left Arrow 12"/>
          <p:cNvSpPr/>
          <p:nvPr/>
        </p:nvSpPr>
        <p:spPr>
          <a:xfrm>
            <a:off x="7764171" y="6424122"/>
            <a:ext cx="3014139" cy="330706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DECREASING HEAT</a:t>
            </a:r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475328" y="1656307"/>
          <a:ext cx="260596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Is the energy increasing or decreasing</a:t>
                      </a:r>
                      <a:r>
                        <a:rPr lang="en-AU" sz="2000" baseline="0" dirty="0" smtClean="0"/>
                        <a:t>?</a:t>
                      </a:r>
                      <a:endParaRPr lang="en-AU" sz="20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1655" y="2896292"/>
            <a:ext cx="70427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Describe how a liquid becomes a gas.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73708" y="4178324"/>
            <a:ext cx="5319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A </a:t>
            </a:r>
            <a:r>
              <a:rPr lang="en-AU" sz="2400" dirty="0">
                <a:solidFill>
                  <a:srgbClr val="0070C0"/>
                </a:solidFill>
              </a:rPr>
              <a:t>l</a:t>
            </a:r>
            <a:r>
              <a:rPr lang="en-AU" sz="2400" dirty="0" smtClean="0">
                <a:solidFill>
                  <a:srgbClr val="0070C0"/>
                </a:solidFill>
              </a:rPr>
              <a:t>iquid becomes a gas by __________. </a:t>
            </a:r>
          </a:p>
          <a:p>
            <a:r>
              <a:rPr lang="en-AU" sz="2400" dirty="0" smtClean="0">
                <a:solidFill>
                  <a:srgbClr val="0070C0"/>
                </a:solidFill>
              </a:rPr>
              <a:t>The energy _________.</a:t>
            </a:r>
          </a:p>
          <a:p>
            <a:endParaRPr lang="en-AU" sz="2400" dirty="0" smtClean="0"/>
          </a:p>
          <a:p>
            <a:pPr marL="285750" indent="-285750">
              <a:buFontTx/>
              <a:buChar char="-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878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77025" y="982208"/>
            <a:ext cx="8924214" cy="4807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b="1" dirty="0" smtClean="0"/>
              <a:t>Mixtures</a:t>
            </a:r>
            <a:r>
              <a:rPr lang="en-AU" sz="2800" dirty="0" smtClean="0"/>
              <a:t> are a combination of two or more substances.</a:t>
            </a: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b="1" dirty="0"/>
              <a:t>P</a:t>
            </a:r>
            <a:r>
              <a:rPr lang="en-AU" sz="2800" b="1" dirty="0" smtClean="0"/>
              <a:t>ure</a:t>
            </a:r>
            <a:r>
              <a:rPr lang="en-AU" sz="2800" dirty="0" smtClean="0"/>
              <a:t> </a:t>
            </a:r>
            <a:r>
              <a:rPr lang="en-AU" sz="2800" b="1" dirty="0" smtClean="0"/>
              <a:t>substances</a:t>
            </a:r>
            <a:r>
              <a:rPr lang="en-AU" sz="2800" dirty="0" smtClean="0"/>
              <a:t> are materials that are not combined with anything else.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endParaRPr lang="en-AU" sz="2800" dirty="0" smtClean="0"/>
          </a:p>
          <a:p>
            <a:pPr>
              <a:spcAft>
                <a:spcPts val="1200"/>
              </a:spcAft>
            </a:pPr>
            <a:r>
              <a:rPr lang="en-AU" sz="2800" dirty="0" smtClean="0"/>
              <a:t>Tell your partner how </a:t>
            </a:r>
            <a:r>
              <a:rPr lang="en-AU" sz="2800" dirty="0"/>
              <a:t>is a mixture different to a pure substance?</a:t>
            </a:r>
          </a:p>
          <a:p>
            <a:r>
              <a:rPr lang="en-AU" sz="2800" dirty="0" smtClean="0"/>
              <a:t>Give two examples of mixtures.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855" y="4442974"/>
            <a:ext cx="3857376" cy="22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77025" y="982208"/>
            <a:ext cx="8924214" cy="4807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A </a:t>
            </a:r>
            <a:r>
              <a:rPr lang="en-AU" sz="2800" b="1" dirty="0"/>
              <a:t>solution</a:t>
            </a:r>
            <a:r>
              <a:rPr lang="en-AU" sz="2800" dirty="0"/>
              <a:t> is a mixture where one substance dissolves in another.</a:t>
            </a:r>
          </a:p>
          <a:p>
            <a:endParaRPr lang="en-AU" sz="2800" dirty="0"/>
          </a:p>
          <a:p>
            <a:r>
              <a:rPr lang="en-AU" sz="2800" dirty="0"/>
              <a:t>A </a:t>
            </a:r>
            <a:r>
              <a:rPr lang="en-AU" sz="2800" b="1" dirty="0"/>
              <a:t>suspension</a:t>
            </a:r>
            <a:r>
              <a:rPr lang="en-AU" sz="2800" dirty="0"/>
              <a:t> is a mixture where a </a:t>
            </a:r>
            <a:r>
              <a:rPr lang="en-AU" sz="2800" dirty="0" smtClean="0"/>
              <a:t>substance </a:t>
            </a:r>
            <a:r>
              <a:rPr lang="en-AU" sz="2800" dirty="0"/>
              <a:t>doesn’t dissolve in a liquid and sinks to the bottom.</a:t>
            </a:r>
          </a:p>
          <a:p>
            <a:endParaRPr lang="en-AU" sz="2800" dirty="0"/>
          </a:p>
          <a:p>
            <a:r>
              <a:rPr lang="en-AU" sz="2800" dirty="0"/>
              <a:t>A </a:t>
            </a:r>
            <a:r>
              <a:rPr lang="en-AU" sz="2800" b="1" dirty="0"/>
              <a:t>colloid</a:t>
            </a:r>
            <a:r>
              <a:rPr lang="en-AU" sz="2800" dirty="0"/>
              <a:t> is a suspension that doesn’t separate over time</a:t>
            </a:r>
          </a:p>
          <a:p>
            <a:pPr>
              <a:spcAft>
                <a:spcPts val="1200"/>
              </a:spcAft>
            </a:pPr>
            <a:endParaRPr lang="en-AU" sz="2800" dirty="0" smtClean="0"/>
          </a:p>
          <a:p>
            <a:pPr>
              <a:spcAft>
                <a:spcPts val="1200"/>
              </a:spcAft>
            </a:pPr>
            <a:r>
              <a:rPr lang="en-AU" sz="2800" dirty="0"/>
              <a:t>How is a </a:t>
            </a:r>
            <a:r>
              <a:rPr lang="en-AU" sz="2800" dirty="0" smtClean="0"/>
              <a:t>solution different </a:t>
            </a:r>
            <a:r>
              <a:rPr lang="en-AU" sz="2800" dirty="0"/>
              <a:t>to a </a:t>
            </a:r>
            <a:r>
              <a:rPr lang="en-AU" sz="2800" dirty="0" smtClean="0"/>
              <a:t>suspension?</a:t>
            </a:r>
          </a:p>
          <a:p>
            <a:pPr>
              <a:spcAft>
                <a:spcPts val="1200"/>
              </a:spcAft>
            </a:pPr>
            <a:r>
              <a:rPr lang="en-AU" sz="2800" dirty="0" smtClean="0"/>
              <a:t>Give one example of a suspension, solution and colloid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099363"/>
            <a:ext cx="3657600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7166" t="13631"/>
          <a:stretch/>
        </p:blipFill>
        <p:spPr>
          <a:xfrm>
            <a:off x="5109556" y="2244436"/>
            <a:ext cx="2342711" cy="214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7731" y="4754880"/>
            <a:ext cx="22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Sugar in water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624182" y="5302665"/>
            <a:ext cx="5137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Sugar in water is a ______ because it is one substance _________in another.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36029" y="4532281"/>
            <a:ext cx="22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Salad dressing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624182" y="5302665"/>
            <a:ext cx="513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Salad dressing is a ______ because it is one substance _________in another and will _______.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5" name="AutoShape 2" descr="Image result for suspension mixture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51" y="1195251"/>
            <a:ext cx="3305311" cy="3305311"/>
          </a:xfrm>
          <a:prstGeom prst="rect">
            <a:avLst/>
          </a:prstGeom>
        </p:spPr>
      </p:pic>
      <p:sp>
        <p:nvSpPr>
          <p:cNvPr id="7" name="AutoShape 4" descr="Image result for mayonai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AutoShape 6" descr="Image result for mayonais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b="1" dirty="0"/>
          </a:p>
        </p:txBody>
      </p:sp>
      <p:sp>
        <p:nvSpPr>
          <p:cNvPr id="13" name="AutoShape 8" descr="Image result for mayonais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1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9292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354826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substance dissolved or suspended?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9364139" y="145818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/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type of mixture is this?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73615" y="1271102"/>
          <a:ext cx="3106893" cy="45915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893"/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Identifying a type of mixture.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1. Is one substance </a:t>
                      </a:r>
                      <a:r>
                        <a:rPr lang="en-AU" sz="2000" b="1" dirty="0" smtClean="0"/>
                        <a:t>dissolved</a:t>
                      </a:r>
                      <a:r>
                        <a:rPr lang="en-AU" sz="2000" dirty="0" smtClean="0"/>
                        <a:t> evenly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solution</a:t>
                      </a:r>
                    </a:p>
                    <a:p>
                      <a:endParaRPr lang="en-AU" sz="2000" b="1" baseline="0" dirty="0" smtClean="0"/>
                    </a:p>
                    <a:p>
                      <a:r>
                        <a:rPr lang="en-AU" sz="2000" baseline="0" dirty="0" smtClean="0"/>
                        <a:t>2. Is one substance </a:t>
                      </a:r>
                      <a:r>
                        <a:rPr lang="en-AU" sz="2000" b="1" baseline="0" dirty="0" smtClean="0"/>
                        <a:t>spread</a:t>
                      </a:r>
                      <a:r>
                        <a:rPr lang="en-AU" sz="2000" baseline="0" dirty="0" smtClean="0"/>
                        <a:t> through out another? </a:t>
                      </a:r>
                    </a:p>
                    <a:p>
                      <a:endParaRPr lang="en-AU" sz="2000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</a:t>
                      </a:r>
                      <a:r>
                        <a:rPr lang="en-AU" sz="2000" b="0" baseline="0" dirty="0" smtClean="0"/>
                        <a:t>settle out </a:t>
                      </a:r>
                      <a:r>
                        <a:rPr lang="en-AU" sz="2000" baseline="0" dirty="0" smtClean="0"/>
                        <a:t>= </a:t>
                      </a:r>
                      <a:r>
                        <a:rPr lang="en-AU" sz="2000" b="1" baseline="0" dirty="0" smtClean="0"/>
                        <a:t>suspension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 smtClean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 smtClean="0"/>
                        <a:t>Will it stay </a:t>
                      </a:r>
                      <a:r>
                        <a:rPr lang="en-AU" sz="2000" b="0" baseline="0" dirty="0" smtClean="0"/>
                        <a:t>suspended</a:t>
                      </a:r>
                      <a:r>
                        <a:rPr lang="en-AU" sz="2000" baseline="0" dirty="0" smtClean="0"/>
                        <a:t> =  </a:t>
                      </a:r>
                      <a:r>
                        <a:rPr lang="en-AU" sz="2000" b="1" baseline="0" dirty="0" smtClean="0"/>
                        <a:t>colloid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36029" y="4532281"/>
            <a:ext cx="223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Mayonnaise 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624182" y="5302665"/>
            <a:ext cx="513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</a:rPr>
              <a:t>Mayonnaise is a ______ because it is one substance _________in another and will _______.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5" name="AutoShape 2" descr="Image result for suspension mixture exam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4" descr="Image result for mayonai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AutoShape 6" descr="Image result for mayonais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b="1" dirty="0"/>
          </a:p>
        </p:txBody>
      </p:sp>
      <p:sp>
        <p:nvSpPr>
          <p:cNvPr id="13" name="AutoShape 8" descr="Image result for mayonais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043" y="1616858"/>
            <a:ext cx="2514371" cy="25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57150">
            <a:solidFill>
              <a:srgbClr val="0070C0"/>
            </a:solidFill>
          </a:ln>
        </p:spPr>
        <p:txBody>
          <a:bodyPr/>
          <a:lstStyle/>
          <a:p>
            <a:r>
              <a:rPr lang="en-AU" dirty="0" smtClean="0"/>
              <a:t>Solutions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11710</TotalTime>
  <Words>1363</Words>
  <Application>Microsoft Office PowerPoint</Application>
  <PresentationFormat>Widescreen</PresentationFormat>
  <Paragraphs>233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96</cp:revision>
  <dcterms:created xsi:type="dcterms:W3CDTF">2017-01-28T08:32:28Z</dcterms:created>
  <dcterms:modified xsi:type="dcterms:W3CDTF">2019-04-30T06:18:24Z</dcterms:modified>
</cp:coreProperties>
</file>