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6"/>
  </p:handoutMasterIdLst>
  <p:sldIdLst>
    <p:sldId id="287" r:id="rId2"/>
    <p:sldId id="288" r:id="rId3"/>
    <p:sldId id="270" r:id="rId4"/>
    <p:sldId id="263" r:id="rId5"/>
    <p:sldId id="278" r:id="rId6"/>
    <p:sldId id="277" r:id="rId7"/>
    <p:sldId id="279" r:id="rId8"/>
    <p:sldId id="281" r:id="rId9"/>
    <p:sldId id="283" r:id="rId10"/>
    <p:sldId id="286" r:id="rId11"/>
    <p:sldId id="285" r:id="rId12"/>
    <p:sldId id="282" r:id="rId13"/>
    <p:sldId id="284" r:id="rId14"/>
    <p:sldId id="262" r:id="rId15"/>
  </p:sldIdLst>
  <p:sldSz cx="12192000" cy="6858000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4660"/>
  </p:normalViewPr>
  <p:slideViewPr>
    <p:cSldViewPr snapToGrid="0">
      <p:cViewPr varScale="1">
        <p:scale>
          <a:sx n="86" d="100"/>
          <a:sy n="86" d="100"/>
        </p:scale>
        <p:origin x="354" y="3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08CDC9-85D4-4503-A1C1-C4A7D08CE495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FFA11-8017-47B8-A9A2-068FE447A80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79129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11/05/2020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976942"/>
          </a:xfrm>
        </p:spPr>
        <p:txBody>
          <a:bodyPr>
            <a:normAutofit/>
          </a:bodyPr>
          <a:lstStyle/>
          <a:p>
            <a:r>
              <a:rPr lang="en-AU" dirty="0"/>
              <a:t>Solutions are formed when one substance dissolves in another.</a:t>
            </a:r>
          </a:p>
          <a:p>
            <a:pPr lvl="1"/>
            <a:r>
              <a:rPr lang="en-AU" sz="2600" b="1" dirty="0"/>
              <a:t>Soluble</a:t>
            </a:r>
            <a:r>
              <a:rPr lang="en-AU" sz="2600" dirty="0"/>
              <a:t> substances dissolve, forming a solution.</a:t>
            </a:r>
          </a:p>
          <a:p>
            <a:pPr lvl="1"/>
            <a:r>
              <a:rPr lang="en-AU" sz="2600" b="1" dirty="0"/>
              <a:t>Insoluble</a:t>
            </a:r>
            <a:r>
              <a:rPr lang="en-AU" sz="2600" dirty="0"/>
              <a:t> substances don’t dissolve, and can’t form solutions.</a:t>
            </a:r>
          </a:p>
          <a:p>
            <a:endParaRPr lang="en-AU" dirty="0"/>
          </a:p>
          <a:p>
            <a:r>
              <a:rPr lang="en-AU" dirty="0"/>
              <a:t>Create the following table on your whiteboard: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pPr lvl="1"/>
            <a:endParaRPr lang="en-AU" sz="2600" dirty="0"/>
          </a:p>
          <a:p>
            <a:pPr lvl="1"/>
            <a:r>
              <a:rPr lang="en-AU" sz="2600" dirty="0"/>
              <a:t>Classify the following substances as soluble or insoluble.</a:t>
            </a:r>
            <a:endParaRPr lang="en-AU" dirty="0"/>
          </a:p>
          <a:p>
            <a:pPr marL="457200" lvl="1" indent="0">
              <a:buNone/>
            </a:pPr>
            <a:r>
              <a:rPr lang="en-AU" sz="2600" dirty="0"/>
              <a:t>	Salt			Sand			Sugar</a:t>
            </a:r>
          </a:p>
          <a:p>
            <a:pPr marL="457200" lvl="1" indent="0">
              <a:buNone/>
            </a:pPr>
            <a:r>
              <a:rPr lang="en-AU" sz="2600" dirty="0"/>
              <a:t>	Jelly powder		Paper			Oil</a:t>
            </a:r>
          </a:p>
          <a:p>
            <a:pPr marL="457200" lvl="1" indent="0">
              <a:buNone/>
            </a:pPr>
            <a:r>
              <a:rPr lang="en-AU" sz="2600" dirty="0"/>
              <a:t>	Detergent		Cordial		Steel</a:t>
            </a:r>
          </a:p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630F23E-EA04-4911-B771-62D292ADA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9470" y="4930434"/>
            <a:ext cx="3042530" cy="1927566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B755E184-AB26-4B2A-9416-4403B2FF9E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032000" y="3104713"/>
          <a:ext cx="8128000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56345423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3595092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400" b="1" dirty="0"/>
                        <a:t>Soluble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b="1" dirty="0"/>
                        <a:t>Insoluble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61343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3559534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777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285860" cy="179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A scientist accidentally contaminates the water he needs to use in an experiment with methanol.  Methanol boils at 65</a:t>
            </a:r>
            <a:r>
              <a:rPr lang="en-AU" dirty="0" smtClean="0">
                <a:cs typeface="Calibri Light" panose="020F0302020204030204" pitchFamily="34" charset="0"/>
              </a:rPr>
              <a:t>°C and water boils at 100°C.  How could he purify his water</a:t>
            </a:r>
            <a:r>
              <a:rPr lang="en-AU" dirty="0" smtClean="0"/>
              <a:t>?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012403"/>
              </p:ext>
            </p:extLst>
          </p:nvPr>
        </p:nvGraphicFramePr>
        <p:xfrm>
          <a:off x="333097" y="2654489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the mixture is a solution, and you want the solid: </a:t>
                      </a:r>
                      <a:r>
                        <a:rPr lang="en-AU" sz="2000" b="1" baseline="0" dirty="0"/>
                        <a:t>crystallisation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="" xmlns:a16="http://schemas.microsoft.com/office/drawing/2014/main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EA6FFD7C-A31B-4BD9-90A5-BA2B81963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58140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  <a:endParaRPr lang="en-AU" i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834" y="2900234"/>
            <a:ext cx="4762500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01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79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 smtClean="0"/>
              <a:t>A company wants to separate sea salt from sea water.  What technique should they use?</a:t>
            </a:r>
            <a:endParaRPr lang="en-AU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56321"/>
              </p:ext>
            </p:extLst>
          </p:nvPr>
        </p:nvGraphicFramePr>
        <p:xfrm>
          <a:off x="333097" y="2654489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the mixture is a solution, and you want the solid: </a:t>
                      </a:r>
                      <a:r>
                        <a:rPr lang="en-AU" sz="2000" b="1" baseline="0" dirty="0"/>
                        <a:t>crystallisation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="" xmlns:a16="http://schemas.microsoft.com/office/drawing/2014/main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EA6FFD7C-A31B-4BD9-90A5-BA2B81963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1762"/>
              </p:ext>
            </p:extLst>
          </p:nvPr>
        </p:nvGraphicFramePr>
        <p:xfrm>
          <a:off x="9514800" y="358140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  <a:endParaRPr lang="en-AU" i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371" y="2654489"/>
            <a:ext cx="5192608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7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201488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DE4CDE6-2979-4292-9E38-3C12910BF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5861192"/>
          </a:xfrm>
        </p:spPr>
        <p:txBody>
          <a:bodyPr>
            <a:normAutofit/>
          </a:bodyPr>
          <a:lstStyle/>
          <a:p>
            <a:r>
              <a:rPr lang="en-AU" dirty="0"/>
              <a:t>Evaporation and crystallisation are used in food production and in the pharmaceutical industry.</a:t>
            </a:r>
          </a:p>
          <a:p>
            <a:endParaRPr lang="en-AU" dirty="0"/>
          </a:p>
          <a:p>
            <a:r>
              <a:rPr lang="en-AU" dirty="0"/>
              <a:t>You will soon be conducting an experiment in which you will use crystallisation.</a:t>
            </a:r>
          </a:p>
        </p:txBody>
      </p:sp>
    </p:spTree>
    <p:extLst>
      <p:ext uri="{BB962C8B-B14F-4D97-AF65-F5344CB8AC3E}">
        <p14:creationId xmlns:p14="http://schemas.microsoft.com/office/powerpoint/2010/main" val="407318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0" y="0"/>
            <a:ext cx="2311405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CAB9537A-E908-4D77-AA32-D16BBF1F3E1A}"/>
              </a:ext>
            </a:extLst>
          </p:cNvPr>
          <p:cNvSpPr txBox="1"/>
          <p:nvPr/>
        </p:nvSpPr>
        <p:spPr>
          <a:xfrm>
            <a:off x="838201" y="720536"/>
            <a:ext cx="83057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/>
              <a:t>Using the boiling points on the right, write the names of the substances that would </a:t>
            </a:r>
            <a:r>
              <a:rPr lang="en-AU" sz="2800" b="1" dirty="0"/>
              <a:t>evaporate first</a:t>
            </a:r>
            <a:r>
              <a:rPr lang="en-AU" sz="2800" dirty="0"/>
              <a:t> on your whiteboard.</a:t>
            </a:r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endParaRPr lang="en-AU" sz="2800" dirty="0"/>
          </a:p>
          <a:p>
            <a:r>
              <a:rPr lang="en-AU" sz="2800" dirty="0"/>
              <a:t>When using crystallisation, what is left behind: the solute or the solvent? What happens to the other one?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CB506635-467F-4212-B721-139696D74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783504"/>
              </p:ext>
            </p:extLst>
          </p:nvPr>
        </p:nvGraphicFramePr>
        <p:xfrm>
          <a:off x="9218644" y="68400"/>
          <a:ext cx="2902120" cy="3078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1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1060">
                  <a:extLst>
                    <a:ext uri="{9D8B030D-6E8A-4147-A177-3AD203B41FA5}">
                      <a16:colId xmlns="" xmlns:a16="http://schemas.microsoft.com/office/drawing/2014/main" val="2882536456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Substance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Boiling Point (°C)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chloroform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61.2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methanol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64.7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042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nitric acid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88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sea water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100.7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461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sulfuric acid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337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2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water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0396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69769AE3-9F2E-44FD-95F1-66F0F7CC1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270984"/>
              </p:ext>
            </p:extLst>
          </p:nvPr>
        </p:nvGraphicFramePr>
        <p:xfrm>
          <a:off x="267478" y="2179320"/>
          <a:ext cx="8567614" cy="2499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83807">
                  <a:extLst>
                    <a:ext uri="{9D8B030D-6E8A-4147-A177-3AD203B41FA5}">
                      <a16:colId xmlns="" xmlns:a16="http://schemas.microsoft.com/office/drawing/2014/main" val="1313401404"/>
                    </a:ext>
                  </a:extLst>
                </a:gridCol>
                <a:gridCol w="4283807">
                  <a:extLst>
                    <a:ext uri="{9D8B030D-6E8A-4147-A177-3AD203B41FA5}">
                      <a16:colId xmlns="" xmlns:a16="http://schemas.microsoft.com/office/drawing/2014/main" val="140013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b="1" dirty="0"/>
                        <a:t>Mixture being heated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1" dirty="0"/>
                        <a:t>Substance that evaporates first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96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Water and nitric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35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Sulfuric acid and methanol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624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Chloroform and sulfuric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972559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34F6BD48-36D2-4452-A6AD-8EC2F05BEF0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58140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  <a:endParaRPr lang="en-AU" i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191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389546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7DCD67C7-DDC2-4B28-85BF-6A02105C4F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8559835" cy="4351338"/>
          </a:xfrm>
        </p:spPr>
        <p:txBody>
          <a:bodyPr/>
          <a:lstStyle/>
          <a:p>
            <a:r>
              <a:rPr lang="en-AU" dirty="0"/>
              <a:t>Complete the first page of the worksheet. If you are using a device, use Excel to make the graph.</a:t>
            </a: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6605"/>
            <a:ext cx="2429041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71F140-AFD0-4741-A178-960BFFA57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9999"/>
            <a:ext cx="10515600" cy="5976942"/>
          </a:xfrm>
        </p:spPr>
        <p:txBody>
          <a:bodyPr>
            <a:normAutofit/>
          </a:bodyPr>
          <a:lstStyle/>
          <a:p>
            <a:r>
              <a:rPr lang="en-AU" dirty="0"/>
              <a:t>Solutions can be compared in terms of their concentration (how much solute they contain – how ‘strong’ they are).</a:t>
            </a:r>
          </a:p>
          <a:p>
            <a:pPr lvl="1"/>
            <a:r>
              <a:rPr lang="en-AU" sz="2600" dirty="0"/>
              <a:t>A </a:t>
            </a:r>
            <a:r>
              <a:rPr lang="en-AU" sz="2600" b="1" dirty="0"/>
              <a:t>dilute</a:t>
            </a:r>
            <a:r>
              <a:rPr lang="en-AU" sz="2600" dirty="0"/>
              <a:t> solution has only a little solute dissolved.</a:t>
            </a:r>
          </a:p>
          <a:p>
            <a:pPr lvl="1"/>
            <a:r>
              <a:rPr lang="en-AU" sz="2600" dirty="0"/>
              <a:t>A </a:t>
            </a:r>
            <a:r>
              <a:rPr lang="en-AU" sz="2600" b="1" dirty="0"/>
              <a:t>concentrated</a:t>
            </a:r>
            <a:r>
              <a:rPr lang="en-AU" sz="2600" dirty="0"/>
              <a:t> solution has a lot of solute dissolved.</a:t>
            </a:r>
          </a:p>
          <a:p>
            <a:pPr lvl="1"/>
            <a:r>
              <a:rPr lang="en-AU" sz="2600" dirty="0"/>
              <a:t>If no more solute can dissolve, the solution is </a:t>
            </a:r>
            <a:r>
              <a:rPr lang="en-AU" sz="2600" b="1" dirty="0"/>
              <a:t>saturated</a:t>
            </a:r>
            <a:r>
              <a:rPr lang="en-AU" sz="2600" dirty="0"/>
              <a:t>.</a:t>
            </a:r>
            <a:endParaRPr lang="en-AU" sz="2800" b="1" dirty="0"/>
          </a:p>
        </p:txBody>
      </p:sp>
      <p:pic>
        <p:nvPicPr>
          <p:cNvPr id="6" name="Picture 2" descr="http://upload.wikimedia.org/wikipedia/commons/6/63/Dilution-concentration_simple_example.jpg">
            <a:extLst>
              <a:ext uri="{FF2B5EF4-FFF2-40B4-BE49-F238E27FC236}">
                <a16:creationId xmlns="" xmlns:a16="http://schemas.microsoft.com/office/drawing/2014/main" id="{C7F65C53-7313-4292-B886-E53BE8EE3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326" y="3340167"/>
            <a:ext cx="7096556" cy="3035751"/>
          </a:xfrm>
          <a:prstGeom prst="rect">
            <a:avLst/>
          </a:prstGeom>
          <a:noFill/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BA171E4C-C64F-4D30-A930-23F72645D50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353054" y="4593722"/>
          <a:ext cx="2605965" cy="2108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sol·ute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dirty="0"/>
                        <a:t>)</a:t>
                      </a:r>
                    </a:p>
                    <a:p>
                      <a:r>
                        <a:rPr lang="en-AU" baseline="0" dirty="0"/>
                        <a:t>the substance that is dissolved in a solution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="1" baseline="0" dirty="0" err="1"/>
                        <a:t>con·cen·tra·tion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r>
                        <a:rPr lang="en-AU" b="0" i="0" baseline="0" dirty="0"/>
                        <a:t>how ‘strong’ a solution is</a:t>
                      </a:r>
                      <a:endParaRPr lang="en-AU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="" xmlns:a16="http://schemas.microsoft.com/office/drawing/2014/main" id="{00ED5219-FB7B-4646-8BC4-B534A5CC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47571"/>
              </p:ext>
            </p:extLst>
          </p:nvPr>
        </p:nvGraphicFramePr>
        <p:xfrm>
          <a:off x="9353055" y="1219387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numbered</a:t>
                      </a:r>
                      <a:r>
                        <a:rPr lang="en-AU" baseline="0" dirty="0" smtClean="0"/>
                        <a:t> cup is most dilute?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374875" y="5785252"/>
            <a:ext cx="7441504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AU" sz="2800" b="1" dirty="0" smtClean="0"/>
              <a:t>       1		 2	       3		   4	         5</a:t>
            </a:r>
            <a:endParaRPr lang="en-AU" sz="2800" b="1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="" xmlns:a16="http://schemas.microsoft.com/office/drawing/2014/main" id="{00ED5219-FB7B-4646-8BC4-B534A5CC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8924448"/>
              </p:ext>
            </p:extLst>
          </p:nvPr>
        </p:nvGraphicFramePr>
        <p:xfrm>
          <a:off x="9348962" y="2402159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Which numbered</a:t>
                      </a:r>
                      <a:r>
                        <a:rPr lang="en-AU" baseline="0" dirty="0" smtClean="0"/>
                        <a:t> cup contains the most solute?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00ED5219-FB7B-4646-8BC4-B534A5CC8A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700260"/>
              </p:ext>
            </p:extLst>
          </p:nvPr>
        </p:nvGraphicFramePr>
        <p:xfrm>
          <a:off x="9348962" y="3555593"/>
          <a:ext cx="2605964" cy="1005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What could you do to dilute cup 5</a:t>
                      </a:r>
                      <a:r>
                        <a:rPr lang="en-AU" baseline="0" dirty="0" smtClean="0"/>
                        <a:t>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03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6300" y="2057400"/>
            <a:ext cx="10133504" cy="2514600"/>
          </a:xfrm>
          <a:solidFill>
            <a:schemeClr val="bg1"/>
          </a:solidFill>
          <a:ln w="38100"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AU" dirty="0"/>
              <a:t>Separating Mixtures: Evaporation and Crystallisation</a:t>
            </a:r>
            <a:br>
              <a:rPr lang="en-AU" dirty="0"/>
            </a:br>
            <a:r>
              <a:rPr lang="en-AU" sz="2800" dirty="0"/>
              <a:t>Year 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2963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-12609"/>
            <a:ext cx="3590904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396108"/>
            <a:ext cx="4498548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166013"/>
              </p:ext>
            </p:extLst>
          </p:nvPr>
        </p:nvGraphicFramePr>
        <p:xfrm>
          <a:off x="9514481" y="6924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Which two ways of separating mixtures are we learning about today? 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="" xmlns:a16="http://schemas.microsoft.com/office/drawing/2014/main" id="{D56355AD-F9E3-406A-AA51-BD8916277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0000"/>
            <a:ext cx="10515600" cy="1620000"/>
          </a:xfrm>
        </p:spPr>
        <p:txBody>
          <a:bodyPr/>
          <a:lstStyle/>
          <a:p>
            <a:r>
              <a:rPr lang="en-AU" b="1" dirty="0"/>
              <a:t>Define</a:t>
            </a:r>
            <a:r>
              <a:rPr lang="en-AU" dirty="0"/>
              <a:t> evaporation.</a:t>
            </a:r>
          </a:p>
          <a:p>
            <a:r>
              <a:rPr lang="en-AU" b="1" dirty="0"/>
              <a:t>Describe</a:t>
            </a:r>
            <a:r>
              <a:rPr lang="en-AU" dirty="0"/>
              <a:t> how to separate mixtures using evaporation </a:t>
            </a:r>
            <a:br>
              <a:rPr lang="en-AU" dirty="0"/>
            </a:br>
            <a:r>
              <a:rPr lang="en-AU" dirty="0"/>
              <a:t>and crystallisation.</a:t>
            </a:r>
            <a:endParaRPr lang="en-AU" b="1" dirty="0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EC9CF77F-9496-4178-8C53-0D1F282880E9}"/>
              </a:ext>
            </a:extLst>
          </p:cNvPr>
          <p:cNvSpPr txBox="1"/>
          <p:nvPr/>
        </p:nvSpPr>
        <p:spPr>
          <a:xfrm>
            <a:off x="838200" y="3128878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800" dirty="0"/>
              <a:t>Think, Pair, Share: what are some of the differences between evaporation and boiling? What are some of the similarities?</a:t>
            </a:r>
          </a:p>
        </p:txBody>
      </p:sp>
      <p:pic>
        <p:nvPicPr>
          <p:cNvPr id="4098" name="Picture 2" descr="https://www.omo.com/content/dam/unilever/dirt_is_good/global/general_image/laundry/all/washing-cotton-841256.jpg.ulenscale.480x360.jpg">
            <a:extLst>
              <a:ext uri="{FF2B5EF4-FFF2-40B4-BE49-F238E27FC236}">
                <a16:creationId xmlns="" xmlns:a16="http://schemas.microsoft.com/office/drawing/2014/main" id="{B4AEF68F-F00C-4C71-9FD1-08C2A7AF3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61" y="4059593"/>
            <a:ext cx="3576735" cy="268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ak3.picdn.net/shutterstock/videos/5410583/thumb/1.jpg?i10c=img.resize(height:160)">
            <a:extLst>
              <a:ext uri="{FF2B5EF4-FFF2-40B4-BE49-F238E27FC236}">
                <a16:creationId xmlns="" xmlns:a16="http://schemas.microsoft.com/office/drawing/2014/main" id="{4FC09875-C6CC-4DA7-98C6-D73D0E924B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6332" y="4082984"/>
            <a:ext cx="4720007" cy="2659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9514800" y="4397750"/>
          <a:ext cx="2605964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e·vap·o·rate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turn into a gas, usually at the surface of a liquid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boi·l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verb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turn into a gas, throughout a liquid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1693596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If you heat a mixture of olive oil and water, which one will turn into a gas first? Why?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5" y="731084"/>
            <a:ext cx="8944869" cy="55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Evaporation</a:t>
            </a:r>
          </a:p>
          <a:p>
            <a:r>
              <a:rPr lang="en-AU" dirty="0"/>
              <a:t>A liquid will slowly turn into a gas even when it is not boiling. This is called evaporation. However, a liquid will turn into a gas much faster when it is boiling.</a:t>
            </a:r>
          </a:p>
          <a:p>
            <a:r>
              <a:rPr lang="en-AU" dirty="0"/>
              <a:t>Different liquids boil at different temperatures. For example, water boils at 100 °C, but olive oil boils at 300 °C.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="" xmlns:a16="http://schemas.microsoft.com/office/drawing/2014/main" id="{F7D63ABC-5BC4-4C64-A8BB-D2594D37F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339697"/>
              </p:ext>
            </p:extLst>
          </p:nvPr>
        </p:nvGraphicFramePr>
        <p:xfrm>
          <a:off x="9514800" y="1738116"/>
          <a:ext cx="2605964" cy="1280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the differences between evaporation and boiling?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 descr="http://nnimgt-a.akamaihd.net/transform/v1/crop/frm/39XqhrgY6riNnQBs6VEtc8R/fa90b2b3-f1c3-478e-b457-6168eb413cd6.jpg/r0_0_1280_720_w1200_h678_fmax.jpg">
            <a:extLst>
              <a:ext uri="{FF2B5EF4-FFF2-40B4-BE49-F238E27FC236}">
                <a16:creationId xmlns="" xmlns:a16="http://schemas.microsoft.com/office/drawing/2014/main" id="{2297C258-1F06-4427-8B4C-717B35197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776" y="4001725"/>
            <a:ext cx="4324405" cy="2432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ak4.picdn.net/shutterstock/videos/10591724/thumb/1.jpg?i10c=img.resize(height:160)">
            <a:extLst>
              <a:ext uri="{FF2B5EF4-FFF2-40B4-BE49-F238E27FC236}">
                <a16:creationId xmlns="" xmlns:a16="http://schemas.microsoft.com/office/drawing/2014/main" id="{A25D7574-0AD8-48BD-BD2E-8B283C743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189" y="3997505"/>
            <a:ext cx="4317650" cy="243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110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905107"/>
              </p:ext>
            </p:extLst>
          </p:nvPr>
        </p:nvGraphicFramePr>
        <p:xfrm>
          <a:off x="9514800" y="3789000"/>
          <a:ext cx="2605964" cy="29311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 – look out!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0" baseline="0" dirty="0"/>
                        <a:t>a liquid turning into a gas at its surface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b="1" baseline="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722777"/>
              </p:ext>
            </p:extLst>
          </p:nvPr>
        </p:nvGraphicFramePr>
        <p:xfrm>
          <a:off x="9218644" y="68400"/>
          <a:ext cx="2902120" cy="3078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106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51060">
                  <a:extLst>
                    <a:ext uri="{9D8B030D-6E8A-4147-A177-3AD203B41FA5}">
                      <a16:colId xmlns="" xmlns:a16="http://schemas.microsoft.com/office/drawing/2014/main" val="2882536456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sz="2000" dirty="0"/>
                        <a:t>Substance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Boiling Point (°C)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chloroform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61.2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methanol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64.7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270427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nitric acid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83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09887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sea water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100.7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44613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sulfuric acid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337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1020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000" dirty="0"/>
                        <a:t>water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AU" sz="2000" dirty="0"/>
                        <a:t>100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790396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20000"/>
            <a:ext cx="8817278" cy="613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Evaporation</a:t>
            </a:r>
          </a:p>
          <a:p>
            <a:r>
              <a:rPr lang="en-AU" dirty="0"/>
              <a:t>The different boiling points of liquids can be used to separate them in a mixture: when the mixture is heated, one liquid will evaporate, leaving the other behind. This is </a:t>
            </a:r>
            <a:r>
              <a:rPr lang="en-AU" b="1" dirty="0"/>
              <a:t>also</a:t>
            </a:r>
            <a:r>
              <a:rPr lang="en-AU" dirty="0"/>
              <a:t> called evaporation.</a:t>
            </a:r>
          </a:p>
          <a:p>
            <a:r>
              <a:rPr lang="en-AU" dirty="0"/>
              <a:t>Using the boiling points on the right, write the names of the substances that would be left behind on your whiteboard.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="" xmlns:a16="http://schemas.microsoft.com/office/drawing/2014/main" id="{FD2EC25D-0263-4899-9DDB-596CB248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054659"/>
              </p:ext>
            </p:extLst>
          </p:nvPr>
        </p:nvGraphicFramePr>
        <p:xfrm>
          <a:off x="682210" y="4266876"/>
          <a:ext cx="812800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1313401404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400138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2800" b="1" dirty="0"/>
                        <a:t>Mixture being heated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800" b="1" dirty="0"/>
                        <a:t>Substance left behind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5096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Water and chloroform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63435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Nitric acid and sea water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46247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2800" dirty="0"/>
                        <a:t>Methanol and sulfuric acid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sz="280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287972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3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4023093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588309"/>
              </p:ext>
            </p:extLst>
          </p:nvPr>
        </p:nvGraphicFramePr>
        <p:xfrm>
          <a:off x="9514800" y="68400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sz="1800" dirty="0"/>
                        <a:t>Think, Pair, Share: what do evaporation and crystallisation have in common? What are the differences?</a:t>
                      </a:r>
                      <a:endParaRPr lang="en-AU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20000"/>
            <a:ext cx="8817278" cy="55789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Crystallisation</a:t>
            </a:r>
          </a:p>
          <a:p>
            <a:r>
              <a:rPr lang="en-AU" dirty="0"/>
              <a:t>Heating a solution allows us to quickly separate the solute from the solvent.</a:t>
            </a:r>
          </a:p>
          <a:p>
            <a:pPr lvl="1"/>
            <a:r>
              <a:rPr lang="en-AU" sz="2600" dirty="0"/>
              <a:t>For example, salt boils at 1413 °C. If a salt water </a:t>
            </a:r>
            <a:br>
              <a:rPr lang="en-AU" sz="2600" dirty="0"/>
            </a:br>
            <a:r>
              <a:rPr lang="en-AU" sz="2600" dirty="0"/>
              <a:t>solution is heated, the water will evaporate first, </a:t>
            </a:r>
            <a:br>
              <a:rPr lang="en-AU" sz="2600" dirty="0"/>
            </a:br>
            <a:r>
              <a:rPr lang="en-AU" sz="2600" dirty="0"/>
              <a:t>leaving the salt behind.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202725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>
            <a:extLst>
              <a:ext uri="{FF2B5EF4-FFF2-40B4-BE49-F238E27FC236}">
                <a16:creationId xmlns="" xmlns:a16="http://schemas.microsoft.com/office/drawing/2014/main" id="{ED0E46C9-068D-4739-B4EF-B33D9E1CC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8218360"/>
              </p:ext>
            </p:extLst>
          </p:nvPr>
        </p:nvGraphicFramePr>
        <p:xfrm>
          <a:off x="7955900" y="2486840"/>
          <a:ext cx="4164864" cy="4302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82432">
                  <a:extLst>
                    <a:ext uri="{9D8B030D-6E8A-4147-A177-3AD203B41FA5}">
                      <a16:colId xmlns="" xmlns:a16="http://schemas.microsoft.com/office/drawing/2014/main" val="3232244583"/>
                    </a:ext>
                  </a:extLst>
                </a:gridCol>
                <a:gridCol w="20824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 err="1"/>
                        <a:t>sol·ute</a:t>
                      </a:r>
                      <a:r>
                        <a:rPr lang="en-AU" dirty="0"/>
                        <a:t> (</a:t>
                      </a:r>
                      <a:r>
                        <a:rPr lang="en-AU" i="1" dirty="0"/>
                        <a:t>noun</a:t>
                      </a:r>
                      <a:r>
                        <a:rPr lang="en-AU" dirty="0"/>
                        <a:t>)</a:t>
                      </a:r>
                    </a:p>
                    <a:p>
                      <a:r>
                        <a:rPr lang="en-AU" baseline="0" dirty="0"/>
                        <a:t>the substance that is dissolved in a solution</a:t>
                      </a:r>
                    </a:p>
                    <a:p>
                      <a:endParaRPr lang="en-AU" baseline="0" dirty="0"/>
                    </a:p>
                    <a:p>
                      <a:r>
                        <a:rPr lang="en-AU" b="1" baseline="0" dirty="0" err="1"/>
                        <a:t>sol·vent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</a:p>
                    <a:p>
                      <a:r>
                        <a:rPr lang="en-AU" b="0" i="0" baseline="0" dirty="0"/>
                        <a:t>the substance that the solute is dissolved in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  <a:endParaRPr lang="en-AU" b="1" dirty="0"/>
                    </a:p>
                    <a:p>
                      <a:endParaRPr lang="en-AU" b="0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050" name="Picture 2" descr="https://cdn.babbledabbledo.com/wp-content/uploads/2014/01/Crystal-Suncatchers-BABBLE-DABBLE-DO-hero2.jpg">
            <a:extLst>
              <a:ext uri="{FF2B5EF4-FFF2-40B4-BE49-F238E27FC236}">
                <a16:creationId xmlns="" xmlns:a16="http://schemas.microsoft.com/office/drawing/2014/main" id="{A7DCBAE0-B654-44DE-8792-A734EC649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846" y="3234059"/>
            <a:ext cx="5128727" cy="341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12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65812"/>
              </p:ext>
            </p:extLst>
          </p:nvPr>
        </p:nvGraphicFramePr>
        <p:xfrm>
          <a:off x="9514800" y="68400"/>
          <a:ext cx="2605964" cy="1828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Would crystallisation be useful if the chemist wanted to keep the water from the solution? Why or why not?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79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chemist has some leftover copper </a:t>
            </a:r>
            <a:r>
              <a:rPr lang="en-AU" dirty="0" err="1"/>
              <a:t>sulfate</a:t>
            </a:r>
            <a:r>
              <a:rPr lang="en-AU" dirty="0"/>
              <a:t> solution. She wants to store the copper </a:t>
            </a:r>
            <a:r>
              <a:rPr lang="en-AU" dirty="0" err="1"/>
              <a:t>sulfate</a:t>
            </a:r>
            <a:r>
              <a:rPr lang="en-AU" dirty="0"/>
              <a:t> as a solid, without all the water it’s dissolved in. What should she do?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44869" cy="1865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564548"/>
              </p:ext>
            </p:extLst>
          </p:nvPr>
        </p:nvGraphicFramePr>
        <p:xfrm>
          <a:off x="333097" y="2654489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the mixture is a solution, and you want the solid: </a:t>
                      </a:r>
                      <a:r>
                        <a:rPr lang="en-AU" sz="2000" b="1" baseline="0" dirty="0"/>
                        <a:t>crystallisation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07446" y="2420933"/>
            <a:ext cx="541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mixture is a solution and the chemist wants to keep the solid, so she should use crystallisation.</a:t>
            </a:r>
          </a:p>
        </p:txBody>
      </p:sp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="" xmlns:a16="http://schemas.microsoft.com/office/drawing/2014/main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A2C758E2-7CF1-4785-8E04-5B898242D6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85" y="3775669"/>
            <a:ext cx="4404999" cy="2940480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EA6FFD7C-A31B-4BD9-90A5-BA2B819631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001762"/>
              </p:ext>
            </p:extLst>
          </p:nvPr>
        </p:nvGraphicFramePr>
        <p:xfrm>
          <a:off x="9514800" y="358140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  <a:endParaRPr lang="en-AU" i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680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0"/>
            <a:ext cx="6086422" cy="584775"/>
          </a:xfrm>
          <a:prstGeom prst="homePlate">
            <a:avLst/>
          </a:prstGeom>
          <a:solidFill>
            <a:srgbClr val="0070C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916220"/>
              </p:ext>
            </p:extLst>
          </p:nvPr>
        </p:nvGraphicFramePr>
        <p:xfrm>
          <a:off x="9514800" y="68400"/>
          <a:ext cx="2605964" cy="1554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Will the turpentine or the water be left behind after evaporation? How do you know?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7F92BBE8-C137-474F-972A-B52681EB2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776" y="719999"/>
            <a:ext cx="9124260" cy="17992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AU" b="1" dirty="0"/>
              <a:t>Which technique?</a:t>
            </a:r>
          </a:p>
          <a:p>
            <a:r>
              <a:rPr lang="en-AU" dirty="0"/>
              <a:t>A painter has accidentally mixed some turpentine with some water. Turpentine boils at 160 °C and water boils at 100 °C. How can he separate the two?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29447163-161A-4E57-9F0C-A5A44C4F5500}"/>
              </a:ext>
            </a:extLst>
          </p:cNvPr>
          <p:cNvCxnSpPr>
            <a:cxnSpLocks/>
          </p:cNvCxnSpPr>
          <p:nvPr/>
        </p:nvCxnSpPr>
        <p:spPr>
          <a:xfrm>
            <a:off x="273776" y="1197409"/>
            <a:ext cx="8936726" cy="2733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250145"/>
              </p:ext>
            </p:extLst>
          </p:nvPr>
        </p:nvGraphicFramePr>
        <p:xfrm>
          <a:off x="333097" y="2654489"/>
          <a:ext cx="3086272" cy="3474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0862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608634">
                <a:tc>
                  <a:txBody>
                    <a:bodyPr/>
                    <a:lstStyle/>
                    <a:p>
                      <a:r>
                        <a:rPr lang="en-AU" dirty="0"/>
                        <a:t>Identifying a separation</a:t>
                      </a:r>
                      <a:r>
                        <a:rPr lang="en-AU" baseline="0" dirty="0"/>
                        <a:t> technique</a:t>
                      </a:r>
                      <a:endParaRPr lang="en-AU" dirty="0"/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13792">
                <a:tc>
                  <a:txBody>
                    <a:bodyPr/>
                    <a:lstStyle/>
                    <a:p>
                      <a:r>
                        <a:rPr lang="en-AU" sz="2000" dirty="0"/>
                        <a:t>1. If there is a mixture of liquids with different boiling points, and you want the one with the higher boiling point</a:t>
                      </a:r>
                      <a:r>
                        <a:rPr lang="en-AU" sz="2000" b="0" dirty="0"/>
                        <a:t>:</a:t>
                      </a:r>
                      <a:r>
                        <a:rPr lang="en-AU" sz="2000" dirty="0"/>
                        <a:t> </a:t>
                      </a:r>
                      <a:r>
                        <a:rPr lang="en-AU" sz="2000" b="1" baseline="0" dirty="0"/>
                        <a:t>evaporation</a:t>
                      </a:r>
                    </a:p>
                    <a:p>
                      <a:endParaRPr lang="en-AU" sz="2000" b="1" baseline="0" dirty="0"/>
                    </a:p>
                    <a:p>
                      <a:r>
                        <a:rPr lang="en-AU" sz="2000" baseline="0" dirty="0"/>
                        <a:t>2. If the mixture is a solution, and you want the solid: </a:t>
                      </a:r>
                      <a:r>
                        <a:rPr lang="en-AU" sz="2000" b="1" baseline="0" dirty="0"/>
                        <a:t>crystallisation</a:t>
                      </a:r>
                      <a:endParaRPr lang="en-AU" sz="2000" baseline="0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07446" y="2420933"/>
            <a:ext cx="541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0070C0"/>
                </a:solidFill>
              </a:rPr>
              <a:t>The mixture contains two liquids with different boiling points, so he should use evaporation.</a:t>
            </a:r>
          </a:p>
        </p:txBody>
      </p:sp>
      <p:sp>
        <p:nvSpPr>
          <p:cNvPr id="3" name="AutoShape 2" descr="https://2.bp.blogspot.com/-rzrUkRXp8lo/WG-kXUC03gI/AAAAAAAAAdg/XBYI2aF9msUY6N_Z3PcnRj5mvRWue8p3QCLcB/s1600/GettyImages-182154729.jpg">
            <a:extLst>
              <a:ext uri="{FF2B5EF4-FFF2-40B4-BE49-F238E27FC236}">
                <a16:creationId xmlns="" xmlns:a16="http://schemas.microsoft.com/office/drawing/2014/main" id="{CE60E54D-C456-430C-B192-36500D4736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graphicFrame>
        <p:nvGraphicFramePr>
          <p:cNvPr id="17" name="Table 16">
            <a:extLst>
              <a:ext uri="{FF2B5EF4-FFF2-40B4-BE49-F238E27FC236}">
                <a16:creationId xmlns="" xmlns:a16="http://schemas.microsoft.com/office/drawing/2014/main" id="{EA6FFD7C-A31B-4BD9-90A5-BA2B819631C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514800" y="3581400"/>
          <a:ext cx="2605964" cy="3205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0596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Vocabulary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b="1" baseline="0" dirty="0" err="1"/>
                        <a:t>e·vap·o·ra·tion</a:t>
                      </a:r>
                      <a:r>
                        <a:rPr lang="en-AU" baseline="0" dirty="0"/>
                        <a:t> (</a:t>
                      </a:r>
                      <a:r>
                        <a:rPr lang="en-AU" i="1" baseline="0" dirty="0"/>
                        <a:t>noun</a:t>
                      </a:r>
                      <a:r>
                        <a:rPr lang="en-AU" i="0" baseline="0" dirty="0"/>
                        <a:t>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i="0" baseline="0" dirty="0"/>
                        <a:t>heating a mixture of liquids until one liquid turns into a gas, leaving the other liquid behind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AU" i="0" baseline="0" dirty="0"/>
                    </a:p>
                    <a:p>
                      <a:r>
                        <a:rPr lang="en-AU" b="1" baseline="0" dirty="0" err="1"/>
                        <a:t>crys·tall·i·sa·tion</a:t>
                      </a:r>
                      <a:r>
                        <a:rPr lang="en-AU" b="0" baseline="0" dirty="0"/>
                        <a:t> (</a:t>
                      </a:r>
                      <a:r>
                        <a:rPr lang="en-AU" b="0" i="1" baseline="0" dirty="0"/>
                        <a:t>noun</a:t>
                      </a:r>
                      <a:r>
                        <a:rPr lang="en-AU" b="0" i="0" baseline="0" dirty="0"/>
                        <a:t>)</a:t>
                      </a:r>
                      <a:endParaRPr lang="en-AU" b="1" baseline="0" dirty="0"/>
                    </a:p>
                    <a:p>
                      <a:r>
                        <a:rPr lang="en-AU" b="0" dirty="0"/>
                        <a:t>heating a solution to boil the solvent, leaving the solute behind as a solid</a:t>
                      </a:r>
                      <a:endParaRPr lang="en-AU" i="0" baseline="0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146" name="Picture 2" descr="https://mobileimages.lowes.com/product/converted/026452/026452001600.jpg">
            <a:extLst>
              <a:ext uri="{FF2B5EF4-FFF2-40B4-BE49-F238E27FC236}">
                <a16:creationId xmlns="" xmlns:a16="http://schemas.microsoft.com/office/drawing/2014/main" id="{E4EB4A2C-C9CA-4AE3-B3C9-D1F19C10D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584" y="3721359"/>
            <a:ext cx="2999791" cy="2999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751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1358</Words>
  <Application>Microsoft Office PowerPoint</Application>
  <PresentationFormat>Widescreen</PresentationFormat>
  <Paragraphs>203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Separating Mixtures: Evaporation and Crystallisation Year 7 Science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ITSC</cp:lastModifiedBy>
  <cp:revision>33</cp:revision>
  <dcterms:created xsi:type="dcterms:W3CDTF">2018-02-20T13:07:19Z</dcterms:created>
  <dcterms:modified xsi:type="dcterms:W3CDTF">2020-05-11T00:09:23Z</dcterms:modified>
</cp:coreProperties>
</file>