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0" r:id="rId2"/>
    <p:sldId id="263" r:id="rId3"/>
    <p:sldId id="258" r:id="rId4"/>
    <p:sldId id="273" r:id="rId5"/>
    <p:sldId id="274" r:id="rId6"/>
    <p:sldId id="295" r:id="rId7"/>
    <p:sldId id="277" r:id="rId8"/>
    <p:sldId id="289" r:id="rId9"/>
    <p:sldId id="290" r:id="rId10"/>
    <p:sldId id="291" r:id="rId11"/>
    <p:sldId id="293" r:id="rId12"/>
    <p:sldId id="294" r:id="rId13"/>
    <p:sldId id="282" r:id="rId14"/>
    <p:sldId id="261" r:id="rId15"/>
    <p:sldId id="262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619A8-C932-4F8E-AE4D-9A9A7C727790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4B68C-AC06-4252-8C4B-8115CD7B67F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332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560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5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47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14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4B68C-AC06-4252-8C4B-8115CD7B67F2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238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991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13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83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673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43021-3677-4159-B09F-685EE1B37DE8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766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Earth’s Resources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833906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iron?</a:t>
            </a:r>
          </a:p>
          <a:p>
            <a:pPr lvl="1"/>
            <a:r>
              <a:rPr lang="en-AU" sz="2800" dirty="0"/>
              <a:t>We will run out of iron one day, and it</a:t>
            </a:r>
            <a:br>
              <a:rPr lang="en-AU" sz="2800" dirty="0"/>
            </a:br>
            <a:r>
              <a:rPr lang="en-AU" sz="2800" dirty="0"/>
              <a:t>cannot come back, so it is a</a:t>
            </a:r>
            <a:br>
              <a:rPr lang="en-AU" sz="2800" dirty="0"/>
            </a:br>
            <a:r>
              <a:rPr lang="en-AU" sz="2800" dirty="0">
                <a:solidFill>
                  <a:schemeClr val="accent2"/>
                </a:solidFill>
              </a:rPr>
              <a:t>non-renewable</a:t>
            </a:r>
            <a:r>
              <a:rPr lang="en-AU" sz="2800" dirty="0">
                <a:solidFill>
                  <a:schemeClr val="accent6"/>
                </a:solidFill>
              </a:rPr>
              <a:t>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498988"/>
              </p:ext>
            </p:extLst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baseline="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can be used up and does not replenish itself (or replenishes very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://www.abc.net.au/news/image/1418076-3x2-940x627.jpg">
            <a:extLst>
              <a:ext uri="{FF2B5EF4-FFF2-40B4-BE49-F238E27FC236}">
                <a16:creationId xmlns="" xmlns:a16="http://schemas.microsoft.com/office/drawing/2014/main" id="{C3CC28BA-84CE-4281-93B7-5567C0212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568" y="3912557"/>
            <a:ext cx="4272041" cy="284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72344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wind?</a:t>
            </a:r>
          </a:p>
          <a:p>
            <a:pPr lvl="1"/>
            <a:r>
              <a:rPr lang="en-AU" sz="2800" dirty="0"/>
              <a:t>Wind cannot run out,</a:t>
            </a:r>
            <a:br>
              <a:rPr lang="en-AU" sz="2800" dirty="0"/>
            </a:br>
            <a:r>
              <a:rPr lang="en-AU" sz="2800" dirty="0"/>
              <a:t>so it is a </a:t>
            </a:r>
            <a:r>
              <a:rPr lang="en-AU" sz="2800" dirty="0">
                <a:solidFill>
                  <a:schemeClr val="accent5"/>
                </a:solidFill>
              </a:rPr>
              <a:t>continuous</a:t>
            </a:r>
            <a:br>
              <a:rPr lang="en-AU" sz="2800" dirty="0">
                <a:solidFill>
                  <a:schemeClr val="accent5"/>
                </a:solidFill>
              </a:rPr>
            </a:br>
            <a:r>
              <a:rPr lang="en-AU" sz="2800" dirty="0">
                <a:solidFill>
                  <a:schemeClr val="accent5"/>
                </a:solidFill>
              </a:rPr>
              <a:t>renewable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 descr="https://www.sciencenewsforstudents.org/sites/default/files/2016/03/main/articles/wind-turbines-main-image.jpg">
            <a:extLst>
              <a:ext uri="{FF2B5EF4-FFF2-40B4-BE49-F238E27FC236}">
                <a16:creationId xmlns="" xmlns:a16="http://schemas.microsoft.com/office/drawing/2014/main" id="{2A3FDEEE-B615-4E78-84A2-3C0462D5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769" y="3949357"/>
            <a:ext cx="5258602" cy="281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" y="719999"/>
            <a:ext cx="7220990" cy="6042099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a river?</a:t>
            </a:r>
          </a:p>
          <a:p>
            <a:pPr lvl="1"/>
            <a:r>
              <a:rPr lang="en-AU" sz="2800" dirty="0"/>
              <a:t>Most rivers flow constantly, so they are </a:t>
            </a:r>
            <a:r>
              <a:rPr lang="en-AU" sz="2800" dirty="0">
                <a:solidFill>
                  <a:schemeClr val="accent5"/>
                </a:solidFill>
              </a:rPr>
              <a:t>continuous renewable </a:t>
            </a:r>
            <a:r>
              <a:rPr lang="en-AU" sz="2800" dirty="0"/>
              <a:t>resources. However, some rivers only flow during certain times of year. These rivers could be considered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  <a:r>
              <a:rPr lang="en-AU" sz="2800" dirty="0"/>
              <a:t> resources.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3AA5CD-F9A9-4196-BFD2-791A944B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12" y="3985245"/>
            <a:ext cx="4930144" cy="27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3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00360" cy="4477966"/>
          </a:xfrm>
        </p:spPr>
        <p:txBody>
          <a:bodyPr>
            <a:normAutofit/>
          </a:bodyPr>
          <a:lstStyle/>
          <a:p>
            <a:r>
              <a:rPr lang="en-US" dirty="0"/>
              <a:t>Humans rely on the natural resources of the Earth. </a:t>
            </a:r>
          </a:p>
          <a:p>
            <a:pPr lvl="1"/>
            <a:r>
              <a:rPr lang="en-US" sz="2600" dirty="0"/>
              <a:t>Oxygen and water are essential for keeping us alive.</a:t>
            </a:r>
          </a:p>
          <a:p>
            <a:pPr lvl="1"/>
            <a:r>
              <a:rPr lang="en-US" sz="2600" dirty="0"/>
              <a:t>Soil is necessary to grow our food.</a:t>
            </a:r>
          </a:p>
          <a:p>
            <a:pPr lvl="1"/>
            <a:r>
              <a:rPr lang="en-US" sz="2600" dirty="0"/>
              <a:t>Forests provide habitat for animals and timber for buildings. </a:t>
            </a:r>
          </a:p>
          <a:p>
            <a:pPr lvl="1"/>
            <a:r>
              <a:rPr lang="en-US" sz="2600" dirty="0"/>
              <a:t>Coal is used to produce electricity.</a:t>
            </a:r>
          </a:p>
          <a:p>
            <a:pPr lvl="1"/>
            <a:r>
              <a:rPr lang="en-US" sz="2600" dirty="0"/>
              <a:t>Gas is used for cooking and household heating.</a:t>
            </a:r>
          </a:p>
          <a:p>
            <a:r>
              <a:rPr lang="en-US" dirty="0"/>
              <a:t>However, a lot of these resources won’t be around forever – and we need to be ready for when they run out!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913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99763" y="593392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 two renewable and two non-renewable resources.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36682"/>
            <a:ext cx="2311405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1490188"/>
            <a:ext cx="2311405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99763" y="207733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Sunlight is a renewable resource. Is it continuous or non-continuous?  Explain your choice.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99763" y="4149593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Wood can be used to provide heat for houses. Is it a renewable or non-renewable resource? Explain your response using a full sentence.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  <p:bldP spid="5" grpId="0" animBg="1"/>
      <p:bldP spid="6" grpId="0" animBg="1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518" y="681398"/>
            <a:ext cx="11758555" cy="5584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 the table below in your book or on your device. Use Figure 4.1 on page 62-63 of the textbook to fill it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Answer questions 1-3 and 5 on page 63.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56351"/>
              </p:ext>
            </p:extLst>
          </p:nvPr>
        </p:nvGraphicFramePr>
        <p:xfrm>
          <a:off x="214061" y="1566966"/>
          <a:ext cx="11355666" cy="3914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52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85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7852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77659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>
                          <a:solidFill>
                            <a:schemeClr val="accent5"/>
                          </a:solidFill>
                        </a:rPr>
                        <a:t>Continuous</a:t>
                      </a:r>
                      <a:r>
                        <a:rPr lang="en-AU" sz="2800" b="1" baseline="0" dirty="0">
                          <a:solidFill>
                            <a:schemeClr val="accent5"/>
                          </a:solidFill>
                        </a:rPr>
                        <a:t> Renewable Resources</a:t>
                      </a:r>
                      <a:endParaRPr lang="en-AU" sz="28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>
                          <a:solidFill>
                            <a:schemeClr val="accent6"/>
                          </a:solidFill>
                        </a:rPr>
                        <a:t>Non-continuous Renewable</a:t>
                      </a:r>
                      <a:r>
                        <a:rPr lang="en-AU" sz="2800" b="1" baseline="0" dirty="0">
                          <a:solidFill>
                            <a:schemeClr val="accent6"/>
                          </a:solidFill>
                        </a:rPr>
                        <a:t> Resources</a:t>
                      </a:r>
                      <a:endParaRPr lang="en-AU" sz="2800" b="1" dirty="0">
                        <a:solidFill>
                          <a:schemeClr val="accent6"/>
                        </a:solidFill>
                      </a:endParaRPr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>
                          <a:solidFill>
                            <a:schemeClr val="accent2"/>
                          </a:solidFill>
                        </a:rPr>
                        <a:t>Non-renewable Resources</a:t>
                      </a:r>
                    </a:p>
                  </a:txBody>
                  <a:tcPr marL="124312" marR="124312" marT="62155" marB="6215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124312" marR="124312" marT="62155" marB="6215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4121"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/>
                    </a:p>
                  </a:txBody>
                  <a:tcPr marL="124312" marR="124312" marT="62155" marB="62155"/>
                </a:tc>
                <a:tc>
                  <a:txBody>
                    <a:bodyPr/>
                    <a:lstStyle/>
                    <a:p>
                      <a:endParaRPr lang="en-AU" sz="1400" dirty="0"/>
                    </a:p>
                  </a:txBody>
                  <a:tcPr marL="124312" marR="124312" marT="62155" marB="6215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32502"/>
            <a:ext cx="4498548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40905"/>
              </p:ext>
            </p:extLst>
          </p:nvPr>
        </p:nvGraphicFramePr>
        <p:xfrm>
          <a:off x="9542232" y="67413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 main types of resources that we will be learning about today?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" y="674137"/>
            <a:ext cx="9451647" cy="2356394"/>
          </a:xfrm>
        </p:spPr>
        <p:txBody>
          <a:bodyPr>
            <a:normAutofit/>
          </a:bodyPr>
          <a:lstStyle/>
          <a:p>
            <a:r>
              <a:rPr lang="en-US" b="1" dirty="0"/>
              <a:t>Describe</a:t>
            </a:r>
            <a:r>
              <a:rPr lang="en-US" dirty="0"/>
              <a:t> the differences between renewable and non-renewable resources.</a:t>
            </a:r>
          </a:p>
          <a:p>
            <a:r>
              <a:rPr lang="en-US" b="1" dirty="0"/>
              <a:t>Classify</a:t>
            </a:r>
            <a:r>
              <a:rPr lang="en-US" dirty="0"/>
              <a:t> resources as renewable or non-renewable.</a:t>
            </a:r>
          </a:p>
          <a:p>
            <a:r>
              <a:rPr lang="en-US" b="1" dirty="0"/>
              <a:t>Classify </a:t>
            </a:r>
            <a:r>
              <a:rPr lang="en-US" dirty="0"/>
              <a:t>renewable resources as continuous or non-continuous.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134389" y="3819248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800" dirty="0"/>
              <a:t>Divide your whiteboard into </a:t>
            </a:r>
            <a:r>
              <a:rPr lang="en-US" sz="2800" b="1" dirty="0"/>
              <a:t>two columns</a:t>
            </a:r>
            <a:r>
              <a:rPr lang="en-US" sz="2800" dirty="0"/>
              <a:t>.</a:t>
            </a:r>
          </a:p>
          <a:p>
            <a:pPr marL="687600" lvl="1" indent="-230400">
              <a:buFont typeface="Arial" panose="020B0604020202020204" pitchFamily="34" charset="0"/>
              <a:buChar char="•"/>
            </a:pPr>
            <a:r>
              <a:rPr lang="en-US" sz="2800" dirty="0"/>
              <a:t>In the left column, list three things that humans use that </a:t>
            </a:r>
            <a:r>
              <a:rPr lang="en-US" sz="2800" b="1" dirty="0"/>
              <a:t>will run out one day</a:t>
            </a:r>
            <a:r>
              <a:rPr lang="en-US" sz="2800" dirty="0"/>
              <a:t>.</a:t>
            </a:r>
          </a:p>
          <a:p>
            <a:pPr marL="687600" lvl="1" indent="-230400">
              <a:buFont typeface="Arial" panose="020B0604020202020204" pitchFamily="34" charset="0"/>
              <a:buChar char="•"/>
            </a:pPr>
            <a:r>
              <a:rPr lang="en-US" sz="2800" dirty="0"/>
              <a:t>In the right column, list three things that humans use that </a:t>
            </a:r>
            <a:r>
              <a:rPr lang="en-US" sz="2800" b="1" dirty="0"/>
              <a:t>will never run out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914" y="1113227"/>
            <a:ext cx="4043111" cy="40431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87546"/>
              </p:ext>
            </p:extLst>
          </p:nvPr>
        </p:nvGraphicFramePr>
        <p:xfrm>
          <a:off x="9458183" y="5156338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resource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naturally occurring thing that can be used to satisfy a need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45618"/>
              </p:ext>
            </p:extLst>
          </p:nvPr>
        </p:nvGraphicFramePr>
        <p:xfrm>
          <a:off x="9458183" y="29238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what</a:t>
                      </a:r>
                      <a:r>
                        <a:rPr lang="en-AU" baseline="0" dirty="0"/>
                        <a:t> are two characteristics of a resource?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16549"/>
              </p:ext>
            </p:extLst>
          </p:nvPr>
        </p:nvGraphicFramePr>
        <p:xfrm>
          <a:off x="9458183" y="198397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 major groups of resources?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66" y="805000"/>
            <a:ext cx="5202382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Earth’s Resources</a:t>
            </a:r>
          </a:p>
          <a:p>
            <a:r>
              <a:rPr lang="en-US" dirty="0"/>
              <a:t>A resource is any naturally occurring thing that can be used to satisfy the needs of humans or other living things.</a:t>
            </a:r>
          </a:p>
          <a:p>
            <a:r>
              <a:rPr lang="en-US" dirty="0"/>
              <a:t>Resources can be classified into two major groups:</a:t>
            </a:r>
          </a:p>
          <a:p>
            <a:pPr lvl="1"/>
            <a:r>
              <a:rPr lang="en-US" sz="2800" dirty="0"/>
              <a:t>Renewable resources</a:t>
            </a:r>
          </a:p>
          <a:p>
            <a:pPr lvl="1"/>
            <a:r>
              <a:rPr lang="en-US" sz="2800" dirty="0"/>
              <a:t>Non-renewable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7792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two types of renewable resources?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947049"/>
              </p:ext>
            </p:extLst>
          </p:nvPr>
        </p:nvGraphicFramePr>
        <p:xfrm>
          <a:off x="9514800" y="12368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58353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difference between continuous and non-continuous renewable resources?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35" y="738678"/>
            <a:ext cx="9010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Renewable Resources</a:t>
            </a:r>
          </a:p>
          <a:p>
            <a:r>
              <a:rPr lang="en-US" dirty="0"/>
              <a:t>There are two types of renewable resources:</a:t>
            </a:r>
          </a:p>
          <a:p>
            <a:pPr lvl="1"/>
            <a:r>
              <a:rPr lang="en-US" sz="2800" dirty="0"/>
              <a:t>Continuous renewable resources, which can never run out (e.g. sunlight, wind)</a:t>
            </a:r>
          </a:p>
          <a:p>
            <a:pPr lvl="1"/>
            <a:r>
              <a:rPr lang="en-US" sz="2800" dirty="0"/>
              <a:t>Non-continuous renewable resources, which can be used up but can come back over time (e.g. plants, trees)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45153"/>
              </p:ext>
            </p:extLst>
          </p:nvPr>
        </p:nvGraphicFramePr>
        <p:xfrm>
          <a:off x="9514799" y="2920652"/>
          <a:ext cx="260596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 dirty="0"/>
                        <a:t>Trees and forests are renewable resources. Are they continuous or non-continuous? Explain your answer.</a:t>
                      </a:r>
                      <a:endParaRPr lang="en-AU" i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3EE489B-291B-4490-AC40-346C5171D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67748"/>
              </p:ext>
            </p:extLst>
          </p:nvPr>
        </p:nvGraphicFramePr>
        <p:xfrm>
          <a:off x="9514800" y="4910000"/>
          <a:ext cx="2605964" cy="1833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run out or can replenish itself when used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americanheritagetrees.org/wp-content/uploads/2016/10/Forest.png">
            <a:extLst>
              <a:ext uri="{FF2B5EF4-FFF2-40B4-BE49-F238E27FC236}">
                <a16:creationId xmlns="" xmlns:a16="http://schemas.microsoft.com/office/drawing/2014/main" id="{A0A929F4-E232-4BB1-A101-B63F2FD1A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3" y="3429000"/>
            <a:ext cx="7574949" cy="332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55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917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two characteristics of non-renewable resources?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70625"/>
              </p:ext>
            </p:extLst>
          </p:nvPr>
        </p:nvGraphicFramePr>
        <p:xfrm>
          <a:off x="9514800" y="147592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limited supply mean?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8"/>
            <a:ext cx="8559835" cy="4351338"/>
          </a:xfrm>
        </p:spPr>
        <p:txBody>
          <a:bodyPr/>
          <a:lstStyle/>
          <a:p>
            <a:pPr marL="0" indent="0">
              <a:buNone/>
            </a:pPr>
            <a:r>
              <a:rPr lang="en-AU" b="1" dirty="0"/>
              <a:t>Non-renewable Resources</a:t>
            </a:r>
          </a:p>
          <a:p>
            <a:r>
              <a:rPr lang="en-US" dirty="0"/>
              <a:t>Non-renewable resources can run out: only a limited amount of them is available.</a:t>
            </a:r>
          </a:p>
          <a:p>
            <a:r>
              <a:rPr lang="en-US" dirty="0"/>
              <a:t>They cannot come back after they have been used (or they take an </a:t>
            </a:r>
            <a:r>
              <a:rPr lang="en-US" i="1" dirty="0"/>
              <a:t>extremely</a:t>
            </a:r>
            <a:r>
              <a:rPr lang="en-US" dirty="0"/>
              <a:t> long time to come back).</a:t>
            </a:r>
          </a:p>
          <a:p>
            <a:r>
              <a:rPr lang="en-US" dirty="0"/>
              <a:t>Coal and oil are examples of non-renewable resources.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27080"/>
              </p:ext>
            </p:extLst>
          </p:nvPr>
        </p:nvGraphicFramePr>
        <p:xfrm>
          <a:off x="9514800" y="260912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/>
                        <a:t>Is gold a renewable or non-renewable resource?  Explain your choice.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444106D7-D671-4A73-BA27-9057EA2A4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52252"/>
              </p:ext>
            </p:extLst>
          </p:nvPr>
        </p:nvGraphicFramePr>
        <p:xfrm>
          <a:off x="9514800" y="4681400"/>
          <a:ext cx="2605964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91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http://www.awrlloyd.com/wp-content/uploads/2018/01/Coal.jpg">
            <a:extLst>
              <a:ext uri="{FF2B5EF4-FFF2-40B4-BE49-F238E27FC236}">
                <a16:creationId xmlns="" xmlns:a16="http://schemas.microsoft.com/office/drawing/2014/main" id="{FF8E8E00-D27B-4F25-A5CE-A02A6151C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5" y="3668982"/>
            <a:ext cx="4331124" cy="28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1.stabroeknews.com/images/2017/09/goldpic.png">
            <a:extLst>
              <a:ext uri="{FF2B5EF4-FFF2-40B4-BE49-F238E27FC236}">
                <a16:creationId xmlns="" xmlns:a16="http://schemas.microsoft.com/office/drawing/2014/main" id="{F87F51D9-4FD3-4759-8452-29E4D619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42" y="3667918"/>
            <a:ext cx="4331124" cy="288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9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5832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difference between renewable and reusable?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25817"/>
              </p:ext>
            </p:extLst>
          </p:nvPr>
        </p:nvGraphicFramePr>
        <p:xfrm>
          <a:off x="9514800" y="147592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difference between recyclable and renewable?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98" y="713847"/>
            <a:ext cx="8559835" cy="5254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Renewable, Reusable and Recyclable</a:t>
            </a:r>
          </a:p>
          <a:p>
            <a:r>
              <a:rPr lang="en-US" dirty="0"/>
              <a:t>These three terms are similar, but mean </a:t>
            </a:r>
            <a:br>
              <a:rPr lang="en-US" dirty="0"/>
            </a:br>
            <a:r>
              <a:rPr lang="en-US" dirty="0"/>
              <a:t>different things!</a:t>
            </a:r>
          </a:p>
          <a:p>
            <a:pPr lvl="1"/>
            <a:r>
              <a:rPr lang="en-US" sz="2800" dirty="0"/>
              <a:t>If something is </a:t>
            </a:r>
            <a:r>
              <a:rPr lang="en-US" sz="2800" b="1" dirty="0"/>
              <a:t>renewable</a:t>
            </a:r>
            <a:r>
              <a:rPr lang="en-US" sz="2800" dirty="0"/>
              <a:t>, </a:t>
            </a:r>
            <a:r>
              <a:rPr lang="en-AU" sz="2800" dirty="0">
                <a:solidFill>
                  <a:schemeClr val="dk1"/>
                </a:solidFill>
              </a:rPr>
              <a:t>it cannot run out </a:t>
            </a:r>
            <a:br>
              <a:rPr lang="en-AU" sz="2800" dirty="0">
                <a:solidFill>
                  <a:schemeClr val="dk1"/>
                </a:solidFill>
              </a:rPr>
            </a:br>
            <a:r>
              <a:rPr lang="en-AU" sz="2800" dirty="0">
                <a:solidFill>
                  <a:schemeClr val="dk1"/>
                </a:solidFill>
              </a:rPr>
              <a:t>(or can come back after being used)</a:t>
            </a:r>
          </a:p>
          <a:p>
            <a:pPr lvl="1"/>
            <a:endParaRPr lang="en-AU" sz="2800" dirty="0">
              <a:solidFill>
                <a:schemeClr val="dk1"/>
              </a:solidFill>
            </a:endParaRPr>
          </a:p>
          <a:p>
            <a:pPr lvl="1"/>
            <a:r>
              <a:rPr lang="en-AU" sz="2800" dirty="0">
                <a:solidFill>
                  <a:schemeClr val="dk1"/>
                </a:solidFill>
              </a:rPr>
              <a:t>If something is </a:t>
            </a:r>
            <a:r>
              <a:rPr lang="en-AU" sz="2800" b="1" dirty="0">
                <a:solidFill>
                  <a:schemeClr val="dk1"/>
                </a:solidFill>
              </a:rPr>
              <a:t>reusable</a:t>
            </a:r>
            <a:r>
              <a:rPr lang="en-AU" sz="2800" dirty="0">
                <a:solidFill>
                  <a:schemeClr val="dk1"/>
                </a:solidFill>
              </a:rPr>
              <a:t>, it can be used more </a:t>
            </a:r>
            <a:br>
              <a:rPr lang="en-AU" sz="2800" dirty="0">
                <a:solidFill>
                  <a:schemeClr val="dk1"/>
                </a:solidFill>
              </a:rPr>
            </a:br>
            <a:r>
              <a:rPr lang="en-AU" sz="2800" dirty="0">
                <a:solidFill>
                  <a:schemeClr val="dk1"/>
                </a:solidFill>
              </a:rPr>
              <a:t>than once (e.g. plastic bags / containers)</a:t>
            </a:r>
          </a:p>
          <a:p>
            <a:pPr lvl="1"/>
            <a:endParaRPr lang="en-AU" sz="2800" dirty="0">
              <a:solidFill>
                <a:schemeClr val="dk1"/>
              </a:solidFill>
            </a:endParaRPr>
          </a:p>
          <a:p>
            <a:pPr lvl="1"/>
            <a:r>
              <a:rPr lang="en-US" sz="2800" dirty="0"/>
              <a:t>If something is </a:t>
            </a:r>
            <a:r>
              <a:rPr lang="en-US" sz="2800" b="1" dirty="0"/>
              <a:t>recyclable</a:t>
            </a:r>
            <a:r>
              <a:rPr lang="en-US" sz="2800" dirty="0"/>
              <a:t>, it can be made </a:t>
            </a:r>
            <a:br>
              <a:rPr lang="en-US" sz="2800" dirty="0"/>
            </a:br>
            <a:r>
              <a:rPr lang="en-US" sz="2800" dirty="0"/>
              <a:t>into something new (e.g. paper, bottles)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FF6022F-964A-418B-AF5E-A57B4111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124765"/>
              </p:ext>
            </p:extLst>
          </p:nvPr>
        </p:nvGraphicFramePr>
        <p:xfrm>
          <a:off x="9514800" y="288344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dirty="0"/>
                        <a:t>Think, Pair, Share: name one thing that is both reusable </a:t>
                      </a:r>
                      <a:r>
                        <a:rPr lang="en-US" sz="1800" i="1" dirty="0"/>
                        <a:t>and</a:t>
                      </a:r>
                      <a:r>
                        <a:rPr lang="en-US" sz="1800" i="0" dirty="0"/>
                        <a:t> recyclable.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://www.norcalcompactors.net/wp-content/uploads/2014/02/Glass-Recycling-311x245.jpg">
            <a:extLst>
              <a:ext uri="{FF2B5EF4-FFF2-40B4-BE49-F238E27FC236}">
                <a16:creationId xmlns="" xmlns:a16="http://schemas.microsoft.com/office/drawing/2014/main" id="{8F92E25B-864A-4F21-BE28-87009B6DF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19" y="4563613"/>
            <a:ext cx="2687562" cy="211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tgeokids.com/wp-content/uploads/2014/09/The-Water-Cycle.jpg">
            <a:extLst>
              <a:ext uri="{FF2B5EF4-FFF2-40B4-BE49-F238E27FC236}">
                <a16:creationId xmlns="" xmlns:a16="http://schemas.microsoft.com/office/drawing/2014/main" id="{8657CC9F-84C1-4B10-B859-BDD187F4C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06" y="68400"/>
            <a:ext cx="2656440" cy="197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rejectshop.com.au/medias/masterMedia-22045553.jpg-media-300Wx300H?context=bWFzdGVyfGltYWdlc3wxNzI5OXxpbWFnZS9qcGVnfGltYWdlcy9oYWEvaDVkLzg3OTYzMjMxMTkxMzQuanBnfGU3YmY2MWU4YzJiMWRjYmJkYTUyZGRiYWRjNzE5MjBjYzQ0YjYxZWE0OWVkN2QyODg3NTRhMTVlZjgwNTQ4MTA">
            <a:extLst>
              <a:ext uri="{FF2B5EF4-FFF2-40B4-BE49-F238E27FC236}">
                <a16:creationId xmlns="" xmlns:a16="http://schemas.microsoft.com/office/drawing/2014/main" id="{E382766E-D3D2-4ACA-9F18-B944CF4AB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3" t="9033" r="17857" b="9420"/>
          <a:stretch/>
        </p:blipFill>
        <p:spPr bwMode="auto">
          <a:xfrm>
            <a:off x="7511101" y="2158819"/>
            <a:ext cx="1675857" cy="210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52645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type of resource cannot be used up?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351338"/>
          </a:xfrm>
        </p:spPr>
        <p:txBody>
          <a:bodyPr/>
          <a:lstStyle/>
          <a:p>
            <a:r>
              <a:rPr lang="en-AU" dirty="0"/>
              <a:t>To tell the difference between </a:t>
            </a:r>
            <a:r>
              <a:rPr lang="en-AU" dirty="0">
                <a:solidFill>
                  <a:schemeClr val="accent5"/>
                </a:solidFill>
              </a:rPr>
              <a:t>continuous renewable</a:t>
            </a:r>
            <a:r>
              <a:rPr lang="en-AU" dirty="0"/>
              <a:t>, </a:t>
            </a:r>
            <a:r>
              <a:rPr lang="en-AU" dirty="0">
                <a:solidFill>
                  <a:schemeClr val="accent6"/>
                </a:solidFill>
              </a:rPr>
              <a:t>non-continuous renewable</a:t>
            </a:r>
            <a:r>
              <a:rPr lang="en-AU" dirty="0"/>
              <a:t>, and </a:t>
            </a:r>
            <a:r>
              <a:rPr lang="en-AU" dirty="0">
                <a:solidFill>
                  <a:schemeClr val="accent2"/>
                </a:solidFill>
              </a:rPr>
              <a:t>non-renewable</a:t>
            </a:r>
            <a:r>
              <a:rPr lang="en-AU" dirty="0"/>
              <a:t> resources, you need to ask two questions:</a:t>
            </a:r>
          </a:p>
          <a:p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</a:t>
            </a:r>
            <a:r>
              <a:rPr lang="en-AU" sz="2800" dirty="0" smtClean="0"/>
              <a:t>it can run out, </a:t>
            </a:r>
            <a:r>
              <a:rPr lang="en-AU" sz="2800" dirty="0"/>
              <a:t>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40154"/>
              </p:ext>
            </p:extLst>
          </p:nvPr>
        </p:nvGraphicFramePr>
        <p:xfrm>
          <a:off x="9513992" y="123766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type of resource cannot come back within your lifetime?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989671"/>
              </p:ext>
            </p:extLst>
          </p:nvPr>
        </p:nvGraphicFramePr>
        <p:xfrm>
          <a:off x="9513992" y="3035480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9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723442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is sunlight?</a:t>
            </a:r>
          </a:p>
          <a:p>
            <a:pPr lvl="1"/>
            <a:r>
              <a:rPr lang="en-AU" sz="2800" dirty="0"/>
              <a:t>Sunlight cannot run out,</a:t>
            </a:r>
            <a:br>
              <a:rPr lang="en-AU" sz="2800" dirty="0"/>
            </a:br>
            <a:r>
              <a:rPr lang="en-AU" sz="2800" dirty="0"/>
              <a:t>so it is a </a:t>
            </a:r>
            <a:r>
              <a:rPr lang="en-AU" sz="2800" dirty="0">
                <a:solidFill>
                  <a:schemeClr val="accent5"/>
                </a:solidFill>
              </a:rPr>
              <a:t>continuous</a:t>
            </a:r>
            <a:br>
              <a:rPr lang="en-AU" sz="2800" dirty="0">
                <a:solidFill>
                  <a:schemeClr val="accent5"/>
                </a:solidFill>
              </a:rPr>
            </a:br>
            <a:r>
              <a:rPr lang="en-AU" sz="2800" dirty="0">
                <a:solidFill>
                  <a:schemeClr val="accent5"/>
                </a:solidFill>
              </a:rPr>
              <a:t>renewable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7406"/>
              </p:ext>
            </p:extLst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b="0" i="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adjective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natural resource that can be used up and does not replenish itself (or replenishes </a:t>
                      </a:r>
                      <a:r>
                        <a:rPr lang="en-A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</a:t>
                      </a: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horizon-media.s3-eu-west-1.amazonaws.com/s3fs-public/styles/large/public/field/image/Sunshine.jpg?itok=cR4m2ue7">
            <a:extLst>
              <a:ext uri="{FF2B5EF4-FFF2-40B4-BE49-F238E27FC236}">
                <a16:creationId xmlns="" xmlns:a16="http://schemas.microsoft.com/office/drawing/2014/main" id="{0D31BE18-1426-44E5-A473-74FEAFDA3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659" y="3985246"/>
            <a:ext cx="6920297" cy="2839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56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C0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Development / Guided Practice</a:t>
            </a:r>
            <a:endParaRPr lang="en-AU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4" y="720000"/>
            <a:ext cx="9554094" cy="4833906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Can this resource run out?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5"/>
                </a:solidFill>
              </a:rPr>
              <a:t>continuous renewable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800" dirty="0"/>
              <a:t>If it can run out, can it come back quickly?</a:t>
            </a:r>
          </a:p>
          <a:p>
            <a:pPr lvl="2"/>
            <a:r>
              <a:rPr lang="en-AU" sz="2800" dirty="0"/>
              <a:t>Yes: </a:t>
            </a:r>
            <a:r>
              <a:rPr lang="en-AU" sz="2800" dirty="0">
                <a:solidFill>
                  <a:schemeClr val="accent6"/>
                </a:solidFill>
              </a:rPr>
              <a:t>non-continuous renewable</a:t>
            </a:r>
          </a:p>
          <a:p>
            <a:pPr lvl="2"/>
            <a:r>
              <a:rPr lang="en-AU" sz="2800" dirty="0"/>
              <a:t>No: </a:t>
            </a:r>
            <a:r>
              <a:rPr lang="en-AU" sz="2800" dirty="0">
                <a:solidFill>
                  <a:schemeClr val="accent2"/>
                </a:solidFill>
              </a:rPr>
              <a:t>non-renewable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type of resource are bananas?</a:t>
            </a:r>
          </a:p>
          <a:p>
            <a:pPr lvl="1"/>
            <a:r>
              <a:rPr lang="en-AU" sz="2800" dirty="0"/>
              <a:t>Bananas can be used up, but can </a:t>
            </a:r>
            <a:br>
              <a:rPr lang="en-AU" sz="2800" dirty="0"/>
            </a:br>
            <a:r>
              <a:rPr lang="en-AU" sz="2800" dirty="0"/>
              <a:t>regrow quickly, so they are a </a:t>
            </a:r>
            <a:br>
              <a:rPr lang="en-AU" sz="2800" dirty="0"/>
            </a:br>
            <a:r>
              <a:rPr lang="en-AU" sz="2800" dirty="0">
                <a:solidFill>
                  <a:schemeClr val="accent6"/>
                </a:solidFill>
              </a:rPr>
              <a:t>non-continuous renewable </a:t>
            </a:r>
            <a:r>
              <a:rPr lang="en-AU" sz="2800" dirty="0"/>
              <a:t>resource.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FB0BB151-1315-4CBC-B400-BC73E8F1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402086"/>
              </p:ext>
            </p:extLst>
          </p:nvPr>
        </p:nvGraphicFramePr>
        <p:xfrm>
          <a:off x="9513992" y="95901"/>
          <a:ext cx="2605964" cy="3754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either cannot be used up or can replenish itself when used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800" kern="1200" baseline="0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non-renewable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effectLst/>
                        </a:rPr>
                        <a:t>a natural resource that can be used up and does not replenish itself (or replenishes very slowly)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https://media.mnn.com/assets/images/2018/03/banana_stem_rachis.jpg.838x0_q80.jpg">
            <a:extLst>
              <a:ext uri="{FF2B5EF4-FFF2-40B4-BE49-F238E27FC236}">
                <a16:creationId xmlns="" xmlns:a16="http://schemas.microsoft.com/office/drawing/2014/main" id="{9262D06B-1D09-43A0-89F4-C8E91C3DE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09" y="3870336"/>
            <a:ext cx="4350624" cy="28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1242</Words>
  <Application>Microsoft Office PowerPoint</Application>
  <PresentationFormat>Widescreen</PresentationFormat>
  <Paragraphs>197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Earth’s Resources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ITSC</cp:lastModifiedBy>
  <cp:revision>60</cp:revision>
  <dcterms:created xsi:type="dcterms:W3CDTF">2018-02-20T13:07:19Z</dcterms:created>
  <dcterms:modified xsi:type="dcterms:W3CDTF">2020-10-14T00:31:07Z</dcterms:modified>
</cp:coreProperties>
</file>