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6" r:id="rId2"/>
    <p:sldId id="304" r:id="rId3"/>
    <p:sldId id="305" r:id="rId4"/>
    <p:sldId id="290" r:id="rId5"/>
    <p:sldId id="307" r:id="rId6"/>
    <p:sldId id="270" r:id="rId7"/>
    <p:sldId id="263" r:id="rId8"/>
    <p:sldId id="298" r:id="rId9"/>
    <p:sldId id="280" r:id="rId10"/>
    <p:sldId id="292" r:id="rId11"/>
    <p:sldId id="293" r:id="rId12"/>
    <p:sldId id="308" r:id="rId13"/>
    <p:sldId id="294" r:id="rId14"/>
    <p:sldId id="303" r:id="rId15"/>
    <p:sldId id="300" r:id="rId16"/>
    <p:sldId id="301" r:id="rId17"/>
    <p:sldId id="302" r:id="rId18"/>
    <p:sldId id="299" r:id="rId19"/>
    <p:sldId id="261" r:id="rId20"/>
    <p:sldId id="281" r:id="rId21"/>
    <p:sldId id="278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" initials="t" lastIdx="1" clrIdx="0">
    <p:extLst>
      <p:ext uri="{19B8F6BF-5375-455C-9EA6-DF929625EA0E}">
        <p15:presenceInfo xmlns:p15="http://schemas.microsoft.com/office/powerpoint/2012/main" userId="te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8T13:00:50.7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0C2CA-8CD8-4E53-B48B-9CD0A43FF074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264A-1F6A-4362-BF28-DE762C0DF9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11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4164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36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8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798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27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2164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187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08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2213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74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2213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3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72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94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27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63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04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80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28/10/2019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24993"/>
              </p:ext>
            </p:extLst>
          </p:nvPr>
        </p:nvGraphicFramePr>
        <p:xfrm>
          <a:off x="9330555" y="355003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difference between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smtClean="0"/>
                        <a:t>a day </a:t>
                      </a:r>
                      <a:r>
                        <a:rPr lang="en-AU" baseline="0" dirty="0" smtClean="0"/>
                        <a:t>and </a:t>
                      </a:r>
                      <a:r>
                        <a:rPr lang="en-AU" baseline="0" dirty="0" smtClean="0"/>
                        <a:t>a year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0" y="790878"/>
            <a:ext cx="8233426" cy="3842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Days</a:t>
            </a:r>
          </a:p>
          <a:p>
            <a:pPr marL="0" indent="0">
              <a:buNone/>
            </a:pPr>
            <a:r>
              <a:rPr lang="en-AU" dirty="0"/>
              <a:t>A day is </a:t>
            </a:r>
            <a:r>
              <a:rPr lang="en-AU" dirty="0" smtClean="0"/>
              <a:t>the time it takes a planet to complete one rotation on its axis.</a:t>
            </a:r>
            <a:endParaRPr lang="en-AU" b="1" dirty="0"/>
          </a:p>
          <a:p>
            <a:r>
              <a:rPr lang="en-AU" dirty="0" smtClean="0"/>
              <a:t>It takes 24 hours for the Earth to complete one rotation. </a:t>
            </a:r>
            <a:endParaRPr lang="en-AU" dirty="0"/>
          </a:p>
          <a:p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 txBox="1">
            <a:spLocks/>
          </p:cNvSpPr>
          <p:nvPr/>
        </p:nvSpPr>
        <p:spPr>
          <a:xfrm>
            <a:off x="326409" y="3328298"/>
            <a:ext cx="8186057" cy="406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Years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A year is the time it takes a planet to make one orbit around the sun.</a:t>
            </a:r>
          </a:p>
          <a:p>
            <a:r>
              <a:rPr lang="en-AU" dirty="0" smtClean="0"/>
              <a:t>One orbit takes the Earth 365.25 days.</a:t>
            </a:r>
          </a:p>
          <a:p>
            <a:endParaRPr lang="en-A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42864"/>
              </p:ext>
            </p:extLst>
          </p:nvPr>
        </p:nvGraphicFramePr>
        <p:xfrm>
          <a:off x="9330555" y="168861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relationship between days and years on Earth?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19018"/>
              </p:ext>
            </p:extLst>
          </p:nvPr>
        </p:nvGraphicFramePr>
        <p:xfrm>
          <a:off x="9330555" y="3022231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a planet took 450 days to</a:t>
                      </a:r>
                      <a:r>
                        <a:rPr lang="en-AU" baseline="0" dirty="0" smtClean="0"/>
                        <a:t> complete 2 orbits of the Sun how long would one year be on this planet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4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43148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two factors cause hotter</a:t>
                      </a:r>
                      <a:r>
                        <a:rPr lang="en-AU" baseline="0" dirty="0" smtClean="0"/>
                        <a:t> weather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70" y="844407"/>
            <a:ext cx="8598865" cy="4480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Summer</a:t>
            </a:r>
          </a:p>
          <a:p>
            <a:r>
              <a:rPr lang="en-AU" dirty="0"/>
              <a:t>When part of the world is tilted towards the sun, it experiences longer daytimes and shorter nights.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Earth heats up for longer and </a:t>
            </a:r>
            <a:r>
              <a:rPr lang="en-AU" dirty="0" smtClean="0"/>
              <a:t>doesn’t have </a:t>
            </a:r>
            <a:r>
              <a:rPr lang="en-AU" dirty="0"/>
              <a:t>as much time to cool down.</a:t>
            </a:r>
          </a:p>
          <a:p>
            <a:r>
              <a:rPr lang="en-AU" dirty="0"/>
              <a:t>Being tilted towards the </a:t>
            </a:r>
            <a:r>
              <a:rPr lang="en-AU" dirty="0" smtClean="0"/>
              <a:t>Sun </a:t>
            </a:r>
            <a:r>
              <a:rPr lang="en-AU" dirty="0"/>
              <a:t>also </a:t>
            </a:r>
            <a:r>
              <a:rPr lang="en-AU" dirty="0" smtClean="0"/>
              <a:t>means that </a:t>
            </a:r>
            <a:r>
              <a:rPr lang="en-AU" dirty="0"/>
              <a:t>the </a:t>
            </a:r>
            <a:r>
              <a:rPr lang="en-AU" dirty="0" smtClean="0"/>
              <a:t>Sun’s </a:t>
            </a:r>
            <a:r>
              <a:rPr lang="en-AU" dirty="0"/>
              <a:t>rays are spread over </a:t>
            </a:r>
            <a:r>
              <a:rPr lang="en-AU" dirty="0" smtClean="0"/>
              <a:t>a smaller </a:t>
            </a:r>
            <a:r>
              <a:rPr lang="en-AU" dirty="0"/>
              <a:t>area.</a:t>
            </a:r>
          </a:p>
          <a:p>
            <a:r>
              <a:rPr lang="en-AU" dirty="0"/>
              <a:t>These two factors make the </a:t>
            </a:r>
            <a:r>
              <a:rPr lang="en-AU" dirty="0" smtClean="0"/>
              <a:t>weather hotter</a:t>
            </a:r>
            <a:r>
              <a:rPr lang="en-AU" dirty="0"/>
              <a:t>. We </a:t>
            </a:r>
            <a:r>
              <a:rPr lang="en-AU" dirty="0" smtClean="0"/>
              <a:t>call these </a:t>
            </a:r>
            <a:r>
              <a:rPr lang="en-AU" dirty="0"/>
              <a:t>times summer.</a:t>
            </a:r>
          </a:p>
          <a:p>
            <a:endParaRPr lang="en-A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287"/>
              </p:ext>
            </p:extLst>
          </p:nvPr>
        </p:nvGraphicFramePr>
        <p:xfrm>
          <a:off x="9514800" y="1172932"/>
          <a:ext cx="2605964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the diagram below, which hemisphere is experiencing summer? Explain.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053" y="3718561"/>
            <a:ext cx="3667711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44089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</a:t>
                      </a:r>
                      <a:r>
                        <a:rPr lang="en-AU" baseline="0" dirty="0" smtClean="0"/>
                        <a:t> is winter different to summer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2909"/>
              </p:ext>
            </p:extLst>
          </p:nvPr>
        </p:nvGraphicFramePr>
        <p:xfrm>
          <a:off x="9514800" y="113070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causes winter to be</a:t>
                      </a:r>
                      <a:r>
                        <a:rPr lang="en-AU" baseline="0" dirty="0" smtClean="0"/>
                        <a:t> cooler than summer?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70" y="844407"/>
            <a:ext cx="8438805" cy="330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Winter</a:t>
            </a:r>
          </a:p>
          <a:p>
            <a:r>
              <a:rPr lang="en-AU" dirty="0"/>
              <a:t>When part of the world is tilted away from the sun, </a:t>
            </a:r>
            <a:r>
              <a:rPr lang="en-AU" dirty="0" smtClean="0"/>
              <a:t>the opposite to summer occurs. </a:t>
            </a:r>
          </a:p>
          <a:p>
            <a:r>
              <a:rPr lang="en-AU" dirty="0" smtClean="0"/>
              <a:t>Daytimes </a:t>
            </a:r>
            <a:r>
              <a:rPr lang="en-AU" dirty="0"/>
              <a:t>are shorter, the nights are longer, and the sun’s rays are spread over </a:t>
            </a:r>
            <a:r>
              <a:rPr lang="en-AU" dirty="0" smtClean="0"/>
              <a:t>a </a:t>
            </a:r>
            <a:r>
              <a:rPr lang="en-AU" dirty="0"/>
              <a:t>large area.</a:t>
            </a:r>
          </a:p>
          <a:p>
            <a:r>
              <a:rPr lang="en-AU" dirty="0"/>
              <a:t>Because of these differences, </a:t>
            </a:r>
            <a:r>
              <a:rPr lang="en-AU" dirty="0" smtClean="0"/>
              <a:t>the weather </a:t>
            </a:r>
            <a:r>
              <a:rPr lang="en-AU" dirty="0"/>
              <a:t>is cooler. </a:t>
            </a:r>
            <a:br>
              <a:rPr lang="en-AU" dirty="0"/>
            </a:br>
            <a:r>
              <a:rPr lang="en-AU" dirty="0" smtClean="0"/>
              <a:t>We </a:t>
            </a:r>
            <a:r>
              <a:rPr lang="en-AU" dirty="0"/>
              <a:t>call these </a:t>
            </a:r>
            <a:r>
              <a:rPr lang="en-AU" dirty="0" smtClean="0"/>
              <a:t>times winter</a:t>
            </a:r>
            <a:r>
              <a:rPr lang="en-AU" dirty="0"/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72700"/>
              </p:ext>
            </p:extLst>
          </p:nvPr>
        </p:nvGraphicFramePr>
        <p:xfrm>
          <a:off x="9514800" y="2187351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the diagram below,</a:t>
                      </a:r>
                      <a:r>
                        <a:rPr lang="en-AU" baseline="0" dirty="0" smtClean="0"/>
                        <a:t> which hemisphere is experiencing winter?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59" y="4109258"/>
            <a:ext cx="3302923" cy="2477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053" y="3624349"/>
            <a:ext cx="3667711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39165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season occurs after</a:t>
                      </a:r>
                      <a:r>
                        <a:rPr lang="en-AU" baseline="0" dirty="0" smtClean="0"/>
                        <a:t> summer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70" y="844407"/>
            <a:ext cx="8598865" cy="4480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Autumn and Spring</a:t>
            </a:r>
          </a:p>
          <a:p>
            <a:pPr marL="0" indent="0">
              <a:buNone/>
            </a:pPr>
            <a:r>
              <a:rPr lang="en-AU" dirty="0" smtClean="0"/>
              <a:t>When the weather is changing from summer to winter or winter to summer there are seasons in between. </a:t>
            </a:r>
          </a:p>
          <a:p>
            <a:r>
              <a:rPr lang="en-AU" dirty="0" smtClean="0"/>
              <a:t>The weather in these seasons are usually not quite as hot or cold.</a:t>
            </a:r>
          </a:p>
          <a:p>
            <a:r>
              <a:rPr lang="en-AU" dirty="0" smtClean="0"/>
              <a:t>Autumn occurs after summer and before winter.</a:t>
            </a:r>
            <a:endParaRPr lang="en-AU" dirty="0"/>
          </a:p>
          <a:p>
            <a:r>
              <a:rPr lang="en-AU" dirty="0" smtClean="0"/>
              <a:t>Spring occurs after winter and before summer.</a:t>
            </a:r>
            <a:endParaRPr lang="en-AU" dirty="0"/>
          </a:p>
          <a:p>
            <a:endParaRPr lang="en-A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41254"/>
              </p:ext>
            </p:extLst>
          </p:nvPr>
        </p:nvGraphicFramePr>
        <p:xfrm>
          <a:off x="9514800" y="1172932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On your whiteboard:</a:t>
                      </a:r>
                      <a:br>
                        <a:rPr lang="en-AU" dirty="0" smtClean="0"/>
                      </a:br>
                      <a:r>
                        <a:rPr lang="en-AU" dirty="0" smtClean="0"/>
                        <a:t>list the order of the seasons.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857" b="10269"/>
          <a:stretch/>
        </p:blipFill>
        <p:spPr>
          <a:xfrm>
            <a:off x="4722993" y="4203510"/>
            <a:ext cx="4357068" cy="232012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07877"/>
              </p:ext>
            </p:extLst>
          </p:nvPr>
        </p:nvGraphicFramePr>
        <p:xfrm>
          <a:off x="9514800" y="2615046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The diagram below shows summer and</a:t>
                      </a:r>
                      <a:r>
                        <a:rPr lang="en-AU" baseline="0" dirty="0" smtClean="0"/>
                        <a:t> winter in the southern hemisphere. Which letters represent autumn and spring?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57064" y="4639692"/>
            <a:ext cx="12441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400" b="1" dirty="0"/>
              <a:t>s</a:t>
            </a:r>
            <a:r>
              <a:rPr lang="en-AU" sz="2400" b="1" dirty="0" smtClean="0"/>
              <a:t>ummer</a:t>
            </a:r>
            <a:endParaRPr lang="en-A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55557" y="4639692"/>
            <a:ext cx="10440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winter</a:t>
            </a:r>
            <a:endParaRPr lang="en-A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81196" y="4347304"/>
            <a:ext cx="47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A</a:t>
            </a:r>
            <a:endParaRPr lang="en-AU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81196" y="5912387"/>
            <a:ext cx="47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B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135872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15934"/>
              </p:ext>
            </p:extLst>
          </p:nvPr>
        </p:nvGraphicFramePr>
        <p:xfrm>
          <a:off x="512405" y="916888"/>
          <a:ext cx="491258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25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Describing seasons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2000" dirty="0" smtClean="0"/>
                        <a:t>Is the hemisphere</a:t>
                      </a:r>
                      <a:r>
                        <a:rPr lang="en-AU" sz="2000" baseline="0" dirty="0" smtClean="0"/>
                        <a:t> tilted towards the sun</a:t>
                      </a:r>
                      <a:r>
                        <a:rPr lang="en-AU" sz="2000" dirty="0" smtClean="0"/>
                        <a:t>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aseline="0" dirty="0" smtClean="0"/>
                        <a:t>Yes = Summer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aseline="0" dirty="0" smtClean="0"/>
                        <a:t>No = Winter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09279" y="2491430"/>
            <a:ext cx="7211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Which season is the southern hemisphere experiencing in this diagram?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12426" y="4203991"/>
            <a:ext cx="628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solidFill>
                  <a:srgbClr val="00B050"/>
                </a:solidFill>
              </a:rPr>
              <a:t>The Southern Hemisphere is experiencing summer, because it is tilted towards the sun.</a:t>
            </a:r>
            <a:endParaRPr lang="en-AU" sz="3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517" y="3720223"/>
            <a:ext cx="4652356" cy="264602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58090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hemisphere</a:t>
                      </a:r>
                      <a:r>
                        <a:rPr lang="en-AU" baseline="0" dirty="0" smtClean="0"/>
                        <a:t> tilted towards the Sun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1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09994"/>
              </p:ext>
            </p:extLst>
          </p:nvPr>
        </p:nvGraphicFramePr>
        <p:xfrm>
          <a:off x="512405" y="916888"/>
          <a:ext cx="5090001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00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Describing seasons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2000" dirty="0" smtClean="0"/>
                        <a:t>Is the hemisphere</a:t>
                      </a:r>
                      <a:r>
                        <a:rPr lang="en-AU" sz="2000" baseline="0" dirty="0" smtClean="0"/>
                        <a:t> tilted towards the sun</a:t>
                      </a:r>
                      <a:r>
                        <a:rPr lang="en-AU" sz="2000" dirty="0" smtClean="0"/>
                        <a:t>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aseline="0" dirty="0" smtClean="0"/>
                        <a:t>Yes = Summer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aseline="0" dirty="0" smtClean="0"/>
                        <a:t>No = Winter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13996" y="2341304"/>
            <a:ext cx="7211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Which season is the northern hemisphere experiencing in this diagram?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5130" y="4985838"/>
            <a:ext cx="628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The Northern Hemisphere is experiencing winter, because it is tilted away from the sun.</a:t>
            </a:r>
            <a:endParaRPr lang="en-AU" sz="28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517" y="3720223"/>
            <a:ext cx="4652356" cy="264602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66910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hemisphere</a:t>
                      </a:r>
                      <a:r>
                        <a:rPr lang="en-AU" baseline="0" dirty="0" smtClean="0"/>
                        <a:t> tilted towards the Sun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5130" y="3318873"/>
            <a:ext cx="628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The _______ Hemisphere is experiencing ______, because it is tilted ________the sun.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6647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39405"/>
              </p:ext>
            </p:extLst>
          </p:nvPr>
        </p:nvGraphicFramePr>
        <p:xfrm>
          <a:off x="512405" y="916888"/>
          <a:ext cx="4926228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262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Describing seasons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2000" dirty="0" smtClean="0"/>
                        <a:t>Is the hemisphere</a:t>
                      </a:r>
                      <a:r>
                        <a:rPr lang="en-AU" sz="2000" baseline="0" dirty="0" smtClean="0"/>
                        <a:t> tilted towards the sun</a:t>
                      </a:r>
                      <a:r>
                        <a:rPr lang="en-AU" sz="2000" dirty="0" smtClean="0"/>
                        <a:t>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aseline="0" dirty="0" smtClean="0"/>
                        <a:t>Yes = Summer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aseline="0" dirty="0" smtClean="0"/>
                        <a:t>No = Winter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50724" y="2104625"/>
            <a:ext cx="7211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Which season is the southern hemisphere experiencing in this diagram?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39722" y="4838612"/>
            <a:ext cx="628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The Southern Hemisphere is experiencing winter, because it is tilted away from the sun.</a:t>
            </a:r>
            <a:endParaRPr lang="en-AU" sz="28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330" y="3934690"/>
            <a:ext cx="4184939" cy="278995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0149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hemisphere</a:t>
                      </a:r>
                      <a:r>
                        <a:rPr lang="en-AU" baseline="0" dirty="0" smtClean="0"/>
                        <a:t> tilted towards the Sun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130" y="3318873"/>
            <a:ext cx="628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The _______ Hemisphere is experiencing ______, because it is tilted ________the sun.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6699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88915"/>
              </p:ext>
            </p:extLst>
          </p:nvPr>
        </p:nvGraphicFramePr>
        <p:xfrm>
          <a:off x="512405" y="916888"/>
          <a:ext cx="5287894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7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Describing seasons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2000" dirty="0" smtClean="0"/>
                        <a:t>Is the hemisphere</a:t>
                      </a:r>
                      <a:r>
                        <a:rPr lang="en-AU" sz="2000" baseline="0" dirty="0" smtClean="0"/>
                        <a:t> tilted towards the sun</a:t>
                      </a:r>
                      <a:r>
                        <a:rPr lang="en-AU" sz="2000" dirty="0" smtClean="0"/>
                        <a:t>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aseline="0" dirty="0" smtClean="0"/>
                        <a:t>Yes = Summer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aseline="0" dirty="0" smtClean="0"/>
                        <a:t>No = Winter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09279" y="2491430"/>
            <a:ext cx="7211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Which season is the Northern hemisphere experiencing in this diagram?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12426" y="4203991"/>
            <a:ext cx="628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The Northern Hemisphere is experiencing winter, because it is tilted away from the sun.</a:t>
            </a:r>
            <a:endParaRPr lang="en-AU" sz="28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114" y="3568648"/>
            <a:ext cx="4358813" cy="290587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06208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hemisphere</a:t>
                      </a:r>
                      <a:r>
                        <a:rPr lang="en-AU" baseline="0" dirty="0" smtClean="0"/>
                        <a:t> tilted towards the Sun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54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04866"/>
              </p:ext>
            </p:extLst>
          </p:nvPr>
        </p:nvGraphicFramePr>
        <p:xfrm>
          <a:off x="512405" y="916888"/>
          <a:ext cx="503541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35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Describing seasons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2000" dirty="0" smtClean="0"/>
                        <a:t>Is the hemisphere</a:t>
                      </a:r>
                      <a:r>
                        <a:rPr lang="en-AU" sz="2000" baseline="0" dirty="0" smtClean="0"/>
                        <a:t> tilted towards the sun</a:t>
                      </a:r>
                      <a:r>
                        <a:rPr lang="en-AU" sz="2000" dirty="0" smtClean="0"/>
                        <a:t>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aseline="0" dirty="0" smtClean="0"/>
                        <a:t>Yes = Summer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aseline="0" dirty="0" smtClean="0"/>
                        <a:t>No = Winter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70777" y="2459235"/>
            <a:ext cx="7211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Which season is the southern hemisphere experiencing in this diagram?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089528"/>
            <a:ext cx="628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The Southern Hemisphere is experiencing summer, because it is tilted towards the sun.</a:t>
            </a:r>
            <a:endParaRPr lang="en-AU" sz="28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114" y="3568648"/>
            <a:ext cx="4358813" cy="290587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4034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hemisphere</a:t>
                      </a:r>
                      <a:r>
                        <a:rPr lang="en-AU" baseline="0" dirty="0" smtClean="0"/>
                        <a:t> tilted towards the Sun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659" y="3704533"/>
            <a:ext cx="628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The _______ Hemisphere is experiencing ______, because it is tilted ________the sun.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42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38911"/>
              </p:ext>
            </p:extLst>
          </p:nvPr>
        </p:nvGraphicFramePr>
        <p:xfrm>
          <a:off x="512404" y="916888"/>
          <a:ext cx="5062705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6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Describing seasons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2000" dirty="0" smtClean="0"/>
                        <a:t>Is the hemisphere</a:t>
                      </a:r>
                      <a:r>
                        <a:rPr lang="en-AU" sz="2000" baseline="0" dirty="0" smtClean="0"/>
                        <a:t> tilted towards the sun</a:t>
                      </a:r>
                      <a:r>
                        <a:rPr lang="en-AU" sz="2000" dirty="0" smtClean="0"/>
                        <a:t>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aseline="0" dirty="0" smtClean="0"/>
                        <a:t>Yes = Summer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aseline="0" dirty="0" smtClean="0"/>
                        <a:t>No = Winter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58149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hemisphere</a:t>
                      </a:r>
                      <a:r>
                        <a:rPr lang="en-AU" baseline="0" dirty="0" smtClean="0"/>
                        <a:t> tilted towards the Sun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09279" y="2491430"/>
            <a:ext cx="7211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Which season is the Northern hemisphere experiencing in this diagram?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12426" y="4203991"/>
            <a:ext cx="628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The Northern Hemisphere is experiencing summer, because it is tilted away from the sun.</a:t>
            </a:r>
            <a:endParaRPr lang="en-AU" sz="28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23" y="3972098"/>
            <a:ext cx="4220268" cy="28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15600" cy="2654572"/>
          </a:xfrm>
        </p:spPr>
        <p:txBody>
          <a:bodyPr>
            <a:normAutofit/>
          </a:bodyPr>
          <a:lstStyle/>
          <a:p>
            <a:r>
              <a:rPr lang="en-AU" dirty="0"/>
              <a:t>Knowing </a:t>
            </a:r>
            <a:r>
              <a:rPr lang="en-AU" dirty="0" smtClean="0"/>
              <a:t>about the Earth and space </a:t>
            </a:r>
            <a:r>
              <a:rPr lang="en-AU" dirty="0"/>
              <a:t>will help you understand and explain natural process that happen on Earth, including tides and seasons</a:t>
            </a:r>
            <a:r>
              <a:rPr lang="en-AU" dirty="0" smtClean="0"/>
              <a:t>.</a:t>
            </a:r>
          </a:p>
          <a:p>
            <a:r>
              <a:rPr lang="en-AU" dirty="0"/>
              <a:t>Understanding the seasons makes it much easier to predict the weather.</a:t>
            </a:r>
          </a:p>
          <a:p>
            <a:r>
              <a:rPr lang="en-AU" dirty="0"/>
              <a:t>If you can predict the weather, you can be prepared for it...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 txBox="1">
            <a:spLocks/>
          </p:cNvSpPr>
          <p:nvPr/>
        </p:nvSpPr>
        <p:spPr>
          <a:xfrm>
            <a:off x="688570" y="744653"/>
            <a:ext cx="8186057" cy="406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Days</a:t>
            </a:r>
          </a:p>
          <a:p>
            <a:pPr marL="0" indent="0">
              <a:buNone/>
            </a:pPr>
            <a:r>
              <a:rPr lang="en-AU" dirty="0"/>
              <a:t>A day is a </a:t>
            </a:r>
            <a:r>
              <a:rPr lang="en-AU" dirty="0" smtClean="0"/>
              <a:t>unit </a:t>
            </a:r>
            <a:r>
              <a:rPr lang="en-AU" dirty="0"/>
              <a:t>of time based on the Earths rotation on its axis.</a:t>
            </a:r>
            <a:endParaRPr lang="en-AU" b="1" dirty="0"/>
          </a:p>
          <a:p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543183" y="2420185"/>
          <a:ext cx="3982617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1645">
                <a:tc>
                  <a:txBody>
                    <a:bodyPr/>
                    <a:lstStyle/>
                    <a:p>
                      <a:r>
                        <a:rPr lang="en-AU" dirty="0" smtClean="0"/>
                        <a:t>Comparing</a:t>
                      </a:r>
                      <a:r>
                        <a:rPr lang="en-AU" baseline="0" dirty="0" smtClean="0"/>
                        <a:t> days on different planets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657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How long does it take for each planet</a:t>
                      </a:r>
                      <a:r>
                        <a:rPr lang="en-AU" baseline="0" dirty="0" smtClean="0"/>
                        <a:t> to complete one rotation?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Describe the difference between the length of a day on each planet.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2240" y="4328130"/>
            <a:ext cx="5035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a day on Jupiter and a day on Mars.</a:t>
            </a:r>
            <a:endParaRPr lang="en-AU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571056" y="2202590"/>
          <a:ext cx="2948387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36459"/>
                <a:gridCol w="1911928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rotation (hours)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1,408 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5,832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3742" y="5285501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day on _______ is longer than a day on _______. It takes _______ ____ hours and </a:t>
            </a:r>
            <a:r>
              <a:rPr lang="en-AU" sz="2400" dirty="0">
                <a:solidFill>
                  <a:srgbClr val="00B050"/>
                </a:solidFill>
              </a:rPr>
              <a:t>_______ ____ </a:t>
            </a:r>
            <a:r>
              <a:rPr lang="en-AU" sz="2400" dirty="0" smtClean="0">
                <a:solidFill>
                  <a:srgbClr val="00B050"/>
                </a:solidFill>
              </a:rPr>
              <a:t>hours to complete one rotation on its axis.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1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-1" y="667982"/>
            <a:ext cx="1145177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Why do we experience seasons</a:t>
            </a:r>
            <a:r>
              <a:rPr lang="en-AU" sz="2800" dirty="0" smtClean="0"/>
              <a:t>?</a:t>
            </a:r>
            <a:r>
              <a:rPr lang="en-AU" sz="2800" dirty="0" smtClean="0">
                <a:cs typeface="Arial" panose="020B0604020202020204" pitchFamily="34" charset="0"/>
              </a:rPr>
              <a:t/>
            </a:r>
            <a:br>
              <a:rPr lang="en-AU" sz="2800" dirty="0" smtClean="0">
                <a:cs typeface="Arial" panose="020B0604020202020204" pitchFamily="34" charset="0"/>
              </a:rPr>
            </a:br>
            <a:r>
              <a:rPr lang="en-AU" sz="2800" dirty="0" smtClean="0">
                <a:cs typeface="Arial" panose="020B0604020202020204" pitchFamily="34" charset="0"/>
              </a:rPr>
              <a:t/>
            </a:r>
            <a:br>
              <a:rPr lang="en-AU" sz="2800" dirty="0" smtClean="0">
                <a:cs typeface="Arial" panose="020B0604020202020204" pitchFamily="34" charset="0"/>
              </a:rPr>
            </a:br>
            <a:endParaRPr lang="en-AU" sz="2800" dirty="0" smtClean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AU" sz="2800" dirty="0" smtClean="0">
              <a:cs typeface="Arial" panose="020B0604020202020204" pitchFamily="34" charset="0"/>
            </a:endParaRPr>
          </a:p>
          <a:p>
            <a:r>
              <a:rPr lang="en-AU" sz="2800" dirty="0" smtClean="0"/>
              <a:t>2. When </a:t>
            </a:r>
            <a:r>
              <a:rPr lang="en-AU" sz="2800" dirty="0"/>
              <a:t>the Southern Hemisphere is tilted away from the Sun, what season is it in </a:t>
            </a:r>
            <a:r>
              <a:rPr lang="en-AU" sz="2800" dirty="0" smtClean="0"/>
              <a:t>Australia</a:t>
            </a:r>
            <a:r>
              <a:rPr lang="en-AU" sz="2800" dirty="0"/>
              <a:t>?</a:t>
            </a:r>
            <a:r>
              <a:rPr lang="en-AU" sz="2800" dirty="0" smtClean="0">
                <a:cs typeface="Arial" panose="020B0604020202020204" pitchFamily="34" charset="0"/>
              </a:rPr>
              <a:t/>
            </a:r>
            <a:br>
              <a:rPr lang="en-AU" sz="2800" dirty="0" smtClean="0">
                <a:cs typeface="Arial" panose="020B0604020202020204" pitchFamily="34" charset="0"/>
              </a:rPr>
            </a:br>
            <a:endParaRPr lang="en-AU" sz="2800" dirty="0" smtClean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AU" sz="2800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AU" sz="2800" dirty="0">
              <a:cs typeface="Arial" panose="020B0604020202020204" pitchFamily="34" charset="0"/>
            </a:endParaRPr>
          </a:p>
          <a:p>
            <a:r>
              <a:rPr lang="en-AU" sz="2800" dirty="0" smtClean="0"/>
              <a:t>3. For each letter on the diagram write the correct season </a:t>
            </a:r>
            <a:br>
              <a:rPr lang="en-AU" sz="2800" dirty="0" smtClean="0"/>
            </a:br>
            <a:r>
              <a:rPr lang="en-AU" sz="2800" dirty="0" smtClean="0"/>
              <a:t>for the </a:t>
            </a:r>
            <a:r>
              <a:rPr lang="en-AU" sz="2800" b="1" dirty="0" smtClean="0"/>
              <a:t>northern hemisphere</a:t>
            </a:r>
            <a:r>
              <a:rPr lang="en-AU" sz="2800" dirty="0" smtClean="0"/>
              <a:t>.</a:t>
            </a:r>
            <a:br>
              <a:rPr lang="en-AU" sz="2800" dirty="0" smtClean="0"/>
            </a:br>
            <a:r>
              <a:rPr lang="en-AU" sz="2800" dirty="0" smtClean="0"/>
              <a:t>(summer, autumn, winter, spring)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endParaRPr lang="en-AU" sz="2800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AU" sz="2800" dirty="0" smtClean="0"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92941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3847181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857" b="10269"/>
          <a:stretch/>
        </p:blipFill>
        <p:spPr>
          <a:xfrm>
            <a:off x="5596448" y="782758"/>
            <a:ext cx="5990500" cy="3189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61819" y="489374"/>
            <a:ext cx="65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A</a:t>
            </a:r>
            <a:endParaRPr lang="en-A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664902" y="1269721"/>
            <a:ext cx="9220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B</a:t>
            </a:r>
            <a:endParaRPr lang="en-A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05526" y="3972674"/>
            <a:ext cx="9220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</a:t>
            </a:r>
            <a:endParaRPr lang="en-A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25884" y="1401650"/>
            <a:ext cx="73552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400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  <p:bldP spid="8" grpId="0"/>
      <p:bldP spid="11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68412"/>
            <a:ext cx="11045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 </a:t>
            </a:r>
            <a:r>
              <a:rPr lang="en-AU" sz="2800" dirty="0" smtClean="0"/>
              <a:t>Attempt </a:t>
            </a:r>
            <a:r>
              <a:rPr lang="en-AU" sz="2800" b="1" dirty="0"/>
              <a:t>questions 1-3</a:t>
            </a:r>
            <a:r>
              <a:rPr lang="en-AU" sz="2800" dirty="0"/>
              <a:t> on </a:t>
            </a:r>
            <a:r>
              <a:rPr lang="en-AU" sz="2800" b="1" dirty="0" smtClean="0"/>
              <a:t>page 161</a:t>
            </a:r>
            <a:r>
              <a:rPr lang="en-AU" sz="2800" dirty="0" smtClean="0"/>
              <a:t> </a:t>
            </a:r>
            <a:r>
              <a:rPr lang="en-AU" sz="2800" dirty="0"/>
              <a:t>of your textbook.</a:t>
            </a:r>
            <a:endParaRPr lang="en-AU" sz="2600" dirty="0"/>
          </a:p>
          <a:p>
            <a:endParaRPr lang="en-AU" sz="28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1676"/>
          <a:stretch/>
        </p:blipFill>
        <p:spPr>
          <a:xfrm>
            <a:off x="225188" y="1838936"/>
            <a:ext cx="4722125" cy="446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416" b="38610"/>
          <a:stretch/>
        </p:blipFill>
        <p:spPr>
          <a:xfrm>
            <a:off x="4858603" y="1838936"/>
            <a:ext cx="5138382" cy="27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 txBox="1">
            <a:spLocks/>
          </p:cNvSpPr>
          <p:nvPr/>
        </p:nvSpPr>
        <p:spPr>
          <a:xfrm>
            <a:off x="688570" y="744653"/>
            <a:ext cx="8186057" cy="406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Years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A year is the time it takes a planet to make one orbit around the sun.</a:t>
            </a:r>
          </a:p>
          <a:p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17947" y="2202590"/>
          <a:ext cx="3982617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1645">
                <a:tc>
                  <a:txBody>
                    <a:bodyPr/>
                    <a:lstStyle/>
                    <a:p>
                      <a:r>
                        <a:rPr lang="en-AU" dirty="0" smtClean="0"/>
                        <a:t>Comparing</a:t>
                      </a:r>
                      <a:r>
                        <a:rPr lang="en-AU" baseline="0" dirty="0" smtClean="0"/>
                        <a:t> years on different planets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657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How long does it take for each planet</a:t>
                      </a:r>
                      <a:r>
                        <a:rPr lang="en-AU" baseline="0" dirty="0" smtClean="0"/>
                        <a:t> to complete one orbit?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Describe the difference between the length of a year on each planet.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65554" y="2240414"/>
          <a:ext cx="2948387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36459"/>
                <a:gridCol w="1911928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orbit (Earth days)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88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365.25 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687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4,333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10,759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30,234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60,152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14520" y="4368755"/>
            <a:ext cx="5035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a year on Earth and a year on Neptune.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3742" y="5285501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year on _______ is longer than a year on _______. It takes _______ ____ days and </a:t>
            </a:r>
            <a:r>
              <a:rPr lang="en-AU" sz="2400" dirty="0">
                <a:solidFill>
                  <a:srgbClr val="00B050"/>
                </a:solidFill>
              </a:rPr>
              <a:t>_______ ____ days </a:t>
            </a:r>
            <a:r>
              <a:rPr lang="en-AU" sz="2400" dirty="0" smtClean="0">
                <a:solidFill>
                  <a:srgbClr val="00B050"/>
                </a:solidFill>
              </a:rPr>
              <a:t>to complete one orbit of the sun.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7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 txBox="1">
            <a:spLocks/>
          </p:cNvSpPr>
          <p:nvPr/>
        </p:nvSpPr>
        <p:spPr>
          <a:xfrm>
            <a:off x="231370" y="777310"/>
            <a:ext cx="6668194" cy="563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/>
              <a:t>Solar eclipse</a:t>
            </a:r>
          </a:p>
          <a:p>
            <a:pPr marL="0" indent="0">
              <a:buNone/>
            </a:pPr>
            <a:r>
              <a:rPr lang="en-AU" dirty="0"/>
              <a:t>When the moon is positioned between the Earth and the Sun it is called a solar eclipse.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dirty="0"/>
              <a:t>Lunar eclipse</a:t>
            </a:r>
          </a:p>
          <a:p>
            <a:pPr marL="0" indent="0">
              <a:buNone/>
            </a:pPr>
            <a:r>
              <a:rPr lang="en-AU" dirty="0"/>
              <a:t>When the Earth is positioned between the moon and the Sun it is called a lunar eclipse. 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Identify the images as a lunar eclipse, partial solar eclipse or total solar eclipse.</a:t>
            </a:r>
            <a:br>
              <a:rPr lang="en-AU" dirty="0" smtClean="0"/>
            </a:br>
            <a:r>
              <a:rPr lang="en-AU" dirty="0" smtClean="0"/>
              <a:t>Be prepared to explain your choice.</a:t>
            </a:r>
            <a:endParaRPr lang="en-AU" dirty="0"/>
          </a:p>
          <a:p>
            <a:pPr marL="0" indent="0">
              <a:buNone/>
            </a:pPr>
            <a:endParaRPr lang="en-AU" b="1" dirty="0"/>
          </a:p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323" y="269090"/>
            <a:ext cx="4448499" cy="165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880" y="2537882"/>
            <a:ext cx="4923384" cy="1398597"/>
          </a:xfrm>
          <a:prstGeom prst="rect">
            <a:avLst/>
          </a:prstGeom>
        </p:spPr>
      </p:pic>
      <p:pic>
        <p:nvPicPr>
          <p:cNvPr id="11" name="Picture 2" descr="Image result for partial solar eclipse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309935"/>
            <a:ext cx="4413678" cy="210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20861" y="850286"/>
            <a:ext cx="11449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A</a:t>
            </a:r>
            <a:endParaRPr lang="en-AU" sz="3600" b="1" dirty="0"/>
          </a:p>
          <a:p>
            <a:endParaRPr lang="en-AU" sz="3600" b="1" dirty="0" smtClean="0"/>
          </a:p>
          <a:p>
            <a:endParaRPr lang="en-AU" sz="3600" b="1" dirty="0"/>
          </a:p>
          <a:p>
            <a:endParaRPr lang="en-AU" sz="3600" b="1" dirty="0" smtClean="0"/>
          </a:p>
          <a:p>
            <a:r>
              <a:rPr lang="en-AU" sz="3600" b="1" dirty="0" smtClean="0"/>
              <a:t>B</a:t>
            </a:r>
          </a:p>
          <a:p>
            <a:endParaRPr lang="en-AU" sz="3600" b="1" dirty="0"/>
          </a:p>
          <a:p>
            <a:endParaRPr lang="en-AU" sz="3600" b="1" dirty="0" smtClean="0"/>
          </a:p>
          <a:p>
            <a:endParaRPr lang="en-AU" sz="3600" b="1" dirty="0"/>
          </a:p>
          <a:p>
            <a:r>
              <a:rPr lang="en-AU" sz="3600" b="1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533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 txBox="1">
            <a:spLocks/>
          </p:cNvSpPr>
          <p:nvPr/>
        </p:nvSpPr>
        <p:spPr>
          <a:xfrm>
            <a:off x="231369" y="777310"/>
            <a:ext cx="11355579" cy="563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/>
              <a:t>Solar eclipse</a:t>
            </a:r>
          </a:p>
          <a:p>
            <a:pPr marL="0" indent="0">
              <a:buNone/>
            </a:pPr>
            <a:r>
              <a:rPr lang="en-AU" dirty="0"/>
              <a:t>When the moon is positioned between the Earth and the Sun it is called a solar eclipse.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dirty="0"/>
              <a:t>Lunar eclipse</a:t>
            </a:r>
          </a:p>
          <a:p>
            <a:pPr marL="0" indent="0">
              <a:buNone/>
            </a:pPr>
            <a:r>
              <a:rPr lang="en-AU" dirty="0"/>
              <a:t>When the Earth is positioned between the moon and the Sun it is called a lunar eclipse. 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/>
              <a:t>Draw the positioning of the Earth, Sun and Moon for a solar eclipse on your whiteboard.</a:t>
            </a: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037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Seasons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6412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 today?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Define a solstice and equinox</a:t>
            </a:r>
          </a:p>
          <a:p>
            <a:r>
              <a:rPr lang="en-AU" dirty="0" smtClean="0"/>
              <a:t>Describe seasons in terms of the Earth’s tilt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206829" y="3128878"/>
            <a:ext cx="113646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In the Southern Hemisphere, we experience the four seasons at the following </a:t>
            </a:r>
            <a:r>
              <a:rPr lang="en-AU" sz="2800" dirty="0" smtClean="0"/>
              <a:t>times:</a:t>
            </a:r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r>
              <a:rPr lang="en-AU" sz="2600" dirty="0" smtClean="0"/>
              <a:t>In the Northern Hemisphere, it is winter during our summer. Working with the person next to you, write a table like the one above for the Northern Hemisphere.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45" y="3639133"/>
            <a:ext cx="816325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81654"/>
              </p:ext>
            </p:extLst>
          </p:nvPr>
        </p:nvGraphicFramePr>
        <p:xfrm>
          <a:off x="9514800" y="68400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it is the summer solstice in the Northern Hemisphere, what is happening in the</a:t>
                      </a:r>
                      <a:r>
                        <a:rPr lang="en-AU" baseline="0" dirty="0" smtClean="0"/>
                        <a:t> Southern Hemisphere?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24900"/>
              </p:ext>
            </p:extLst>
          </p:nvPr>
        </p:nvGraphicFramePr>
        <p:xfrm>
          <a:off x="9514800" y="1995981"/>
          <a:ext cx="2605964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it is the equinox in the Southern Hemisphere, what is happening in the Northern hemisphere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70" y="844407"/>
            <a:ext cx="8438805" cy="330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Solstice and Equinox</a:t>
            </a:r>
          </a:p>
          <a:p>
            <a:r>
              <a:rPr lang="en-AU" dirty="0"/>
              <a:t>The longest day of the year is called the summer solstice.</a:t>
            </a:r>
          </a:p>
          <a:p>
            <a:r>
              <a:rPr lang="en-AU" dirty="0"/>
              <a:t>The shortest day of the year is called the winter solstice.</a:t>
            </a:r>
          </a:p>
          <a:p>
            <a:r>
              <a:rPr lang="en-AU" dirty="0"/>
              <a:t>The time at which day and night are the same length is called equinox.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624578"/>
              </p:ext>
            </p:extLst>
          </p:nvPr>
        </p:nvGraphicFramePr>
        <p:xfrm>
          <a:off x="9514800" y="3798436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is an equinox different to a solstice?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93" y="3744882"/>
            <a:ext cx="2881746" cy="28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3210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do seasons happen?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94301"/>
              </p:ext>
            </p:extLst>
          </p:nvPr>
        </p:nvGraphicFramePr>
        <p:xfrm>
          <a:off x="9514800" y="1025550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would Earth</a:t>
                      </a:r>
                      <a:r>
                        <a:rPr lang="en-AU" baseline="0" dirty="0" smtClean="0"/>
                        <a:t> be different if its axis was not tilted?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70" y="844406"/>
            <a:ext cx="7929991" cy="464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Seasons</a:t>
            </a:r>
          </a:p>
          <a:p>
            <a:pPr marL="0" indent="0">
              <a:buNone/>
            </a:pPr>
            <a:r>
              <a:rPr lang="en-AU" dirty="0" smtClean="0"/>
              <a:t>Seasons are the four parts of the year (summer, autumn, winter and spring) that experience different weather patterns.</a:t>
            </a:r>
          </a:p>
          <a:p>
            <a:r>
              <a:rPr lang="en-AU" dirty="0" smtClean="0"/>
              <a:t>The </a:t>
            </a:r>
            <a:r>
              <a:rPr lang="en-AU" dirty="0"/>
              <a:t>Earth’s axis is tilted at an angle of 23.5</a:t>
            </a:r>
            <a:r>
              <a:rPr lang="en-AU" dirty="0" smtClean="0"/>
              <a:t>°</a:t>
            </a:r>
          </a:p>
          <a:p>
            <a:r>
              <a:rPr lang="en-AU" dirty="0" smtClean="0"/>
              <a:t>Seasons are caused by the tilt of the Earth’s axis.</a:t>
            </a:r>
            <a:endParaRPr lang="en-AU" dirty="0"/>
          </a:p>
          <a:p>
            <a:r>
              <a:rPr lang="en-AU" dirty="0" smtClean="0"/>
              <a:t>As the </a:t>
            </a:r>
            <a:r>
              <a:rPr lang="en-AU" dirty="0"/>
              <a:t>Earth </a:t>
            </a:r>
            <a:r>
              <a:rPr lang="en-AU" dirty="0" smtClean="0"/>
              <a:t>orbits the Sun</a:t>
            </a:r>
            <a:r>
              <a:rPr lang="en-AU" dirty="0"/>
              <a:t>, certain parts of the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world </a:t>
            </a:r>
            <a:r>
              <a:rPr lang="en-AU" dirty="0"/>
              <a:t>are tilted </a:t>
            </a:r>
            <a:r>
              <a:rPr lang="en-AU" dirty="0" smtClean="0"/>
              <a:t>either </a:t>
            </a:r>
            <a:r>
              <a:rPr lang="en-AU" dirty="0"/>
              <a:t>towards or away from the </a:t>
            </a:r>
            <a:r>
              <a:rPr lang="en-AU" dirty="0" smtClean="0"/>
              <a:t>Sun</a:t>
            </a:r>
            <a:r>
              <a:rPr lang="en-AU" dirty="0"/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47" y="4074300"/>
            <a:ext cx="2560077" cy="25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14428</TotalTime>
  <Words>1377</Words>
  <Application>Microsoft Office PowerPoint</Application>
  <PresentationFormat>Widescreen</PresentationFormat>
  <Paragraphs>249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Seasons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117</cp:revision>
  <dcterms:created xsi:type="dcterms:W3CDTF">2018-02-20T13:07:19Z</dcterms:created>
  <dcterms:modified xsi:type="dcterms:W3CDTF">2019-10-28T05:47:37Z</dcterms:modified>
</cp:coreProperties>
</file>