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56" r:id="rId3"/>
    <p:sldId id="259" r:id="rId4"/>
    <p:sldId id="257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acher" initials="t" lastIdx="1" clrIdx="0">
    <p:extLst>
      <p:ext uri="{19B8F6BF-5375-455C-9EA6-DF929625EA0E}">
        <p15:presenceInfo xmlns:p15="http://schemas.microsoft.com/office/powerpoint/2012/main" userId="teach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6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42" y="4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F4333-EC4A-4180-A527-B7558E787777}" type="datetimeFigureOut">
              <a:rPr lang="en-AU" smtClean="0"/>
              <a:t>9/11/2020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6EE28-8A34-4A7F-A4E0-24DD6862F0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3265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3264A-1F6A-4362-BF28-DE762C0DF942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2285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3264A-1F6A-4362-BF28-DE762C0DF942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7629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F8C98-ADF7-4776-9256-708EF6911277}" type="datetimeFigureOut">
              <a:rPr lang="en-AU" smtClean="0"/>
              <a:t>9/11/2020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E461-F7D1-48CC-BB74-F2683877AF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0934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F8C98-ADF7-4776-9256-708EF6911277}" type="datetimeFigureOut">
              <a:rPr lang="en-AU" smtClean="0"/>
              <a:t>9/11/2020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E461-F7D1-48CC-BB74-F2683877AF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59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F8C98-ADF7-4776-9256-708EF6911277}" type="datetimeFigureOut">
              <a:rPr lang="en-AU" smtClean="0"/>
              <a:t>9/11/2020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E461-F7D1-48CC-BB74-F2683877AF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914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F8C98-ADF7-4776-9256-708EF6911277}" type="datetimeFigureOut">
              <a:rPr lang="en-AU" smtClean="0"/>
              <a:t>9/11/2020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E461-F7D1-48CC-BB74-F2683877AF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307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F8C98-ADF7-4776-9256-708EF6911277}" type="datetimeFigureOut">
              <a:rPr lang="en-AU" smtClean="0"/>
              <a:t>9/11/2020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E461-F7D1-48CC-BB74-F2683877AF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9844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F8C98-ADF7-4776-9256-708EF6911277}" type="datetimeFigureOut">
              <a:rPr lang="en-AU" smtClean="0"/>
              <a:t>9/11/2020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E461-F7D1-48CC-BB74-F2683877AF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101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F8C98-ADF7-4776-9256-708EF6911277}" type="datetimeFigureOut">
              <a:rPr lang="en-AU" smtClean="0"/>
              <a:t>9/11/2020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E461-F7D1-48CC-BB74-F2683877AF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4211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F8C98-ADF7-4776-9256-708EF6911277}" type="datetimeFigureOut">
              <a:rPr lang="en-AU" smtClean="0"/>
              <a:t>9/11/2020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E461-F7D1-48CC-BB74-F2683877AF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7215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F8C98-ADF7-4776-9256-708EF6911277}" type="datetimeFigureOut">
              <a:rPr lang="en-AU" smtClean="0"/>
              <a:t>9/11/2020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E461-F7D1-48CC-BB74-F2683877AF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8983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F8C98-ADF7-4776-9256-708EF6911277}" type="datetimeFigureOut">
              <a:rPr lang="en-AU" smtClean="0"/>
              <a:t>9/11/2020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E461-F7D1-48CC-BB74-F2683877AF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0688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F8C98-ADF7-4776-9256-708EF6911277}" type="datetimeFigureOut">
              <a:rPr lang="en-AU" smtClean="0"/>
              <a:t>9/11/2020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E461-F7D1-48CC-BB74-F2683877AF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1848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F8C98-ADF7-4776-9256-708EF6911277}" type="datetimeFigureOut">
              <a:rPr lang="en-AU" smtClean="0"/>
              <a:t>9/11/2020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1E461-F7D1-48CC-BB74-F2683877AF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1972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429041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570" y="844407"/>
            <a:ext cx="8616143" cy="55754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 smtClean="0"/>
              <a:t>Seasons</a:t>
            </a:r>
          </a:p>
          <a:p>
            <a:r>
              <a:rPr lang="en-AU" dirty="0"/>
              <a:t>The Earth’s axis is tilted at an angle of 23.5°.</a:t>
            </a:r>
          </a:p>
          <a:p>
            <a:r>
              <a:rPr lang="en-AU" dirty="0"/>
              <a:t>This means that as the Earth </a:t>
            </a:r>
            <a:r>
              <a:rPr lang="en-AU" dirty="0" smtClean="0"/>
              <a:t>orbits the </a:t>
            </a:r>
            <a:r>
              <a:rPr lang="en-AU" dirty="0"/>
              <a:t/>
            </a:r>
            <a:br>
              <a:rPr lang="en-AU" dirty="0"/>
            </a:br>
            <a:r>
              <a:rPr lang="en-AU" dirty="0"/>
              <a:t>sun, certain parts of the world are tilted </a:t>
            </a:r>
            <a:br>
              <a:rPr lang="en-AU" dirty="0"/>
            </a:br>
            <a:r>
              <a:rPr lang="en-AU" dirty="0"/>
              <a:t>either towards or away from the sun. This is</a:t>
            </a:r>
            <a:br>
              <a:rPr lang="en-AU" dirty="0"/>
            </a:br>
            <a:r>
              <a:rPr lang="en-AU" dirty="0"/>
              <a:t>what causes seasons</a:t>
            </a:r>
            <a:r>
              <a:rPr lang="en-AU" dirty="0" smtClean="0"/>
              <a:t>.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dirty="0" smtClean="0"/>
              <a:t>Which season is the Southern Hemisphere </a:t>
            </a:r>
            <a:br>
              <a:rPr lang="en-AU" dirty="0" smtClean="0"/>
            </a:br>
            <a:r>
              <a:rPr lang="en-AU" dirty="0" smtClean="0"/>
              <a:t>experiencing in the diagram?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dirty="0" smtClean="0"/>
              <a:t>Which season is the Northern Hemisphere experiencing?</a:t>
            </a:r>
            <a:endParaRPr lang="en-AU" dirty="0"/>
          </a:p>
          <a:p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330" y="2693323"/>
            <a:ext cx="4184939" cy="278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54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err="1" smtClean="0"/>
              <a:t>Nyoongar</a:t>
            </a:r>
            <a:r>
              <a:rPr lang="en-AU" dirty="0" smtClean="0"/>
              <a:t> Seasons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Year 7 Earth and Space Science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3898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141" y="264359"/>
            <a:ext cx="8598865" cy="4480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 smtClean="0"/>
              <a:t>So far, you have learnt that there are 4 seasons:</a:t>
            </a:r>
          </a:p>
          <a:p>
            <a:r>
              <a:rPr lang="en-AU" dirty="0"/>
              <a:t>When part of the world is tilted towards the sun, </a:t>
            </a:r>
            <a:r>
              <a:rPr lang="en-AU" dirty="0" smtClean="0"/>
              <a:t>the weather gets hotter and we call these </a:t>
            </a:r>
            <a:r>
              <a:rPr lang="en-AU" dirty="0"/>
              <a:t>times </a:t>
            </a:r>
            <a:r>
              <a:rPr lang="en-AU" b="1" dirty="0">
                <a:solidFill>
                  <a:srgbClr val="FF0000"/>
                </a:solidFill>
              </a:rPr>
              <a:t>summer</a:t>
            </a:r>
            <a:r>
              <a:rPr lang="en-AU" dirty="0"/>
              <a:t>.</a:t>
            </a:r>
          </a:p>
          <a:p>
            <a:r>
              <a:rPr lang="en-AU" dirty="0" smtClean="0"/>
              <a:t>When part of the world is tilted away from the sun, the opposite to summer occurs. The weather is cooler and we call these times </a:t>
            </a:r>
            <a:r>
              <a:rPr lang="en-AU" b="1" dirty="0" smtClean="0">
                <a:solidFill>
                  <a:srgbClr val="0070C0"/>
                </a:solidFill>
              </a:rPr>
              <a:t>winter</a:t>
            </a:r>
            <a:r>
              <a:rPr lang="en-AU" dirty="0" smtClean="0"/>
              <a:t>.</a:t>
            </a:r>
          </a:p>
          <a:p>
            <a:r>
              <a:rPr lang="en-AU" dirty="0" smtClean="0"/>
              <a:t> </a:t>
            </a:r>
            <a:r>
              <a:rPr lang="en-AU" b="1" dirty="0" smtClean="0">
                <a:solidFill>
                  <a:schemeClr val="accent2"/>
                </a:solidFill>
              </a:rPr>
              <a:t>Autumn</a:t>
            </a:r>
            <a:r>
              <a:rPr lang="en-AU" dirty="0" smtClean="0">
                <a:solidFill>
                  <a:schemeClr val="accent2"/>
                </a:solidFill>
              </a:rPr>
              <a:t> </a:t>
            </a:r>
            <a:r>
              <a:rPr lang="en-AU" dirty="0" smtClean="0"/>
              <a:t>occurs after summer and before winter.</a:t>
            </a:r>
          </a:p>
          <a:p>
            <a:r>
              <a:rPr lang="en-AU" b="1" dirty="0"/>
              <a:t> </a:t>
            </a:r>
            <a:r>
              <a:rPr lang="en-AU" b="1" dirty="0" smtClean="0">
                <a:solidFill>
                  <a:srgbClr val="00B050"/>
                </a:solidFill>
              </a:rPr>
              <a:t>Spring</a:t>
            </a:r>
            <a:r>
              <a:rPr lang="en-AU" dirty="0" smtClean="0">
                <a:solidFill>
                  <a:srgbClr val="FFC000"/>
                </a:solidFill>
              </a:rPr>
              <a:t> </a:t>
            </a:r>
            <a:r>
              <a:rPr lang="en-AU" dirty="0" smtClean="0"/>
              <a:t>occurs after winter and before summer.</a:t>
            </a:r>
          </a:p>
          <a:p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9857" b="10269"/>
          <a:stretch/>
        </p:blipFill>
        <p:spPr>
          <a:xfrm>
            <a:off x="7215821" y="3843292"/>
            <a:ext cx="4357068" cy="23201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849892" y="4279474"/>
            <a:ext cx="124413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2400" b="1" dirty="0">
                <a:solidFill>
                  <a:srgbClr val="FF0000"/>
                </a:solidFill>
              </a:rPr>
              <a:t>s</a:t>
            </a:r>
            <a:r>
              <a:rPr lang="en-AU" sz="2400" b="1" dirty="0" smtClean="0">
                <a:solidFill>
                  <a:srgbClr val="FF0000"/>
                </a:solidFill>
              </a:rPr>
              <a:t>ummer</a:t>
            </a:r>
            <a:endParaRPr lang="en-AU" sz="24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48385" y="4279474"/>
            <a:ext cx="104405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2400" b="1" dirty="0" smtClean="0">
                <a:solidFill>
                  <a:srgbClr val="0070C0"/>
                </a:solidFill>
              </a:rPr>
              <a:t>winter</a:t>
            </a:r>
            <a:endParaRPr lang="en-AU" sz="2400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72286" y="3456514"/>
            <a:ext cx="136924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2400" b="1" dirty="0" smtClean="0">
                <a:solidFill>
                  <a:schemeClr val="accent2"/>
                </a:solidFill>
              </a:rPr>
              <a:t>autumn</a:t>
            </a:r>
            <a:endParaRPr lang="en-AU" sz="2400" b="1" dirty="0">
              <a:solidFill>
                <a:schemeClr val="accent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96977" y="6163412"/>
            <a:ext cx="136924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2400" b="1" dirty="0" smtClean="0">
                <a:solidFill>
                  <a:srgbClr val="00B050"/>
                </a:solidFill>
              </a:rPr>
              <a:t>spring</a:t>
            </a:r>
            <a:endParaRPr lang="en-AU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85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vibrant celebration of the Nyoongar seasons - MercyC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31" y="2431097"/>
            <a:ext cx="11521035" cy="416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F92BBE8-C137-474F-972A-B52681EB261E}"/>
              </a:ext>
            </a:extLst>
          </p:cNvPr>
          <p:cNvSpPr txBox="1">
            <a:spLocks/>
          </p:cNvSpPr>
          <p:nvPr/>
        </p:nvSpPr>
        <p:spPr>
          <a:xfrm>
            <a:off x="234141" y="264359"/>
            <a:ext cx="11659685" cy="202826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b="1" dirty="0" smtClean="0"/>
              <a:t>The </a:t>
            </a:r>
            <a:r>
              <a:rPr lang="en-AU" b="1" dirty="0" err="1" smtClean="0"/>
              <a:t>Nyoongar</a:t>
            </a:r>
            <a:r>
              <a:rPr lang="en-AU" b="1" dirty="0" smtClean="0"/>
              <a:t> people of WA also noticed a yearly cycle of changes in the weather.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 smtClean="0"/>
              <a:t>They created a more specific yearly calendar that helped them to predict not only the weather, but also help guide them to move to areas with better food and water availability.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2565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791" y="1702903"/>
            <a:ext cx="5082209" cy="508220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F92BBE8-C137-474F-972A-B52681EB261E}"/>
              </a:ext>
            </a:extLst>
          </p:cNvPr>
          <p:cNvSpPr txBox="1">
            <a:spLocks/>
          </p:cNvSpPr>
          <p:nvPr/>
        </p:nvSpPr>
        <p:spPr>
          <a:xfrm>
            <a:off x="234141" y="264359"/>
            <a:ext cx="11659685" cy="632197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b="1" dirty="0" smtClean="0"/>
              <a:t>Your task is to create one piece of a larger poster, </a:t>
            </a:r>
            <a:r>
              <a:rPr lang="en-AU" b="1" dirty="0" smtClean="0"/>
              <a:t>by concentrating </a:t>
            </a:r>
            <a:r>
              <a:rPr lang="en-AU" b="1" dirty="0" smtClean="0"/>
              <a:t>on one of the </a:t>
            </a:r>
            <a:r>
              <a:rPr lang="en-AU" b="1" dirty="0" err="1" smtClean="0"/>
              <a:t>Nyoongar</a:t>
            </a:r>
            <a:r>
              <a:rPr lang="en-AU" b="1" dirty="0" smtClean="0"/>
              <a:t> seasons.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b="1" dirty="0" smtClean="0"/>
              <a:t>You will then combine your poster with the 5 other seasons to create the complete </a:t>
            </a:r>
            <a:r>
              <a:rPr lang="en-AU" b="1" dirty="0" err="1" smtClean="0"/>
              <a:t>Nyoongar</a:t>
            </a:r>
            <a:r>
              <a:rPr lang="en-AU" b="1" dirty="0" smtClean="0"/>
              <a:t> seasonal calendar.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b="1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AU" b="1" dirty="0" smtClean="0"/>
              <a:t>Lesson 1</a:t>
            </a:r>
          </a:p>
          <a:p>
            <a:r>
              <a:rPr lang="en-AU" dirty="0" smtClean="0"/>
              <a:t>Split into </a:t>
            </a:r>
            <a:r>
              <a:rPr lang="en-AU" dirty="0" smtClean="0"/>
              <a:t>groups of 6 and choose one </a:t>
            </a:r>
            <a:r>
              <a:rPr lang="en-AU" dirty="0" smtClean="0"/>
              <a:t>of the 6 </a:t>
            </a:r>
            <a:r>
              <a:rPr lang="en-AU" dirty="0" err="1" smtClean="0"/>
              <a:t>Nyoongar</a:t>
            </a:r>
            <a:r>
              <a:rPr lang="en-AU" dirty="0" smtClean="0"/>
              <a:t> </a:t>
            </a:r>
            <a:r>
              <a:rPr lang="en-AU" dirty="0" smtClean="0"/>
              <a:t>seasons each. </a:t>
            </a:r>
            <a:endParaRPr lang="en-AU" dirty="0" smtClean="0"/>
          </a:p>
          <a:p>
            <a:r>
              <a:rPr lang="en-AU" dirty="0" smtClean="0"/>
              <a:t>Individually, use </a:t>
            </a:r>
            <a:r>
              <a:rPr lang="en-AU" dirty="0" smtClean="0"/>
              <a:t>your device to research your given season and complete the note-taking sheet.</a:t>
            </a:r>
          </a:p>
          <a:p>
            <a:r>
              <a:rPr lang="en-AU" dirty="0" smtClean="0"/>
              <a:t>Use a blank A4 sheet to plan your design. (You may want to discuss with the 5 other </a:t>
            </a:r>
            <a:r>
              <a:rPr lang="en-AU" dirty="0" smtClean="0"/>
              <a:t>group members </a:t>
            </a:r>
            <a:r>
              <a:rPr lang="en-AU" dirty="0" smtClean="0"/>
              <a:t>about your overall poster’s design).</a:t>
            </a:r>
          </a:p>
          <a:p>
            <a:endParaRPr lang="en-AU" b="1" dirty="0" smtClean="0"/>
          </a:p>
          <a:p>
            <a:endParaRPr lang="en-AU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AU" b="1" dirty="0"/>
          </a:p>
          <a:p>
            <a:pPr marL="0" indent="0">
              <a:buFont typeface="Arial" panose="020B0604020202020204" pitchFamily="34" charset="0"/>
              <a:buNone/>
            </a:pPr>
            <a:endParaRPr lang="en-AU" b="1" dirty="0" smtClean="0"/>
          </a:p>
        </p:txBody>
      </p:sp>
    </p:spTree>
    <p:extLst>
      <p:ext uri="{BB962C8B-B14F-4D97-AF65-F5344CB8AC3E}">
        <p14:creationId xmlns:p14="http://schemas.microsoft.com/office/powerpoint/2010/main" val="378212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050" y="2133600"/>
            <a:ext cx="7681950" cy="472439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F92BBE8-C137-474F-972A-B52681EB261E}"/>
              </a:ext>
            </a:extLst>
          </p:cNvPr>
          <p:cNvSpPr txBox="1">
            <a:spLocks/>
          </p:cNvSpPr>
          <p:nvPr/>
        </p:nvSpPr>
        <p:spPr>
          <a:xfrm>
            <a:off x="234141" y="264359"/>
            <a:ext cx="11659685" cy="632197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b="1" dirty="0" smtClean="0"/>
              <a:t>Your task is to create one piece of a larger poster, </a:t>
            </a:r>
            <a:r>
              <a:rPr lang="en-AU" b="1" dirty="0" smtClean="0"/>
              <a:t>by concentrating </a:t>
            </a:r>
            <a:r>
              <a:rPr lang="en-AU" b="1" dirty="0" smtClean="0"/>
              <a:t>on one of the </a:t>
            </a:r>
            <a:r>
              <a:rPr lang="en-AU" b="1" dirty="0" err="1" smtClean="0"/>
              <a:t>Nyoongar</a:t>
            </a:r>
            <a:r>
              <a:rPr lang="en-AU" b="1" dirty="0" smtClean="0"/>
              <a:t> seasons.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b="1" dirty="0" smtClean="0"/>
              <a:t>You will then combine your poster with the 5 other seasons to create the complete </a:t>
            </a:r>
            <a:r>
              <a:rPr lang="en-AU" b="1" dirty="0" err="1" smtClean="0"/>
              <a:t>Nyoongar</a:t>
            </a:r>
            <a:r>
              <a:rPr lang="en-AU" b="1" dirty="0" smtClean="0"/>
              <a:t> seasonal calendar.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b="1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AU" b="1" dirty="0" smtClean="0"/>
              <a:t>Lesson 2</a:t>
            </a:r>
          </a:p>
          <a:p>
            <a:r>
              <a:rPr lang="en-AU" dirty="0" smtClean="0"/>
              <a:t>Use your draft and note-taking sheet to create your </a:t>
            </a:r>
            <a:r>
              <a:rPr lang="en-AU" dirty="0" smtClean="0"/>
              <a:t>poster on a blank A3 sheet of paper. </a:t>
            </a:r>
            <a:endParaRPr lang="en-AU" dirty="0" smtClean="0"/>
          </a:p>
          <a:p>
            <a:r>
              <a:rPr lang="en-AU" dirty="0" smtClean="0"/>
              <a:t>Combine your posters to create the complete </a:t>
            </a:r>
            <a:r>
              <a:rPr lang="en-AU" dirty="0" err="1" smtClean="0"/>
              <a:t>Nyoongar</a:t>
            </a:r>
            <a:r>
              <a:rPr lang="en-AU" dirty="0" smtClean="0"/>
              <a:t> calendar.</a:t>
            </a:r>
          </a:p>
          <a:p>
            <a:endParaRPr lang="en-AU" b="1" dirty="0" smtClean="0"/>
          </a:p>
          <a:p>
            <a:endParaRPr lang="en-AU" b="1" dirty="0" smtClean="0"/>
          </a:p>
          <a:p>
            <a:pPr marL="0" indent="0">
              <a:buNone/>
            </a:pPr>
            <a:endParaRPr lang="en-AU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AU" b="1" dirty="0"/>
          </a:p>
          <a:p>
            <a:pPr marL="0" indent="0">
              <a:buFont typeface="Arial" panose="020B0604020202020204" pitchFamily="34" charset="0"/>
              <a:buNone/>
            </a:pPr>
            <a:endParaRPr lang="en-AU" b="1" dirty="0" smtClean="0"/>
          </a:p>
        </p:txBody>
      </p:sp>
    </p:spTree>
    <p:extLst>
      <p:ext uri="{BB962C8B-B14F-4D97-AF65-F5344CB8AC3E}">
        <p14:creationId xmlns:p14="http://schemas.microsoft.com/office/powerpoint/2010/main" val="364945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84428" y="228584"/>
            <a:ext cx="6670801" cy="196043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b="1" dirty="0" smtClean="0">
                <a:latin typeface="+mn-lt"/>
              </a:rPr>
              <a:t>Remember: a </a:t>
            </a:r>
            <a:r>
              <a:rPr lang="en-AU" sz="2800" b="1" dirty="0" smtClean="0">
                <a:latin typeface="+mn-lt"/>
              </a:rPr>
              <a:t>poster is an effective way of displaying information</a:t>
            </a:r>
            <a:r>
              <a:rPr lang="en-AU" sz="2800" b="1" dirty="0" smtClean="0">
                <a:latin typeface="+mn-lt"/>
              </a:rPr>
              <a:t>.</a:t>
            </a:r>
          </a:p>
          <a:p>
            <a:r>
              <a:rPr lang="en-AU" sz="2800" b="1" dirty="0" smtClean="0">
                <a:latin typeface="+mn-lt"/>
              </a:rPr>
              <a:t/>
            </a:r>
            <a:br>
              <a:rPr lang="en-AU" sz="2800" b="1" dirty="0" smtClean="0">
                <a:latin typeface="+mn-lt"/>
              </a:rPr>
            </a:br>
            <a:r>
              <a:rPr lang="en-AU" sz="2800" b="1" dirty="0" smtClean="0">
                <a:latin typeface="+mn-lt"/>
              </a:rPr>
              <a:t>They should be eye-catching and informative.</a:t>
            </a:r>
            <a:endParaRPr lang="en-AU" sz="2800" b="1" dirty="0">
              <a:latin typeface="+mn-lt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84428" y="2236377"/>
            <a:ext cx="6832960" cy="38080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b="1" dirty="0" smtClean="0">
                <a:latin typeface="+mn-lt"/>
              </a:rPr>
              <a:t>Effective posters have common features: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>
                <a:latin typeface="+mn-lt"/>
              </a:rPr>
              <a:t>A title (often, but not always at the top)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>
                <a:latin typeface="+mn-lt"/>
              </a:rPr>
              <a:t>Small amounts of information in clear sections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>
                <a:latin typeface="+mn-lt"/>
              </a:rPr>
              <a:t>E</a:t>
            </a:r>
            <a:r>
              <a:rPr lang="en-AU" sz="2800" dirty="0" smtClean="0">
                <a:latin typeface="+mn-lt"/>
              </a:rPr>
              <a:t>asy to read writing style and size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>
                <a:latin typeface="+mn-lt"/>
              </a:rPr>
              <a:t>Images related to the topic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>
                <a:latin typeface="+mn-lt"/>
              </a:rPr>
              <a:t>Enough colour to make it interesting, but not too much to make it distracting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>
                <a:latin typeface="+mn-lt"/>
              </a:rPr>
              <a:t>Spaced out so it fills the whole page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512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62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409</Words>
  <Application>Microsoft Office PowerPoint</Application>
  <PresentationFormat>Widescreen</PresentationFormat>
  <Paragraphs>50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Nyoongar Seasons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Nyoongar Seasons</dc:title>
  <dc:creator>ITSC</dc:creator>
  <cp:lastModifiedBy>ITSC</cp:lastModifiedBy>
  <cp:revision>10</cp:revision>
  <dcterms:created xsi:type="dcterms:W3CDTF">2020-11-09T08:18:30Z</dcterms:created>
  <dcterms:modified xsi:type="dcterms:W3CDTF">2020-11-09T09:20:53Z</dcterms:modified>
</cp:coreProperties>
</file>