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4" r:id="rId3"/>
    <p:sldId id="273" r:id="rId4"/>
    <p:sldId id="270" r:id="rId5"/>
    <p:sldId id="263" r:id="rId6"/>
    <p:sldId id="295" r:id="rId7"/>
    <p:sldId id="296" r:id="rId8"/>
    <p:sldId id="297" r:id="rId9"/>
    <p:sldId id="277" r:id="rId10"/>
    <p:sldId id="262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3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619A8-C932-4F8E-AE4D-9A9A7C727790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B68C-AC06-4252-8C4B-8115CD7B6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3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560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4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47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38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51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80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9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21" y="1401402"/>
            <a:ext cx="4043111" cy="4043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65" y="805000"/>
            <a:ext cx="7790411" cy="49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Earth’s Resources</a:t>
            </a:r>
          </a:p>
          <a:p>
            <a:r>
              <a:rPr lang="en-US" dirty="0"/>
              <a:t>A resource is any naturally occurring thing that can be used to satisfy the needs of humans or other living things.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Think, pair, share:  What is the definition of a resource?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 your whiteboard, write down three commonly used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18" y="681398"/>
            <a:ext cx="11758555" cy="125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the information on the cards provided to complete the graphic organiser.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58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Non-renewable Resources</a:t>
            </a:r>
          </a:p>
          <a:p>
            <a:r>
              <a:rPr lang="en-US" dirty="0"/>
              <a:t>Non-renewable resources can run out: only a limited amount of them is available.</a:t>
            </a:r>
          </a:p>
          <a:p>
            <a:r>
              <a:rPr lang="en-US" dirty="0"/>
              <a:t>They cannot come back after they have been used (or they take an </a:t>
            </a:r>
            <a:r>
              <a:rPr lang="en-US" i="1" dirty="0"/>
              <a:t>extremely</a:t>
            </a:r>
            <a:r>
              <a:rPr lang="en-US" dirty="0"/>
              <a:t> long time to come back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Think, pair, share:  What is a non-renewable resource?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Think, pair, share:  Why are coal </a:t>
            </a:r>
            <a:r>
              <a:rPr lang="en-US" dirty="0"/>
              <a:t>and </a:t>
            </a:r>
            <a:r>
              <a:rPr lang="en-US" dirty="0" smtClean="0"/>
              <a:t>gold classed as non-renewable resources?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444106D7-D671-4A73-BA27-9057EA2A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52252"/>
              </p:ext>
            </p:extLst>
          </p:nvPr>
        </p:nvGraphicFramePr>
        <p:xfrm>
          <a:off x="9514800" y="4681400"/>
          <a:ext cx="2605964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http://www.awrlloyd.com/wp-content/uploads/2018/01/Coal.jpg">
            <a:extLst>
              <a:ext uri="{FF2B5EF4-FFF2-40B4-BE49-F238E27FC236}">
                <a16:creationId xmlns="" xmlns:a16="http://schemas.microsoft.com/office/drawing/2014/main" id="{FF8E8E00-D27B-4F25-A5CE-A02A615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32" y="155469"/>
            <a:ext cx="2564238" cy="171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1.stabroeknews.com/images/2017/09/goldpic.png">
            <a:extLst>
              <a:ext uri="{FF2B5EF4-FFF2-40B4-BE49-F238E27FC236}">
                <a16:creationId xmlns="" xmlns:a16="http://schemas.microsoft.com/office/drawing/2014/main" id="{F87F51D9-4FD3-4759-8452-29E4D619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32" y="2034771"/>
            <a:ext cx="2564238" cy="170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34" y="738678"/>
            <a:ext cx="12022165" cy="5789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Renewable Resources</a:t>
            </a:r>
          </a:p>
          <a:p>
            <a:r>
              <a:rPr lang="en-US" dirty="0"/>
              <a:t>There are two types of renewable resources:</a:t>
            </a:r>
          </a:p>
          <a:p>
            <a:pPr lvl="1"/>
            <a:r>
              <a:rPr lang="en-US" sz="2800" dirty="0"/>
              <a:t>Continuous renewable resources, which can never run </a:t>
            </a:r>
            <a:r>
              <a:rPr lang="en-US" sz="2800" dirty="0" smtClean="0"/>
              <a:t>out</a:t>
            </a:r>
            <a:endParaRPr lang="en-US" sz="2800" dirty="0"/>
          </a:p>
          <a:p>
            <a:pPr lvl="1"/>
            <a:r>
              <a:rPr lang="en-US" sz="2800" dirty="0"/>
              <a:t>Non-continuous renewable resources, which can be used up but can come back over </a:t>
            </a:r>
            <a:r>
              <a:rPr lang="en-US" sz="2800" dirty="0" smtClean="0"/>
              <a:t>time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Think, pair, share:  What is the difference between continuous and non-continuous renewable resources?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Think, pair, share</a:t>
            </a:r>
            <a:r>
              <a:rPr lang="en-US" dirty="0" smtClean="0"/>
              <a:t>:  Would sunlight be classed as a continuous or non-continuous renewable resource?  Explain your choice.</a:t>
            </a:r>
            <a:endParaRPr lang="en-US" dirty="0" smtClean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3EE489B-291B-4490-AC40-346C5171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73551"/>
              </p:ext>
            </p:extLst>
          </p:nvPr>
        </p:nvGraphicFramePr>
        <p:xfrm>
          <a:off x="9204960" y="5242509"/>
          <a:ext cx="2899179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99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run out or can replenish itself when used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32" y="129973"/>
            <a:ext cx="3659014" cy="1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10" end="4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Non-Renewable Resources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32502"/>
            <a:ext cx="449854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22999"/>
              </p:ext>
            </p:extLst>
          </p:nvPr>
        </p:nvGraphicFramePr>
        <p:xfrm>
          <a:off x="9542232" y="67413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type of resources will we be </a:t>
                      </a:r>
                      <a:r>
                        <a:rPr lang="en-AU" dirty="0"/>
                        <a:t>learning about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" y="674137"/>
            <a:ext cx="9451647" cy="2356394"/>
          </a:xfrm>
        </p:spPr>
        <p:txBody>
          <a:bodyPr>
            <a:normAutofit/>
          </a:bodyPr>
          <a:lstStyle/>
          <a:p>
            <a:r>
              <a:rPr lang="en-US" b="1" dirty="0"/>
              <a:t>Describe</a:t>
            </a:r>
            <a:r>
              <a:rPr lang="en-US" dirty="0"/>
              <a:t> </a:t>
            </a:r>
            <a:r>
              <a:rPr lang="en-US" dirty="0" smtClean="0"/>
              <a:t>different types of non-renewable resources.</a:t>
            </a:r>
            <a:endParaRPr lang="en-US" dirty="0"/>
          </a:p>
          <a:p>
            <a:r>
              <a:rPr lang="en-US" b="1" dirty="0" smtClean="0"/>
              <a:t>Identify </a:t>
            </a:r>
            <a:r>
              <a:rPr lang="en-US" dirty="0" smtClean="0"/>
              <a:t>advantages and disadvantages of non-renewable resources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134389" y="381924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800" dirty="0" smtClean="0"/>
              <a:t>On your whiteboard, name two non-renewable resources and state how humans use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4575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</a:t>
                      </a:r>
                      <a:r>
                        <a:rPr lang="en-AU" dirty="0" smtClean="0"/>
                        <a:t>makes</a:t>
                      </a:r>
                      <a:r>
                        <a:rPr lang="en-AU" baseline="0" dirty="0" smtClean="0"/>
                        <a:t> a resource non-renewable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3819"/>
              </p:ext>
            </p:extLst>
          </p:nvPr>
        </p:nvGraphicFramePr>
        <p:xfrm>
          <a:off x="9514800" y="133809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three resources that are non-renewable.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Non-Renewable Resources</a:t>
            </a:r>
            <a:endParaRPr lang="en-AU" b="1" dirty="0"/>
          </a:p>
          <a:p>
            <a:r>
              <a:rPr lang="en-US" dirty="0"/>
              <a:t>Non-renewable resources can run out: only a limited amount of them is available.</a:t>
            </a:r>
          </a:p>
          <a:p>
            <a:r>
              <a:rPr lang="en-US" dirty="0"/>
              <a:t>They cannot come back after they have been used (or they take an </a:t>
            </a:r>
            <a:r>
              <a:rPr lang="en-US" i="1" dirty="0"/>
              <a:t>extremely</a:t>
            </a:r>
            <a:r>
              <a:rPr lang="en-US" dirty="0"/>
              <a:t> long time to come back).</a:t>
            </a:r>
          </a:p>
        </p:txBody>
      </p:sp>
      <p:pic>
        <p:nvPicPr>
          <p:cNvPr id="10" name="Picture 2" descr="http://www.awrlloyd.com/wp-content/uploads/2018/01/Coal.jpg">
            <a:extLst>
              <a:ext uri="{FF2B5EF4-FFF2-40B4-BE49-F238E27FC236}">
                <a16:creationId xmlns="" xmlns:a16="http://schemas.microsoft.com/office/drawing/2014/main" id="{FF8E8E00-D27B-4F25-A5CE-A02A615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932" y="3954213"/>
            <a:ext cx="3505013" cy="233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s1.stabroeknews.com/images/2017/09/goldpic.png">
            <a:extLst>
              <a:ext uri="{FF2B5EF4-FFF2-40B4-BE49-F238E27FC236}">
                <a16:creationId xmlns="" xmlns:a16="http://schemas.microsoft.com/office/drawing/2014/main" id="{F87F51D9-4FD3-4759-8452-29E4D619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80" y="3954573"/>
            <a:ext cx="3505013" cy="2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11857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do we use </a:t>
                      </a:r>
                      <a:r>
                        <a:rPr lang="en-AU" baseline="0" dirty="0" smtClean="0"/>
                        <a:t>non-renewable resources to produce energy or make products to use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Advantages of Non-Renewable Resources</a:t>
            </a:r>
            <a:endParaRPr lang="en-AU" b="1" dirty="0"/>
          </a:p>
          <a:p>
            <a:r>
              <a:rPr lang="en-US" dirty="0" smtClean="0"/>
              <a:t>Even though non-renewable </a:t>
            </a:r>
            <a:r>
              <a:rPr lang="en-US" dirty="0"/>
              <a:t>resources can run </a:t>
            </a:r>
            <a:r>
              <a:rPr lang="en-US" dirty="0" smtClean="0"/>
              <a:t>out, we still use them to make many products or to produce energy.</a:t>
            </a:r>
          </a:p>
          <a:p>
            <a:r>
              <a:rPr lang="en-US" dirty="0" smtClean="0"/>
              <a:t>Some of the </a:t>
            </a:r>
            <a:r>
              <a:rPr lang="en-US" b="1" dirty="0" smtClean="0"/>
              <a:t>advantages</a:t>
            </a:r>
            <a:r>
              <a:rPr lang="en-US" dirty="0" smtClean="0"/>
              <a:t> of using non-renewable resources are:</a:t>
            </a:r>
          </a:p>
          <a:p>
            <a:pPr lvl="1"/>
            <a:r>
              <a:rPr lang="en-US" dirty="0" smtClean="0"/>
              <a:t>They are easy to transport</a:t>
            </a:r>
          </a:p>
          <a:p>
            <a:pPr lvl="1"/>
            <a:r>
              <a:rPr lang="en-US" dirty="0" smtClean="0"/>
              <a:t>They are reasonably cheap</a:t>
            </a:r>
          </a:p>
          <a:p>
            <a:pPr lvl="1"/>
            <a:r>
              <a:rPr lang="en-US" dirty="0" smtClean="0"/>
              <a:t>They are plentiful</a:t>
            </a:r>
          </a:p>
          <a:p>
            <a:pPr lvl="1"/>
            <a:endParaRPr lang="en-US" dirty="0"/>
          </a:p>
        </p:txBody>
      </p:sp>
      <p:pic>
        <p:nvPicPr>
          <p:cNvPr id="7" name="Picture 2" descr="http://www.awrlloyd.com/wp-content/uploads/2018/01/Coal.jpg">
            <a:extLst>
              <a:ext uri="{FF2B5EF4-FFF2-40B4-BE49-F238E27FC236}">
                <a16:creationId xmlns="" xmlns:a16="http://schemas.microsoft.com/office/drawing/2014/main" id="{FF8E8E00-D27B-4F25-A5CE-A02A615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35" y="3402676"/>
            <a:ext cx="4750257" cy="31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25822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some reasons why people are using fewer</a:t>
                      </a:r>
                      <a:r>
                        <a:rPr lang="en-AU" baseline="0" dirty="0" smtClean="0"/>
                        <a:t> non-renewable resources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Disa</a:t>
            </a:r>
            <a:r>
              <a:rPr lang="en-AU" b="1" dirty="0" smtClean="0"/>
              <a:t>dvantages of Non-Renewable Resources</a:t>
            </a:r>
            <a:endParaRPr lang="en-AU" b="1" dirty="0"/>
          </a:p>
          <a:p>
            <a:r>
              <a:rPr lang="en-US" dirty="0" smtClean="0"/>
              <a:t>While non-renewable resources are used often, they have some disadvantages.</a:t>
            </a:r>
          </a:p>
          <a:p>
            <a:r>
              <a:rPr lang="en-US" dirty="0" smtClean="0"/>
              <a:t>Some of the </a:t>
            </a:r>
            <a:r>
              <a:rPr lang="en-US" b="1" dirty="0" smtClean="0"/>
              <a:t>disadvantages</a:t>
            </a:r>
            <a:r>
              <a:rPr lang="en-US" dirty="0" smtClean="0"/>
              <a:t> of using non-renewable resources are:</a:t>
            </a:r>
          </a:p>
          <a:p>
            <a:pPr lvl="1"/>
            <a:r>
              <a:rPr lang="en-US" dirty="0" smtClean="0"/>
              <a:t>They can cause pollution to air and water</a:t>
            </a:r>
          </a:p>
          <a:p>
            <a:pPr lvl="1"/>
            <a:r>
              <a:rPr lang="en-US" dirty="0" smtClean="0"/>
              <a:t>They can cause damage to the environment through mining</a:t>
            </a:r>
          </a:p>
          <a:p>
            <a:pPr lvl="1"/>
            <a:r>
              <a:rPr lang="en-US" dirty="0" smtClean="0"/>
              <a:t>They can produce waste products that are hard to 	   dispose of properly</a:t>
            </a:r>
          </a:p>
          <a:p>
            <a:pPr lvl="1"/>
            <a:endParaRPr lang="en-US" dirty="0"/>
          </a:p>
        </p:txBody>
      </p:sp>
      <p:pic>
        <p:nvPicPr>
          <p:cNvPr id="8" name="Picture 2" descr="http://www.abc.net.au/news/image/1418076-3x2-940x627.jpg">
            <a:extLst>
              <a:ext uri="{FF2B5EF4-FFF2-40B4-BE49-F238E27FC236}">
                <a16:creationId xmlns="" xmlns:a16="http://schemas.microsoft.com/office/drawing/2014/main" id="{C3CC28BA-84CE-4281-93B7-5567C021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35" y="3735219"/>
            <a:ext cx="4272041" cy="28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 txBox="1">
            <a:spLocks/>
          </p:cNvSpPr>
          <p:nvPr/>
        </p:nvSpPr>
        <p:spPr>
          <a:xfrm>
            <a:off x="162098" y="713847"/>
            <a:ext cx="8559835" cy="5254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/>
              <a:t>Filling out your graphic organiser</a:t>
            </a:r>
          </a:p>
          <a:p>
            <a:r>
              <a:rPr lang="en-US" dirty="0" smtClean="0"/>
              <a:t>You need to include the following information on your graphic organiser for each non-renewable resource</a:t>
            </a:r>
          </a:p>
          <a:p>
            <a:pPr lvl="1"/>
            <a:r>
              <a:rPr lang="en-US" dirty="0" smtClean="0"/>
              <a:t>What it is</a:t>
            </a:r>
          </a:p>
          <a:p>
            <a:pPr lvl="1"/>
            <a:r>
              <a:rPr lang="en-US" dirty="0" smtClean="0"/>
              <a:t>How it is used</a:t>
            </a:r>
          </a:p>
          <a:p>
            <a:pPr lvl="1"/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Disadvantages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9" y="2588027"/>
            <a:ext cx="5512473" cy="40981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655724" y="3241964"/>
            <a:ext cx="2066209" cy="123028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6655724" y="4528980"/>
            <a:ext cx="2427317" cy="156964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9122465" y="3241964"/>
            <a:ext cx="2520895" cy="12857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ounded Rectangle 15"/>
          <p:cNvSpPr/>
          <p:nvPr/>
        </p:nvSpPr>
        <p:spPr>
          <a:xfrm>
            <a:off x="9122464" y="4591397"/>
            <a:ext cx="2520895" cy="12857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0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533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Non-Renewable Resources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67</cp:revision>
  <dcterms:created xsi:type="dcterms:W3CDTF">2018-02-20T13:07:19Z</dcterms:created>
  <dcterms:modified xsi:type="dcterms:W3CDTF">2019-10-15T06:35:40Z</dcterms:modified>
</cp:coreProperties>
</file>