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73" r:id="rId3"/>
    <p:sldId id="274" r:id="rId4"/>
    <p:sldId id="298" r:id="rId5"/>
    <p:sldId id="299" r:id="rId6"/>
    <p:sldId id="270" r:id="rId7"/>
    <p:sldId id="263" r:id="rId8"/>
    <p:sldId id="295" r:id="rId9"/>
    <p:sldId id="296" r:id="rId10"/>
    <p:sldId id="297" r:id="rId11"/>
    <p:sldId id="277" r:id="rId12"/>
    <p:sldId id="262" r:id="rId13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9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15/10/2019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619A8-C932-4F8E-AE4D-9A9A7C727790}" type="datetimeFigureOut">
              <a:rPr lang="en-AU" smtClean="0"/>
              <a:t>15/10/2019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4B68C-AC06-4252-8C4B-8115CD7B67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9332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B68C-AC06-4252-8C4B-8115CD7B67F2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2560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B68C-AC06-4252-8C4B-8115CD7B67F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247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B68C-AC06-4252-8C4B-8115CD7B67F2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140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43021-3677-4159-B09F-685EE1B37DE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0239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43021-3677-4159-B09F-685EE1B37DE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3684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B68C-AC06-4252-8C4B-8115CD7B67F2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2387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B68C-AC06-4252-8C4B-8115CD7B67F2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7518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B68C-AC06-4252-8C4B-8115CD7B67F2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0807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43021-3677-4159-B09F-685EE1B37DE8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699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15/10/2019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15/10/2019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15/10/2019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15/10/2019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754" y="60282"/>
            <a:ext cx="2796202" cy="27962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65" y="805000"/>
            <a:ext cx="7790411" cy="49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Earth’s Resources</a:t>
            </a:r>
          </a:p>
          <a:p>
            <a:r>
              <a:rPr lang="en-US" dirty="0"/>
              <a:t>A resource is any naturally occurring thing that can be used to satisfy the needs of humans or other living things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Resources can be renewable, for example sunlight.</a:t>
            </a:r>
          </a:p>
          <a:p>
            <a:r>
              <a:rPr lang="en-US" dirty="0" smtClean="0"/>
              <a:t>Resources can be non-renewable, for example coal.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Think, pair, share:  What is the </a:t>
            </a:r>
            <a:r>
              <a:rPr lang="en-US" dirty="0" smtClean="0"/>
              <a:t>difference between a renewable resource and a non-renewable resource?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FB0BB151-1315-4CBC-B400-BC73E8F10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224462"/>
              </p:ext>
            </p:extLst>
          </p:nvPr>
        </p:nvGraphicFramePr>
        <p:xfrm>
          <a:off x="9513992" y="3035480"/>
          <a:ext cx="2605964" cy="3754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renewable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adjective</a:t>
                      </a:r>
                      <a:r>
                        <a:rPr lang="en-AU" b="0" baseline="0" dirty="0"/>
                        <a:t>)</a:t>
                      </a:r>
                      <a:endParaRPr lang="en-AU" b="1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natural resource that either cannot be used up or can replenish itself when used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non-renewable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adjective</a:t>
                      </a:r>
                      <a:r>
                        <a:rPr lang="en-AU" b="0" baseline="0" dirty="0"/>
                        <a:t>)</a:t>
                      </a:r>
                      <a:endParaRPr lang="en-AU" b="1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natural resource that can be used up and does not replenish itself (or replenishes </a:t>
                      </a:r>
                      <a:r>
                        <a:rPr lang="en-A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</a:t>
                      </a: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slowly)</a:t>
                      </a:r>
                      <a:endParaRPr lang="en-AU" b="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917977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</a:t>
                      </a:r>
                      <a:r>
                        <a:rPr lang="en-AU" dirty="0" smtClean="0"/>
                        <a:t>some disadvantages to</a:t>
                      </a:r>
                      <a:r>
                        <a:rPr lang="en-AU" baseline="0" dirty="0" smtClean="0"/>
                        <a:t> using renewable </a:t>
                      </a:r>
                      <a:r>
                        <a:rPr lang="en-AU" baseline="0" dirty="0" smtClean="0"/>
                        <a:t>resources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98" y="713847"/>
            <a:ext cx="8559835" cy="5254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Disadvantages </a:t>
            </a:r>
            <a:r>
              <a:rPr lang="en-AU" b="1" dirty="0" smtClean="0"/>
              <a:t>of Renewable </a:t>
            </a:r>
            <a:r>
              <a:rPr lang="en-AU" b="1" dirty="0" smtClean="0"/>
              <a:t>Resources</a:t>
            </a:r>
            <a:endParaRPr lang="en-AU" b="1" dirty="0"/>
          </a:p>
          <a:p>
            <a:r>
              <a:rPr lang="en-US" dirty="0" smtClean="0"/>
              <a:t>While </a:t>
            </a:r>
            <a:r>
              <a:rPr lang="en-US" dirty="0" smtClean="0"/>
              <a:t>most renewable </a:t>
            </a:r>
            <a:r>
              <a:rPr lang="en-US" dirty="0" smtClean="0"/>
              <a:t>resources </a:t>
            </a:r>
            <a:r>
              <a:rPr lang="en-US" dirty="0" smtClean="0"/>
              <a:t>reduce pollution, </a:t>
            </a:r>
            <a:r>
              <a:rPr lang="en-US" dirty="0" smtClean="0"/>
              <a:t>they have some disadvantages.</a:t>
            </a:r>
          </a:p>
          <a:p>
            <a:r>
              <a:rPr lang="en-US" dirty="0" smtClean="0"/>
              <a:t>Some of the </a:t>
            </a:r>
            <a:r>
              <a:rPr lang="en-US" b="1" dirty="0" smtClean="0"/>
              <a:t>disadvantages</a:t>
            </a:r>
            <a:r>
              <a:rPr lang="en-US" dirty="0" smtClean="0"/>
              <a:t> of </a:t>
            </a:r>
            <a:r>
              <a:rPr lang="en-US" dirty="0" smtClean="0"/>
              <a:t>using renewable </a:t>
            </a:r>
            <a:r>
              <a:rPr lang="en-US" dirty="0" smtClean="0"/>
              <a:t>resources are:</a:t>
            </a:r>
          </a:p>
          <a:p>
            <a:pPr lvl="1"/>
            <a:r>
              <a:rPr lang="en-US" dirty="0" smtClean="0"/>
              <a:t>They can </a:t>
            </a:r>
            <a:r>
              <a:rPr lang="en-US" dirty="0" smtClean="0"/>
              <a:t>be dependent on weather</a:t>
            </a:r>
            <a:endParaRPr lang="en-US" dirty="0" smtClean="0"/>
          </a:p>
          <a:p>
            <a:pPr lvl="1"/>
            <a:r>
              <a:rPr lang="en-US" dirty="0" smtClean="0"/>
              <a:t>They can cause damage to the environment </a:t>
            </a:r>
            <a:r>
              <a:rPr lang="en-US" dirty="0" smtClean="0"/>
              <a:t>when 	        they are built</a:t>
            </a:r>
            <a:endParaRPr lang="en-US" dirty="0" smtClean="0"/>
          </a:p>
          <a:p>
            <a:pPr lvl="1"/>
            <a:r>
              <a:rPr lang="en-US" dirty="0" smtClean="0"/>
              <a:t>They can </a:t>
            </a:r>
            <a:r>
              <a:rPr lang="en-US" dirty="0" smtClean="0"/>
              <a:t>be costly to build and maintain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8" descr="Solar Panels Being Fitted Carto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225" y="3341043"/>
            <a:ext cx="3760787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32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 txBox="1">
            <a:spLocks/>
          </p:cNvSpPr>
          <p:nvPr/>
        </p:nvSpPr>
        <p:spPr>
          <a:xfrm>
            <a:off x="162098" y="713847"/>
            <a:ext cx="8559835" cy="5254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b="1" dirty="0" smtClean="0"/>
              <a:t>Filling out your graphic organiser</a:t>
            </a:r>
          </a:p>
          <a:p>
            <a:r>
              <a:rPr lang="en-US" dirty="0" smtClean="0"/>
              <a:t>You need to include the following information on your graphic organiser for each non-renewable resource</a:t>
            </a:r>
          </a:p>
          <a:p>
            <a:pPr lvl="1"/>
            <a:r>
              <a:rPr lang="en-US" dirty="0" smtClean="0"/>
              <a:t>Where the energy comes from</a:t>
            </a:r>
            <a:endParaRPr lang="en-US" dirty="0" smtClean="0"/>
          </a:p>
          <a:p>
            <a:pPr lvl="1"/>
            <a:r>
              <a:rPr lang="en-US" dirty="0" smtClean="0"/>
              <a:t>How it </a:t>
            </a:r>
            <a:r>
              <a:rPr lang="en-US" dirty="0" smtClean="0"/>
              <a:t>works</a:t>
            </a:r>
            <a:endParaRPr lang="en-US" dirty="0" smtClean="0"/>
          </a:p>
          <a:p>
            <a:pPr lvl="1"/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Disadvantages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230" y="2255227"/>
            <a:ext cx="5955192" cy="443099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962033" y="2338164"/>
            <a:ext cx="2790155" cy="4786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ounded Rectangle 13"/>
          <p:cNvSpPr/>
          <p:nvPr/>
        </p:nvSpPr>
        <p:spPr>
          <a:xfrm>
            <a:off x="6171878" y="2816843"/>
            <a:ext cx="5580310" cy="87895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ounded Rectangle 14"/>
          <p:cNvSpPr/>
          <p:nvPr/>
        </p:nvSpPr>
        <p:spPr>
          <a:xfrm>
            <a:off x="6360464" y="3881603"/>
            <a:ext cx="3016739" cy="110696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ounded Rectangle 15"/>
          <p:cNvSpPr/>
          <p:nvPr/>
        </p:nvSpPr>
        <p:spPr>
          <a:xfrm>
            <a:off x="6360464" y="4988565"/>
            <a:ext cx="3016739" cy="85377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09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7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518" y="681398"/>
            <a:ext cx="11758555" cy="1258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the information on the cards provided to complete the graphic organiser.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35" y="705427"/>
            <a:ext cx="12022165" cy="5789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Renewable Resources</a:t>
            </a:r>
          </a:p>
          <a:p>
            <a:r>
              <a:rPr lang="en-US" dirty="0"/>
              <a:t>There are two types of renewable resources:</a:t>
            </a:r>
          </a:p>
          <a:p>
            <a:pPr lvl="1"/>
            <a:r>
              <a:rPr lang="en-US" sz="2800" dirty="0"/>
              <a:t>Continuous renewable resources, which can never run </a:t>
            </a:r>
            <a:r>
              <a:rPr lang="en-US" sz="2800" dirty="0" smtClean="0"/>
              <a:t>out</a:t>
            </a:r>
            <a:endParaRPr lang="en-US" sz="2800" dirty="0"/>
          </a:p>
          <a:p>
            <a:pPr lvl="1"/>
            <a:r>
              <a:rPr lang="en-US" sz="2800" dirty="0"/>
              <a:t>Non-continuous renewable resources, which can be used up but can come back over </a:t>
            </a:r>
            <a:r>
              <a:rPr lang="en-US" sz="2800" dirty="0" smtClean="0"/>
              <a:t>time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Think, pair, share:  What is the difference between </a:t>
            </a:r>
            <a:r>
              <a:rPr lang="en-US" dirty="0" smtClean="0"/>
              <a:t>			   continuous </a:t>
            </a:r>
            <a:r>
              <a:rPr lang="en-US" dirty="0" smtClean="0"/>
              <a:t>and non-continuous renewable resources?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Think, pair, share</a:t>
            </a:r>
            <a:r>
              <a:rPr lang="en-US" dirty="0" smtClean="0"/>
              <a:t>:  Would </a:t>
            </a:r>
            <a:r>
              <a:rPr lang="en-US" dirty="0" smtClean="0"/>
              <a:t>bananas be </a:t>
            </a:r>
            <a:r>
              <a:rPr lang="en-US" dirty="0" smtClean="0"/>
              <a:t>classed as a continuous or non-continuous renewable resource?  Explain your choice.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03EE489B-291B-4490-AC40-346C5171D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273551"/>
              </p:ext>
            </p:extLst>
          </p:nvPr>
        </p:nvGraphicFramePr>
        <p:xfrm>
          <a:off x="9204960" y="5242509"/>
          <a:ext cx="2899179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991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renewable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adjective</a:t>
                      </a:r>
                      <a:r>
                        <a:rPr lang="en-AU" b="0" baseline="0" dirty="0"/>
                        <a:t>)</a:t>
                      </a:r>
                      <a:endParaRPr lang="en-AU" b="1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natural resource that either cannot run out or can replenish itself when used</a:t>
                      </a:r>
                      <a:endParaRPr lang="en-AU" b="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" name="Picture 2" descr="https://media.mnn.com/assets/images/2018/03/banana_stem_rachis.jpg.838x0_q80.jpg">
            <a:extLst>
              <a:ext uri="{FF2B5EF4-FFF2-40B4-BE49-F238E27FC236}">
                <a16:creationId xmlns="" xmlns:a16="http://schemas.microsoft.com/office/drawing/2014/main" id="{9262D06B-1D09-43A0-89F4-C8E91C3DE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996" y="2545842"/>
            <a:ext cx="3340148" cy="22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55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98" y="713847"/>
            <a:ext cx="8559835" cy="5587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Non-renewable Resources</a:t>
            </a:r>
          </a:p>
          <a:p>
            <a:r>
              <a:rPr lang="en-US" dirty="0"/>
              <a:t>Non-renewable resources can run out: only a limited amount of them is available.</a:t>
            </a:r>
          </a:p>
          <a:p>
            <a:r>
              <a:rPr lang="en-US" dirty="0"/>
              <a:t>They cannot come back after they have been used (or they take an </a:t>
            </a:r>
            <a:r>
              <a:rPr lang="en-US" i="1" dirty="0"/>
              <a:t>extremely</a:t>
            </a:r>
            <a:r>
              <a:rPr lang="en-US" dirty="0"/>
              <a:t> long time to come back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Think, pair, share:  What is a non-renewable resource?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Think, pair, share:  Why are coal </a:t>
            </a:r>
            <a:r>
              <a:rPr lang="en-US" dirty="0"/>
              <a:t>and </a:t>
            </a:r>
            <a:r>
              <a:rPr lang="en-US" dirty="0" smtClean="0"/>
              <a:t>gold classed as non-renewable resources?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444106D7-D671-4A73-BA27-9057EA2A4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252252"/>
              </p:ext>
            </p:extLst>
          </p:nvPr>
        </p:nvGraphicFramePr>
        <p:xfrm>
          <a:off x="9514800" y="4681400"/>
          <a:ext cx="2605964" cy="2108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1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non-renewable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adjective</a:t>
                      </a:r>
                      <a:r>
                        <a:rPr lang="en-AU" b="0" baseline="0" dirty="0"/>
                        <a:t>)</a:t>
                      </a:r>
                      <a:endParaRPr lang="en-AU" b="1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natural resource that can be used up and does not replenish itself (or replenishes </a:t>
                      </a:r>
                      <a:r>
                        <a:rPr lang="en-A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</a:t>
                      </a: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slowly)</a:t>
                      </a:r>
                      <a:endParaRPr lang="en-AU" b="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050" name="Picture 2" descr="http://www.awrlloyd.com/wp-content/uploads/2018/01/Coal.jpg">
            <a:extLst>
              <a:ext uri="{FF2B5EF4-FFF2-40B4-BE49-F238E27FC236}">
                <a16:creationId xmlns:a16="http://schemas.microsoft.com/office/drawing/2014/main" xmlns="" id="{FF8E8E00-D27B-4F25-A5CE-A02A6151C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832" y="155469"/>
            <a:ext cx="2564238" cy="171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1.stabroeknews.com/images/2017/09/goldpic.png">
            <a:extLst>
              <a:ext uri="{FF2B5EF4-FFF2-40B4-BE49-F238E27FC236}">
                <a16:creationId xmlns:a16="http://schemas.microsoft.com/office/drawing/2014/main" xmlns="" id="{F87F51D9-4FD3-4759-8452-29E4D619F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832" y="2034771"/>
            <a:ext cx="2564238" cy="170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95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4" y="720000"/>
            <a:ext cx="9554094" cy="4833906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AU" sz="2800" dirty="0"/>
              <a:t>Can this resource run out?</a:t>
            </a:r>
          </a:p>
          <a:p>
            <a:pPr lvl="2"/>
            <a:r>
              <a:rPr lang="en-AU" sz="2800" dirty="0"/>
              <a:t>No: </a:t>
            </a:r>
            <a:r>
              <a:rPr lang="en-AU" sz="2800" dirty="0">
                <a:solidFill>
                  <a:schemeClr val="accent5"/>
                </a:solidFill>
              </a:rPr>
              <a:t>continuous renewable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800" dirty="0"/>
              <a:t>If it can run out, can it come back quickly?</a:t>
            </a:r>
          </a:p>
          <a:p>
            <a:pPr lvl="2"/>
            <a:r>
              <a:rPr lang="en-AU" sz="2800" dirty="0"/>
              <a:t>Yes: </a:t>
            </a:r>
            <a:r>
              <a:rPr lang="en-AU" sz="2800" dirty="0">
                <a:solidFill>
                  <a:schemeClr val="accent6"/>
                </a:solidFill>
              </a:rPr>
              <a:t>non-continuous renewable</a:t>
            </a:r>
          </a:p>
          <a:p>
            <a:pPr lvl="2"/>
            <a:r>
              <a:rPr lang="en-AU" sz="2800" dirty="0"/>
              <a:t>No: </a:t>
            </a:r>
            <a:r>
              <a:rPr lang="en-AU" sz="2800" dirty="0">
                <a:solidFill>
                  <a:schemeClr val="accent2"/>
                </a:solidFill>
              </a:rPr>
              <a:t>non-renewable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What type of resource is iron?</a:t>
            </a:r>
          </a:p>
          <a:p>
            <a:pPr lvl="1"/>
            <a:r>
              <a:rPr lang="en-AU" sz="2800" dirty="0"/>
              <a:t>We will run out of iron one day, and it</a:t>
            </a:r>
            <a:br>
              <a:rPr lang="en-AU" sz="2800" dirty="0"/>
            </a:br>
            <a:r>
              <a:rPr lang="en-AU" sz="2800" dirty="0"/>
              <a:t>cannot come back, so it is a</a:t>
            </a:r>
            <a:br>
              <a:rPr lang="en-AU" sz="2800" dirty="0"/>
            </a:br>
            <a:r>
              <a:rPr lang="en-AU" sz="2800" dirty="0">
                <a:solidFill>
                  <a:schemeClr val="accent2"/>
                </a:solidFill>
              </a:rPr>
              <a:t>non-renewable</a:t>
            </a:r>
            <a:r>
              <a:rPr lang="en-AU" sz="2800" dirty="0">
                <a:solidFill>
                  <a:schemeClr val="accent6"/>
                </a:solidFill>
              </a:rPr>
              <a:t> </a:t>
            </a:r>
            <a:r>
              <a:rPr lang="en-AU" sz="2800" dirty="0"/>
              <a:t>resource.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FB0BB151-1315-4CBC-B400-BC73E8F105D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13992" y="95901"/>
          <a:ext cx="2605964" cy="3754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renewable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adjective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effectLst/>
                        </a:rPr>
                        <a:t>a natural resource that either cannot be used up or can replenish itself when used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kern="1200" baseline="0" dirty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non-renewable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adjective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effectLst/>
                        </a:rPr>
                        <a:t>a natural resource that can be used up and does not replenish itself (or replenishes very slowly)</a:t>
                      </a:r>
                      <a:endParaRPr lang="en-AU" b="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46" name="Picture 2" descr="http://www.abc.net.au/news/image/1418076-3x2-940x627.jpg">
            <a:extLst>
              <a:ext uri="{FF2B5EF4-FFF2-40B4-BE49-F238E27FC236}">
                <a16:creationId xmlns="" xmlns:a16="http://schemas.microsoft.com/office/drawing/2014/main" id="{C3CC28BA-84CE-4281-93B7-5567C0212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568" y="3912557"/>
            <a:ext cx="4272041" cy="284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29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4" y="720000"/>
            <a:ext cx="9554094" cy="4723442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AU" sz="2800" dirty="0"/>
              <a:t>Can this resource run out?</a:t>
            </a:r>
          </a:p>
          <a:p>
            <a:pPr lvl="2"/>
            <a:r>
              <a:rPr lang="en-AU" sz="2800" dirty="0"/>
              <a:t>No: </a:t>
            </a:r>
            <a:r>
              <a:rPr lang="en-AU" sz="2800" dirty="0">
                <a:solidFill>
                  <a:schemeClr val="accent5"/>
                </a:solidFill>
              </a:rPr>
              <a:t>continuous renewable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800" dirty="0"/>
              <a:t>If it can run out, can it come back quickly?</a:t>
            </a:r>
          </a:p>
          <a:p>
            <a:pPr lvl="2"/>
            <a:r>
              <a:rPr lang="en-AU" sz="2800" dirty="0"/>
              <a:t>Yes: </a:t>
            </a:r>
            <a:r>
              <a:rPr lang="en-AU" sz="2800" dirty="0">
                <a:solidFill>
                  <a:schemeClr val="accent6"/>
                </a:solidFill>
              </a:rPr>
              <a:t>non-continuous renewable</a:t>
            </a:r>
          </a:p>
          <a:p>
            <a:pPr lvl="2"/>
            <a:r>
              <a:rPr lang="en-AU" sz="2800" dirty="0"/>
              <a:t>No: </a:t>
            </a:r>
            <a:r>
              <a:rPr lang="en-AU" sz="2800" dirty="0">
                <a:solidFill>
                  <a:schemeClr val="accent2"/>
                </a:solidFill>
              </a:rPr>
              <a:t>non-renewable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What type of resource is wind?</a:t>
            </a:r>
          </a:p>
          <a:p>
            <a:pPr lvl="1"/>
            <a:r>
              <a:rPr lang="en-AU" sz="2800" dirty="0"/>
              <a:t>Wind cannot run out,</a:t>
            </a:r>
            <a:br>
              <a:rPr lang="en-AU" sz="2800" dirty="0"/>
            </a:br>
            <a:r>
              <a:rPr lang="en-AU" sz="2800" dirty="0"/>
              <a:t>so it is a </a:t>
            </a:r>
            <a:r>
              <a:rPr lang="en-AU" sz="2800" dirty="0">
                <a:solidFill>
                  <a:schemeClr val="accent5"/>
                </a:solidFill>
              </a:rPr>
              <a:t>continuous</a:t>
            </a:r>
            <a:br>
              <a:rPr lang="en-AU" sz="2800" dirty="0">
                <a:solidFill>
                  <a:schemeClr val="accent5"/>
                </a:solidFill>
              </a:rPr>
            </a:br>
            <a:r>
              <a:rPr lang="en-AU" sz="2800" dirty="0">
                <a:solidFill>
                  <a:schemeClr val="accent5"/>
                </a:solidFill>
              </a:rPr>
              <a:t>renewable </a:t>
            </a:r>
            <a:r>
              <a:rPr lang="en-AU" sz="2800" dirty="0"/>
              <a:t>resource.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FB0BB151-1315-4CBC-B400-BC73E8F105D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13992" y="95901"/>
          <a:ext cx="2605964" cy="3754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renewable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adjective</a:t>
                      </a:r>
                      <a:r>
                        <a:rPr lang="en-AU" b="0" baseline="0" dirty="0"/>
                        <a:t>)</a:t>
                      </a:r>
                      <a:endParaRPr lang="en-AU" b="1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natural resource that either cannot be used up or can replenish itself when used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non-renewable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adjective</a:t>
                      </a:r>
                      <a:r>
                        <a:rPr lang="en-AU" b="0" baseline="0" dirty="0"/>
                        <a:t>)</a:t>
                      </a:r>
                      <a:endParaRPr lang="en-AU" b="1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natural resource that can be used up and does not replenish itself (or replenishes </a:t>
                      </a:r>
                      <a:r>
                        <a:rPr lang="en-A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</a:t>
                      </a: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slowly)</a:t>
                      </a:r>
                      <a:endParaRPr lang="en-AU" b="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194" name="Picture 2" descr="https://www.sciencenewsforstudents.org/sites/default/files/2016/03/main/articles/wind-turbines-main-image.jpg">
            <a:extLst>
              <a:ext uri="{FF2B5EF4-FFF2-40B4-BE49-F238E27FC236}">
                <a16:creationId xmlns="" xmlns:a16="http://schemas.microsoft.com/office/drawing/2014/main" id="{2A3FDEEE-B615-4E78-84A2-3C0462D57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769" y="3949357"/>
            <a:ext cx="5258602" cy="281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48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anchor="ctr">
            <a:normAutofit/>
          </a:bodyPr>
          <a:lstStyle/>
          <a:p>
            <a:r>
              <a:rPr lang="en-AU" dirty="0" smtClean="0"/>
              <a:t>Renewable </a:t>
            </a:r>
            <a:r>
              <a:rPr lang="en-AU" dirty="0" smtClean="0"/>
              <a:t>Resources</a:t>
            </a:r>
            <a:r>
              <a:rPr lang="en-AU" dirty="0"/>
              <a:t/>
            </a:r>
            <a:br>
              <a:rPr lang="en-AU" dirty="0"/>
            </a:br>
            <a:r>
              <a:rPr lang="en-AU" sz="2800" dirty="0"/>
              <a:t>Year 7 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132502"/>
            <a:ext cx="4498548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822999"/>
              </p:ext>
            </p:extLst>
          </p:nvPr>
        </p:nvGraphicFramePr>
        <p:xfrm>
          <a:off x="9542232" y="674137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</a:t>
                      </a:r>
                      <a:r>
                        <a:rPr lang="en-AU" dirty="0" smtClean="0"/>
                        <a:t>type of resources will we be </a:t>
                      </a:r>
                      <a:r>
                        <a:rPr lang="en-AU" dirty="0"/>
                        <a:t>learning about today?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56355AD-F9E3-406A-AA51-BD891627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89" y="674137"/>
            <a:ext cx="9451647" cy="2356394"/>
          </a:xfrm>
        </p:spPr>
        <p:txBody>
          <a:bodyPr>
            <a:normAutofit/>
          </a:bodyPr>
          <a:lstStyle/>
          <a:p>
            <a:r>
              <a:rPr lang="en-US" b="1" dirty="0"/>
              <a:t>Describe</a:t>
            </a:r>
            <a:r>
              <a:rPr lang="en-US" dirty="0"/>
              <a:t> </a:t>
            </a:r>
            <a:r>
              <a:rPr lang="en-US" dirty="0" smtClean="0"/>
              <a:t>different types of </a:t>
            </a:r>
            <a:r>
              <a:rPr lang="en-US" dirty="0" smtClean="0"/>
              <a:t>renewable </a:t>
            </a:r>
            <a:r>
              <a:rPr lang="en-US" dirty="0" smtClean="0"/>
              <a:t>resources.</a:t>
            </a:r>
            <a:endParaRPr lang="en-US" dirty="0"/>
          </a:p>
          <a:p>
            <a:r>
              <a:rPr lang="en-US" b="1" dirty="0" smtClean="0"/>
              <a:t>Identify </a:t>
            </a:r>
            <a:r>
              <a:rPr lang="en-US" dirty="0" smtClean="0"/>
              <a:t>advantages and disadvantages of </a:t>
            </a:r>
            <a:r>
              <a:rPr lang="en-US" dirty="0" smtClean="0"/>
              <a:t>renewable </a:t>
            </a:r>
            <a:r>
              <a:rPr lang="en-US" dirty="0" smtClean="0"/>
              <a:t>resources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C9CF77F-9496-4178-8C53-0D1F282880E9}"/>
              </a:ext>
            </a:extLst>
          </p:cNvPr>
          <p:cNvSpPr txBox="1"/>
          <p:nvPr/>
        </p:nvSpPr>
        <p:spPr>
          <a:xfrm>
            <a:off x="134389" y="3819248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800" dirty="0" smtClean="0"/>
              <a:t>On your whiteboard, name two </a:t>
            </a:r>
            <a:r>
              <a:rPr lang="en-US" sz="2800" dirty="0" smtClean="0"/>
              <a:t>renewable </a:t>
            </a:r>
            <a:r>
              <a:rPr lang="en-US" sz="2800" dirty="0" smtClean="0"/>
              <a:t>resources and state how humans use them.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720186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</a:t>
                      </a:r>
                      <a:r>
                        <a:rPr lang="en-AU" dirty="0" smtClean="0"/>
                        <a:t>makes</a:t>
                      </a:r>
                      <a:r>
                        <a:rPr lang="en-AU" baseline="0" dirty="0" smtClean="0"/>
                        <a:t> a resource </a:t>
                      </a:r>
                      <a:r>
                        <a:rPr lang="en-AU" baseline="0" dirty="0" smtClean="0"/>
                        <a:t>renewable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568870"/>
              </p:ext>
            </p:extLst>
          </p:nvPr>
        </p:nvGraphicFramePr>
        <p:xfrm>
          <a:off x="9514800" y="133809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Name</a:t>
                      </a:r>
                      <a:r>
                        <a:rPr lang="en-AU" baseline="0" dirty="0" smtClean="0"/>
                        <a:t> three resources that are </a:t>
                      </a:r>
                      <a:r>
                        <a:rPr lang="en-AU" baseline="0" dirty="0" smtClean="0"/>
                        <a:t>renewable</a:t>
                      </a:r>
                      <a:r>
                        <a:rPr lang="en-AU" baseline="0" dirty="0" smtClean="0"/>
                        <a:t>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98" y="713847"/>
            <a:ext cx="8559835" cy="5254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Renewable </a:t>
            </a:r>
            <a:r>
              <a:rPr lang="en-AU" b="1" dirty="0" smtClean="0"/>
              <a:t>Resources</a:t>
            </a:r>
            <a:endParaRPr lang="en-AU" b="1" dirty="0"/>
          </a:p>
          <a:p>
            <a:r>
              <a:rPr lang="en-US" dirty="0" smtClean="0"/>
              <a:t>Renewable </a:t>
            </a:r>
            <a:r>
              <a:rPr lang="en-US" dirty="0"/>
              <a:t>resources </a:t>
            </a:r>
            <a:r>
              <a:rPr lang="en-US" dirty="0" smtClean="0"/>
              <a:t>either cannot run out or replenish themselves quickly.</a:t>
            </a:r>
            <a:endParaRPr lang="en-US" dirty="0"/>
          </a:p>
          <a:p>
            <a:r>
              <a:rPr lang="en-US" dirty="0"/>
              <a:t>They </a:t>
            </a:r>
            <a:r>
              <a:rPr lang="en-US" dirty="0" smtClean="0"/>
              <a:t>be continuous (which will never run out) or non-continuous (which can be used up but will return over time)</a:t>
            </a:r>
            <a:endParaRPr lang="en-US" dirty="0"/>
          </a:p>
        </p:txBody>
      </p:sp>
      <p:pic>
        <p:nvPicPr>
          <p:cNvPr id="8" name="Picture 2" descr="https://americanheritagetrees.org/wp-content/uploads/2016/10/Forest.png">
            <a:extLst>
              <a:ext uri="{FF2B5EF4-FFF2-40B4-BE49-F238E27FC236}">
                <a16:creationId xmlns="" xmlns:a16="http://schemas.microsoft.com/office/drawing/2014/main" id="{A0A929F4-E232-4BB1-A101-B63F2FD1A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960" y="3341043"/>
            <a:ext cx="7574949" cy="332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81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57041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Why </a:t>
                      </a:r>
                      <a:r>
                        <a:rPr lang="en-AU" dirty="0" smtClean="0"/>
                        <a:t>are we using more renewable</a:t>
                      </a:r>
                      <a:r>
                        <a:rPr lang="en-AU" baseline="0" dirty="0" smtClean="0"/>
                        <a:t> resources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98" y="713847"/>
            <a:ext cx="8559835" cy="5254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Advantages of </a:t>
            </a:r>
            <a:r>
              <a:rPr lang="en-AU" b="1" dirty="0" smtClean="0"/>
              <a:t>Renewable </a:t>
            </a:r>
            <a:r>
              <a:rPr lang="en-AU" b="1" dirty="0" smtClean="0"/>
              <a:t>Resources</a:t>
            </a:r>
            <a:endParaRPr lang="en-AU" b="1" dirty="0"/>
          </a:p>
          <a:p>
            <a:r>
              <a:rPr lang="en-US" dirty="0" smtClean="0"/>
              <a:t>Many countries are moving towards using more renewable resources.</a:t>
            </a:r>
            <a:endParaRPr lang="en-US" dirty="0" smtClean="0"/>
          </a:p>
          <a:p>
            <a:r>
              <a:rPr lang="en-US" dirty="0" smtClean="0"/>
              <a:t>Some of the </a:t>
            </a:r>
            <a:r>
              <a:rPr lang="en-US" b="1" dirty="0" smtClean="0"/>
              <a:t>advantages</a:t>
            </a:r>
            <a:r>
              <a:rPr lang="en-US" dirty="0" smtClean="0"/>
              <a:t> of using </a:t>
            </a:r>
            <a:r>
              <a:rPr lang="en-US" dirty="0" smtClean="0"/>
              <a:t>renewable </a:t>
            </a:r>
            <a:r>
              <a:rPr lang="en-US" dirty="0" smtClean="0"/>
              <a:t>resources are:</a:t>
            </a:r>
          </a:p>
          <a:p>
            <a:pPr lvl="1"/>
            <a:r>
              <a:rPr lang="en-US" dirty="0" smtClean="0"/>
              <a:t>They are </a:t>
            </a:r>
            <a:r>
              <a:rPr lang="en-US" dirty="0" smtClean="0"/>
              <a:t>not going to run out (or will replenish quickly)</a:t>
            </a:r>
            <a:endParaRPr lang="en-US" dirty="0" smtClean="0"/>
          </a:p>
          <a:p>
            <a:pPr lvl="1"/>
            <a:r>
              <a:rPr lang="en-US" dirty="0" smtClean="0"/>
              <a:t>They </a:t>
            </a:r>
            <a:r>
              <a:rPr lang="en-US" dirty="0" smtClean="0"/>
              <a:t>do not cause pollution to air and water</a:t>
            </a:r>
          </a:p>
        </p:txBody>
      </p:sp>
      <p:pic>
        <p:nvPicPr>
          <p:cNvPr id="8" name="Picture 11" descr="wind%20ener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1" y="3775916"/>
            <a:ext cx="3770838" cy="282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1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717</Words>
  <Application>Microsoft Office PowerPoint</Application>
  <PresentationFormat>Widescreen</PresentationFormat>
  <Paragraphs>117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Renewable Resources Year 7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teacher</cp:lastModifiedBy>
  <cp:revision>72</cp:revision>
  <dcterms:created xsi:type="dcterms:W3CDTF">2018-02-20T13:07:19Z</dcterms:created>
  <dcterms:modified xsi:type="dcterms:W3CDTF">2019-10-15T07:16:22Z</dcterms:modified>
</cp:coreProperties>
</file>