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DE0-822A-4112-BEB3-7D5BB5768A9B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57B3-5A6E-45D6-B001-5DB9CD0AE9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362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DE0-822A-4112-BEB3-7D5BB5768A9B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57B3-5A6E-45D6-B001-5DB9CD0AE9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151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DE0-822A-4112-BEB3-7D5BB5768A9B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57B3-5A6E-45D6-B001-5DB9CD0AE9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864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DE0-822A-4112-BEB3-7D5BB5768A9B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57B3-5A6E-45D6-B001-5DB9CD0AE9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835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DE0-822A-4112-BEB3-7D5BB5768A9B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57B3-5A6E-45D6-B001-5DB9CD0AE9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095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DE0-822A-4112-BEB3-7D5BB5768A9B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57B3-5A6E-45D6-B001-5DB9CD0AE9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683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DE0-822A-4112-BEB3-7D5BB5768A9B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57B3-5A6E-45D6-B001-5DB9CD0AE9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393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DE0-822A-4112-BEB3-7D5BB5768A9B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57B3-5A6E-45D6-B001-5DB9CD0AE9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70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DE0-822A-4112-BEB3-7D5BB5768A9B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57B3-5A6E-45D6-B001-5DB9CD0AE9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559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DE0-822A-4112-BEB3-7D5BB5768A9B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57B3-5A6E-45D6-B001-5DB9CD0AE9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316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DE0-822A-4112-BEB3-7D5BB5768A9B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57B3-5A6E-45D6-B001-5DB9CD0AE9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97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84DE0-822A-4112-BEB3-7D5BB5768A9B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357B3-5A6E-45D6-B001-5DB9CD0AE9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51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0533" y="2199045"/>
            <a:ext cx="7190935" cy="2459910"/>
          </a:xfrm>
          <a:solidFill>
            <a:schemeClr val="bg1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en-AU" sz="8800" b="1" dirty="0">
                <a:latin typeface="+mn-lt"/>
              </a:rPr>
              <a:t>Choc Chip Cookie Mining</a:t>
            </a:r>
          </a:p>
        </p:txBody>
      </p:sp>
    </p:spTree>
    <p:extLst>
      <p:ext uri="{BB962C8B-B14F-4D97-AF65-F5344CB8AC3E}">
        <p14:creationId xmlns:p14="http://schemas.microsoft.com/office/powerpoint/2010/main" val="59971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b="1" i="1" dirty="0">
                <a:latin typeface="+mn-lt"/>
              </a:rPr>
              <a:t>Calculate your profit</a:t>
            </a:r>
            <a:endParaRPr lang="en-AU" sz="5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1120776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AU" sz="3600" dirty="0"/>
              <a:t>Use the cost sheet to calculate how much profit your brown gold mine has made.</a:t>
            </a:r>
          </a:p>
        </p:txBody>
      </p:sp>
    </p:spTree>
    <p:extLst>
      <p:ext uri="{BB962C8B-B14F-4D97-AF65-F5344CB8AC3E}">
        <p14:creationId xmlns:p14="http://schemas.microsoft.com/office/powerpoint/2010/main" val="166440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b="1" i="1" dirty="0">
                <a:latin typeface="+mn-lt"/>
              </a:rPr>
              <a:t>Choc Chip Cookie Mining</a:t>
            </a:r>
            <a:endParaRPr lang="en-AU" sz="5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dirty="0"/>
              <a:t>There are two different ways of mining minerals out of the ground:</a:t>
            </a:r>
          </a:p>
          <a:p>
            <a:pPr lvl="0"/>
            <a:r>
              <a:rPr lang="en-AU" sz="3600" dirty="0"/>
              <a:t>Open Cut Mining – when the minerals are spread out and close to the surface, an open cut mine is used (e.g. the ‘Super Pit’ gold mine in Kalgoorlie).</a:t>
            </a:r>
          </a:p>
          <a:p>
            <a:pPr lvl="0"/>
            <a:r>
              <a:rPr lang="en-AU" sz="3600" dirty="0"/>
              <a:t>Underground Mining – when the minerals are deep underground, a shaft and tunnels are dug to extract them and bring them to the surface.</a:t>
            </a:r>
          </a:p>
        </p:txBody>
      </p:sp>
    </p:spTree>
    <p:extLst>
      <p:ext uri="{BB962C8B-B14F-4D97-AF65-F5344CB8AC3E}">
        <p14:creationId xmlns:p14="http://schemas.microsoft.com/office/powerpoint/2010/main" val="365726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b="1" i="1" dirty="0">
                <a:latin typeface="+mn-lt"/>
              </a:rPr>
              <a:t>Choc Chip Cookie Mining</a:t>
            </a:r>
            <a:endParaRPr lang="en-AU" sz="5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17232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dirty="0"/>
              <a:t>There are four main stages to a mining operation:</a:t>
            </a:r>
          </a:p>
          <a:p>
            <a:pPr lvl="0"/>
            <a:r>
              <a:rPr lang="en-AU" sz="3600" dirty="0"/>
              <a:t>Exploration – finding the minerals</a:t>
            </a:r>
          </a:p>
          <a:p>
            <a:pPr lvl="0"/>
            <a:r>
              <a:rPr lang="en-AU" sz="3600" dirty="0"/>
              <a:t>Extraction – extracting the minerals from the ground</a:t>
            </a:r>
          </a:p>
          <a:p>
            <a:pPr lvl="0"/>
            <a:r>
              <a:rPr lang="en-AU" sz="3600" dirty="0"/>
              <a:t>Processing – cleaning and selling the minerals</a:t>
            </a:r>
          </a:p>
          <a:p>
            <a:r>
              <a:rPr lang="en-AU" sz="3600" dirty="0"/>
              <a:t>Rehabilitation – returning the mine site to its natural state</a:t>
            </a:r>
          </a:p>
        </p:txBody>
      </p:sp>
    </p:spTree>
    <p:extLst>
      <p:ext uri="{BB962C8B-B14F-4D97-AF65-F5344CB8AC3E}">
        <p14:creationId xmlns:p14="http://schemas.microsoft.com/office/powerpoint/2010/main" val="376748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b="1" i="1" dirty="0">
                <a:latin typeface="+mn-lt"/>
              </a:rPr>
              <a:t>Your Task</a:t>
            </a:r>
            <a:endParaRPr lang="en-AU" sz="5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AU" sz="3600" dirty="0"/>
              <a:t>Today you are going to do some open cut and underground mining. You are going to mine the very valuable brown gold (a.k.a. chocolate) out of a choc chip cookie. Each gram of brown gold is worth $100,000.</a:t>
            </a:r>
          </a:p>
          <a:p>
            <a:r>
              <a:rPr lang="en-AU" sz="3600" dirty="0"/>
              <a:t>You will work through each stage of the mining process with your cookie. You need to manage your finances and environment carefully in order to make a profit.</a:t>
            </a:r>
          </a:p>
        </p:txBody>
      </p:sp>
    </p:spTree>
    <p:extLst>
      <p:ext uri="{BB962C8B-B14F-4D97-AF65-F5344CB8AC3E}">
        <p14:creationId xmlns:p14="http://schemas.microsoft.com/office/powerpoint/2010/main" val="428488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b="1" i="1" dirty="0">
                <a:latin typeface="+mn-lt"/>
              </a:rPr>
              <a:t>Exploration</a:t>
            </a:r>
            <a:endParaRPr lang="en-AU" sz="5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9746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AU" sz="3600" dirty="0"/>
              <a:t>Your mining company has secured a loan of </a:t>
            </a:r>
            <a:r>
              <a:rPr lang="en-AU" sz="3600" b="1" dirty="0"/>
              <a:t>$250,000</a:t>
            </a:r>
            <a:r>
              <a:rPr lang="en-AU" sz="3600" dirty="0"/>
              <a:t> from the bank to buy your mining lease.</a:t>
            </a:r>
          </a:p>
          <a:p>
            <a:r>
              <a:rPr lang="en-AU" sz="3600" dirty="0"/>
              <a:t>You will need to count the number of brown gold deposits (choc chips) you can see on the top of your cookie and record it on your cost sheet.</a:t>
            </a:r>
          </a:p>
        </p:txBody>
      </p:sp>
    </p:spTree>
    <p:extLst>
      <p:ext uri="{BB962C8B-B14F-4D97-AF65-F5344CB8AC3E}">
        <p14:creationId xmlns:p14="http://schemas.microsoft.com/office/powerpoint/2010/main" val="316739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b="1" i="1" dirty="0">
                <a:latin typeface="+mn-lt"/>
              </a:rPr>
              <a:t>Extraction</a:t>
            </a:r>
            <a:endParaRPr lang="en-AU" sz="5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63300" cy="4667251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AU" sz="3600" dirty="0"/>
              <a:t>You need to purchase equipment to mine your brown gold.</a:t>
            </a:r>
          </a:p>
          <a:p>
            <a:r>
              <a:rPr lang="en-AU" sz="3600" dirty="0"/>
              <a:t>You may purchase mining tools up to the following limits:</a:t>
            </a:r>
          </a:p>
          <a:p>
            <a:pPr lvl="2"/>
            <a:r>
              <a:rPr lang="en-AU" sz="3600" dirty="0"/>
              <a:t>5 toothpicks, which cost $5,000 each</a:t>
            </a:r>
          </a:p>
          <a:p>
            <a:pPr lvl="2"/>
            <a:r>
              <a:rPr lang="en-AU" sz="3600" dirty="0"/>
              <a:t>3 small paper clips, which cost $12,500 each</a:t>
            </a:r>
          </a:p>
          <a:p>
            <a:pPr lvl="2"/>
            <a:r>
              <a:rPr lang="en-AU" sz="3600" dirty="0"/>
              <a:t>1 large paper clip, which costs $25,000</a:t>
            </a:r>
          </a:p>
          <a:p>
            <a:endParaRPr lang="en-AU" sz="3600" dirty="0"/>
          </a:p>
          <a:p>
            <a:r>
              <a:rPr lang="en-AU" sz="3600" dirty="0"/>
              <a:t>If the tools break they are no longer useable.</a:t>
            </a:r>
          </a:p>
        </p:txBody>
      </p:sp>
    </p:spTree>
    <p:extLst>
      <p:ext uri="{BB962C8B-B14F-4D97-AF65-F5344CB8AC3E}">
        <p14:creationId xmlns:p14="http://schemas.microsoft.com/office/powerpoint/2010/main" val="51458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b="1" i="1" dirty="0">
                <a:latin typeface="+mn-lt"/>
              </a:rPr>
              <a:t>Extraction</a:t>
            </a:r>
            <a:endParaRPr lang="en-AU" sz="5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63975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AU" sz="3600" dirty="0"/>
              <a:t>You cannot use your fingers to hold the cookie. The only things that can touch the cookie are your mining tools and the paper it is sitting on.</a:t>
            </a:r>
          </a:p>
          <a:p>
            <a:endParaRPr lang="en-AU" sz="3600" dirty="0"/>
          </a:p>
          <a:p>
            <a:r>
              <a:rPr lang="en-AU" sz="3600" dirty="0"/>
              <a:t>Every minute you spend mining will cost you $5,000 (to pay for electricity, fuel and wages) up to a maximum of 10 minutes.</a:t>
            </a:r>
          </a:p>
          <a:p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99483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b="1" i="1" dirty="0">
                <a:latin typeface="+mn-lt"/>
              </a:rPr>
              <a:t>Processing</a:t>
            </a:r>
            <a:endParaRPr lang="en-AU" sz="5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372018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AU" sz="3600" dirty="0"/>
              <a:t>Most minerals undergo some form of chemical processing before being transported to market for sale.</a:t>
            </a:r>
          </a:p>
          <a:p>
            <a:endParaRPr lang="en-AU" sz="3600" dirty="0"/>
          </a:p>
          <a:p>
            <a:r>
              <a:rPr lang="en-AU" sz="3600" dirty="0"/>
              <a:t>You will need to clean up your chocolate as much as possible.</a:t>
            </a:r>
          </a:p>
        </p:txBody>
      </p:sp>
    </p:spTree>
    <p:extLst>
      <p:ext uri="{BB962C8B-B14F-4D97-AF65-F5344CB8AC3E}">
        <p14:creationId xmlns:p14="http://schemas.microsoft.com/office/powerpoint/2010/main" val="38875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b="1" i="1" dirty="0">
                <a:latin typeface="+mn-lt"/>
              </a:rPr>
              <a:t>Rehabilitation</a:t>
            </a:r>
            <a:endParaRPr lang="en-AU" sz="5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582433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AU" sz="3600" dirty="0"/>
              <a:t>After the minerals in a mine have run out, the mine site needs to be returned to its natural state. </a:t>
            </a:r>
          </a:p>
          <a:p>
            <a:r>
              <a:rPr lang="en-AU" sz="3600" dirty="0"/>
              <a:t>Companies can be fined if the land is not properly rehabilitated.</a:t>
            </a:r>
          </a:p>
          <a:p>
            <a:endParaRPr lang="en-AU" sz="3600" dirty="0"/>
          </a:p>
          <a:p>
            <a:r>
              <a:rPr lang="en-AU" sz="3600" dirty="0"/>
              <a:t>You will need to rebuild your cookie so that it looks as close to the original cookie as possible.</a:t>
            </a:r>
          </a:p>
          <a:p>
            <a:r>
              <a:rPr lang="en-AU" sz="3600" dirty="0"/>
              <a:t>A fine of up to $100,000 may be given.</a:t>
            </a:r>
          </a:p>
        </p:txBody>
      </p:sp>
    </p:spTree>
    <p:extLst>
      <p:ext uri="{BB962C8B-B14F-4D97-AF65-F5344CB8AC3E}">
        <p14:creationId xmlns:p14="http://schemas.microsoft.com/office/powerpoint/2010/main" val="358852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495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Choc Chip Cookie Mining</vt:lpstr>
      <vt:lpstr>Choc Chip Cookie Mining</vt:lpstr>
      <vt:lpstr>Choc Chip Cookie Mining</vt:lpstr>
      <vt:lpstr>Your Task</vt:lpstr>
      <vt:lpstr>Exploration</vt:lpstr>
      <vt:lpstr>Extraction</vt:lpstr>
      <vt:lpstr>Extraction</vt:lpstr>
      <vt:lpstr>Processing</vt:lpstr>
      <vt:lpstr>Rehabilitation</vt:lpstr>
      <vt:lpstr>Calculate your profit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Choc Chip Cookie Mining</dc:title>
  <dc:creator>Microsoft account</dc:creator>
  <cp:lastModifiedBy>AXTENS Nathan [Harrisdale Senior High School]</cp:lastModifiedBy>
  <cp:revision>19</cp:revision>
  <dcterms:created xsi:type="dcterms:W3CDTF">2017-09-12T04:43:52Z</dcterms:created>
  <dcterms:modified xsi:type="dcterms:W3CDTF">2018-09-18T08:37:20Z</dcterms:modified>
</cp:coreProperties>
</file>