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8" r:id="rId3"/>
    <p:sldId id="256" r:id="rId4"/>
    <p:sldId id="264" r:id="rId5"/>
    <p:sldId id="263" r:id="rId6"/>
    <p:sldId id="265" r:id="rId7"/>
    <p:sldId id="266"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6" autoAdjust="0"/>
    <p:restoredTop sz="94660"/>
  </p:normalViewPr>
  <p:slideViewPr>
    <p:cSldViewPr snapToGrid="0">
      <p:cViewPr varScale="1">
        <p:scale>
          <a:sx n="86" d="100"/>
          <a:sy n="86" d="100"/>
        </p:scale>
        <p:origin x="48" y="1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r>
              <a:rPr lang="en-AU" dirty="0"/>
              <a:t>Time taken for various tree </a:t>
            </a:r>
            <a:r>
              <a:rPr lang="en-AU" dirty="0" smtClean="0"/>
              <a:t>types </a:t>
            </a:r>
            <a:r>
              <a:rPr lang="en-AU" dirty="0"/>
              <a:t>to reach maturity</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Sheet1!$A$1:$A$5</c:f>
              <c:strCache>
                <c:ptCount val="5"/>
                <c:pt idx="0">
                  <c:v>Banksia</c:v>
                </c:pt>
                <c:pt idx="1">
                  <c:v>Acacia</c:v>
                </c:pt>
                <c:pt idx="2">
                  <c:v>Callistemon</c:v>
                </c:pt>
                <c:pt idx="3">
                  <c:v>Eucalypt</c:v>
                </c:pt>
                <c:pt idx="4">
                  <c:v>Grevillea</c:v>
                </c:pt>
              </c:strCache>
            </c:strRef>
          </c:cat>
          <c:val>
            <c:numRef>
              <c:f>Sheet1!$B$1:$B$5</c:f>
              <c:numCache>
                <c:formatCode>General</c:formatCode>
                <c:ptCount val="5"/>
                <c:pt idx="0">
                  <c:v>10</c:v>
                </c:pt>
                <c:pt idx="1">
                  <c:v>5</c:v>
                </c:pt>
                <c:pt idx="2">
                  <c:v>30</c:v>
                </c:pt>
                <c:pt idx="3">
                  <c:v>10</c:v>
                </c:pt>
                <c:pt idx="4">
                  <c:v>4</c:v>
                </c:pt>
              </c:numCache>
            </c:numRef>
          </c:val>
        </c:ser>
        <c:dLbls>
          <c:showLegendKey val="0"/>
          <c:showVal val="0"/>
          <c:showCatName val="0"/>
          <c:showSerName val="0"/>
          <c:showPercent val="0"/>
          <c:showBubbleSize val="0"/>
        </c:dLbls>
        <c:gapWidth val="219"/>
        <c:overlap val="-27"/>
        <c:axId val="488568648"/>
        <c:axId val="487434928"/>
      </c:barChart>
      <c:catAx>
        <c:axId val="48856864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dk1"/>
                    </a:solidFill>
                    <a:latin typeface="+mn-lt"/>
                    <a:ea typeface="+mn-ea"/>
                    <a:cs typeface="+mn-cs"/>
                  </a:defRPr>
                </a:pPr>
                <a:r>
                  <a:rPr lang="en-AU"/>
                  <a:t>Type of Tree</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487434928"/>
        <c:crosses val="autoZero"/>
        <c:auto val="1"/>
        <c:lblAlgn val="ctr"/>
        <c:lblOffset val="100"/>
        <c:noMultiLvlLbl val="0"/>
      </c:catAx>
      <c:valAx>
        <c:axId val="4874349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dk1"/>
                    </a:solidFill>
                    <a:latin typeface="+mn-lt"/>
                    <a:ea typeface="+mn-ea"/>
                    <a:cs typeface="+mn-cs"/>
                  </a:defRPr>
                </a:pPr>
                <a:r>
                  <a:rPr lang="en-AU"/>
                  <a:t>Time (Years)</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488568648"/>
        <c:crosses val="autoZero"/>
        <c:crossBetween val="between"/>
      </c:valAx>
      <c:spPr>
        <a:noFill/>
        <a:ln>
          <a:noFill/>
        </a:ln>
        <a:effectLst/>
      </c:spPr>
    </c:plotArea>
    <c:plotVisOnly val="1"/>
    <c:dispBlanksAs val="gap"/>
    <c:showDLblsOverMax val="0"/>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r>
              <a:rPr lang="en-AU" dirty="0"/>
              <a:t>Time taken for various tree </a:t>
            </a:r>
            <a:r>
              <a:rPr lang="en-AU" dirty="0" smtClean="0"/>
              <a:t>types </a:t>
            </a:r>
            <a:r>
              <a:rPr lang="en-AU" dirty="0"/>
              <a:t>to reach maturity</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Sheet1!$A$1:$A$5</c:f>
              <c:strCache>
                <c:ptCount val="5"/>
                <c:pt idx="0">
                  <c:v>Banksia</c:v>
                </c:pt>
                <c:pt idx="1">
                  <c:v>Acacia</c:v>
                </c:pt>
                <c:pt idx="2">
                  <c:v>Callistemon</c:v>
                </c:pt>
                <c:pt idx="3">
                  <c:v>Eucalypt</c:v>
                </c:pt>
                <c:pt idx="4">
                  <c:v>Grevillea</c:v>
                </c:pt>
              </c:strCache>
            </c:strRef>
          </c:cat>
          <c:val>
            <c:numRef>
              <c:f>Sheet1!$B$1:$B$5</c:f>
              <c:numCache>
                <c:formatCode>General</c:formatCode>
                <c:ptCount val="5"/>
                <c:pt idx="0">
                  <c:v>10</c:v>
                </c:pt>
                <c:pt idx="1">
                  <c:v>5</c:v>
                </c:pt>
                <c:pt idx="2">
                  <c:v>30</c:v>
                </c:pt>
                <c:pt idx="3">
                  <c:v>10</c:v>
                </c:pt>
                <c:pt idx="4">
                  <c:v>4</c:v>
                </c:pt>
              </c:numCache>
            </c:numRef>
          </c:val>
        </c:ser>
        <c:dLbls>
          <c:showLegendKey val="0"/>
          <c:showVal val="0"/>
          <c:showCatName val="0"/>
          <c:showSerName val="0"/>
          <c:showPercent val="0"/>
          <c:showBubbleSize val="0"/>
        </c:dLbls>
        <c:gapWidth val="219"/>
        <c:overlap val="-27"/>
        <c:axId val="487436496"/>
        <c:axId val="488944128"/>
      </c:barChart>
      <c:catAx>
        <c:axId val="48743649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dk1"/>
                    </a:solidFill>
                    <a:latin typeface="+mn-lt"/>
                    <a:ea typeface="+mn-ea"/>
                    <a:cs typeface="+mn-cs"/>
                  </a:defRPr>
                </a:pPr>
                <a:r>
                  <a:rPr lang="en-AU"/>
                  <a:t>Type of Tree</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488944128"/>
        <c:crosses val="autoZero"/>
        <c:auto val="1"/>
        <c:lblAlgn val="ctr"/>
        <c:lblOffset val="100"/>
        <c:noMultiLvlLbl val="0"/>
      </c:catAx>
      <c:valAx>
        <c:axId val="4889441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dk1"/>
                    </a:solidFill>
                    <a:latin typeface="+mn-lt"/>
                    <a:ea typeface="+mn-ea"/>
                    <a:cs typeface="+mn-cs"/>
                  </a:defRPr>
                </a:pPr>
                <a:r>
                  <a:rPr lang="en-AU"/>
                  <a:t>Time (Years)</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487436496"/>
        <c:crosses val="autoZero"/>
        <c:crossBetween val="between"/>
      </c:valAx>
      <c:spPr>
        <a:noFill/>
        <a:ln>
          <a:noFill/>
        </a:ln>
        <a:effectLst/>
      </c:spPr>
    </c:plotArea>
    <c:plotVisOnly val="1"/>
    <c:dispBlanksAs val="gap"/>
    <c:showDLblsOverMax val="0"/>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C9C532CF-8506-440D-BF7F-33B325E1ADA3}" type="datetimeFigureOut">
              <a:rPr lang="en-AU" smtClean="0"/>
              <a:t>26/10/2020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643821E-7EA6-4A30-AD4A-F33ABAFE5819}" type="slidenum">
              <a:rPr lang="en-AU" smtClean="0"/>
              <a:t>‹#›</a:t>
            </a:fld>
            <a:endParaRPr lang="en-AU"/>
          </a:p>
        </p:txBody>
      </p:sp>
    </p:spTree>
    <p:extLst>
      <p:ext uri="{BB962C8B-B14F-4D97-AF65-F5344CB8AC3E}">
        <p14:creationId xmlns:p14="http://schemas.microsoft.com/office/powerpoint/2010/main" val="3772064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9C532CF-8506-440D-BF7F-33B325E1ADA3}" type="datetimeFigureOut">
              <a:rPr lang="en-AU" smtClean="0"/>
              <a:t>26/10/2020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643821E-7EA6-4A30-AD4A-F33ABAFE5819}" type="slidenum">
              <a:rPr lang="en-AU" smtClean="0"/>
              <a:t>‹#›</a:t>
            </a:fld>
            <a:endParaRPr lang="en-AU"/>
          </a:p>
        </p:txBody>
      </p:sp>
    </p:spTree>
    <p:extLst>
      <p:ext uri="{BB962C8B-B14F-4D97-AF65-F5344CB8AC3E}">
        <p14:creationId xmlns:p14="http://schemas.microsoft.com/office/powerpoint/2010/main" val="1443631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9C532CF-8506-440D-BF7F-33B325E1ADA3}" type="datetimeFigureOut">
              <a:rPr lang="en-AU" smtClean="0"/>
              <a:t>26/10/2020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643821E-7EA6-4A30-AD4A-F33ABAFE5819}" type="slidenum">
              <a:rPr lang="en-AU" smtClean="0"/>
              <a:t>‹#›</a:t>
            </a:fld>
            <a:endParaRPr lang="en-AU"/>
          </a:p>
        </p:txBody>
      </p:sp>
    </p:spTree>
    <p:extLst>
      <p:ext uri="{BB962C8B-B14F-4D97-AF65-F5344CB8AC3E}">
        <p14:creationId xmlns:p14="http://schemas.microsoft.com/office/powerpoint/2010/main" val="678257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9C532CF-8506-440D-BF7F-33B325E1ADA3}" type="datetimeFigureOut">
              <a:rPr lang="en-AU" smtClean="0"/>
              <a:t>26/10/2020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643821E-7EA6-4A30-AD4A-F33ABAFE5819}" type="slidenum">
              <a:rPr lang="en-AU" smtClean="0"/>
              <a:t>‹#›</a:t>
            </a:fld>
            <a:endParaRPr lang="en-AU"/>
          </a:p>
        </p:txBody>
      </p:sp>
    </p:spTree>
    <p:extLst>
      <p:ext uri="{BB962C8B-B14F-4D97-AF65-F5344CB8AC3E}">
        <p14:creationId xmlns:p14="http://schemas.microsoft.com/office/powerpoint/2010/main" val="568455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C532CF-8506-440D-BF7F-33B325E1ADA3}" type="datetimeFigureOut">
              <a:rPr lang="en-AU" smtClean="0"/>
              <a:t>26/10/2020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643821E-7EA6-4A30-AD4A-F33ABAFE5819}" type="slidenum">
              <a:rPr lang="en-AU" smtClean="0"/>
              <a:t>‹#›</a:t>
            </a:fld>
            <a:endParaRPr lang="en-AU"/>
          </a:p>
        </p:txBody>
      </p:sp>
    </p:spTree>
    <p:extLst>
      <p:ext uri="{BB962C8B-B14F-4D97-AF65-F5344CB8AC3E}">
        <p14:creationId xmlns:p14="http://schemas.microsoft.com/office/powerpoint/2010/main" val="3075055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C9C532CF-8506-440D-BF7F-33B325E1ADA3}" type="datetimeFigureOut">
              <a:rPr lang="en-AU" smtClean="0"/>
              <a:t>26/10/2020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643821E-7EA6-4A30-AD4A-F33ABAFE5819}" type="slidenum">
              <a:rPr lang="en-AU" smtClean="0"/>
              <a:t>‹#›</a:t>
            </a:fld>
            <a:endParaRPr lang="en-AU"/>
          </a:p>
        </p:txBody>
      </p:sp>
    </p:spTree>
    <p:extLst>
      <p:ext uri="{BB962C8B-B14F-4D97-AF65-F5344CB8AC3E}">
        <p14:creationId xmlns:p14="http://schemas.microsoft.com/office/powerpoint/2010/main" val="247104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C9C532CF-8506-440D-BF7F-33B325E1ADA3}" type="datetimeFigureOut">
              <a:rPr lang="en-AU" smtClean="0"/>
              <a:t>26/10/2020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643821E-7EA6-4A30-AD4A-F33ABAFE5819}" type="slidenum">
              <a:rPr lang="en-AU" smtClean="0"/>
              <a:t>‹#›</a:t>
            </a:fld>
            <a:endParaRPr lang="en-AU"/>
          </a:p>
        </p:txBody>
      </p:sp>
    </p:spTree>
    <p:extLst>
      <p:ext uri="{BB962C8B-B14F-4D97-AF65-F5344CB8AC3E}">
        <p14:creationId xmlns:p14="http://schemas.microsoft.com/office/powerpoint/2010/main" val="2328415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C9C532CF-8506-440D-BF7F-33B325E1ADA3}" type="datetimeFigureOut">
              <a:rPr lang="en-AU" smtClean="0"/>
              <a:t>26/10/2020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643821E-7EA6-4A30-AD4A-F33ABAFE5819}" type="slidenum">
              <a:rPr lang="en-AU" smtClean="0"/>
              <a:t>‹#›</a:t>
            </a:fld>
            <a:endParaRPr lang="en-AU"/>
          </a:p>
        </p:txBody>
      </p:sp>
    </p:spTree>
    <p:extLst>
      <p:ext uri="{BB962C8B-B14F-4D97-AF65-F5344CB8AC3E}">
        <p14:creationId xmlns:p14="http://schemas.microsoft.com/office/powerpoint/2010/main" val="462773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C532CF-8506-440D-BF7F-33B325E1ADA3}" type="datetimeFigureOut">
              <a:rPr lang="en-AU" smtClean="0"/>
              <a:t>26/10/2020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643821E-7EA6-4A30-AD4A-F33ABAFE5819}" type="slidenum">
              <a:rPr lang="en-AU" smtClean="0"/>
              <a:t>‹#›</a:t>
            </a:fld>
            <a:endParaRPr lang="en-AU"/>
          </a:p>
        </p:txBody>
      </p:sp>
    </p:spTree>
    <p:extLst>
      <p:ext uri="{BB962C8B-B14F-4D97-AF65-F5344CB8AC3E}">
        <p14:creationId xmlns:p14="http://schemas.microsoft.com/office/powerpoint/2010/main" val="2366721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532CF-8506-440D-BF7F-33B325E1ADA3}" type="datetimeFigureOut">
              <a:rPr lang="en-AU" smtClean="0"/>
              <a:t>26/10/2020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643821E-7EA6-4A30-AD4A-F33ABAFE5819}" type="slidenum">
              <a:rPr lang="en-AU" smtClean="0"/>
              <a:t>‹#›</a:t>
            </a:fld>
            <a:endParaRPr lang="en-AU"/>
          </a:p>
        </p:txBody>
      </p:sp>
    </p:spTree>
    <p:extLst>
      <p:ext uri="{BB962C8B-B14F-4D97-AF65-F5344CB8AC3E}">
        <p14:creationId xmlns:p14="http://schemas.microsoft.com/office/powerpoint/2010/main" val="4214754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532CF-8506-440D-BF7F-33B325E1ADA3}" type="datetimeFigureOut">
              <a:rPr lang="en-AU" smtClean="0"/>
              <a:t>26/10/2020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643821E-7EA6-4A30-AD4A-F33ABAFE5819}" type="slidenum">
              <a:rPr lang="en-AU" smtClean="0"/>
              <a:t>‹#›</a:t>
            </a:fld>
            <a:endParaRPr lang="en-AU"/>
          </a:p>
        </p:txBody>
      </p:sp>
    </p:spTree>
    <p:extLst>
      <p:ext uri="{BB962C8B-B14F-4D97-AF65-F5344CB8AC3E}">
        <p14:creationId xmlns:p14="http://schemas.microsoft.com/office/powerpoint/2010/main" val="810113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C532CF-8506-440D-BF7F-33B325E1ADA3}" type="datetimeFigureOut">
              <a:rPr lang="en-AU" smtClean="0"/>
              <a:t>26/10/2020</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43821E-7EA6-4A30-AD4A-F33ABAFE5819}" type="slidenum">
              <a:rPr lang="en-AU" smtClean="0"/>
              <a:t>‹#›</a:t>
            </a:fld>
            <a:endParaRPr lang="en-AU"/>
          </a:p>
        </p:txBody>
      </p:sp>
    </p:spTree>
    <p:extLst>
      <p:ext uri="{BB962C8B-B14F-4D97-AF65-F5344CB8AC3E}">
        <p14:creationId xmlns:p14="http://schemas.microsoft.com/office/powerpoint/2010/main" val="312524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a:extLst>
              <a:ext uri="{FF2B5EF4-FFF2-40B4-BE49-F238E27FC236}">
                <a16:creationId xmlns="" xmlns:a16="http://schemas.microsoft.com/office/drawing/2014/main" id="{DE626099-F894-4C6B-923C-B0ACACF4C329}"/>
              </a:ext>
            </a:extLst>
          </p:cNvPr>
          <p:cNvSpPr txBox="1">
            <a:spLocks/>
          </p:cNvSpPr>
          <p:nvPr/>
        </p:nvSpPr>
        <p:spPr>
          <a:xfrm>
            <a:off x="564678" y="1543020"/>
            <a:ext cx="10870623" cy="191640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AU" sz="8800" dirty="0" smtClean="0">
                <a:latin typeface="Arial" panose="020B0604020202020204" pitchFamily="34" charset="0"/>
                <a:cs typeface="Arial" panose="020B0604020202020204" pitchFamily="34" charset="0"/>
              </a:rPr>
              <a:t>Practicing the Scientific Method.</a:t>
            </a:r>
          </a:p>
          <a:p>
            <a:r>
              <a:rPr lang="en-AU" sz="2800" dirty="0" smtClean="0">
                <a:latin typeface="Arial" panose="020B0604020202020204" pitchFamily="34" charset="0"/>
                <a:cs typeface="Arial" panose="020B0604020202020204" pitchFamily="34" charset="0"/>
              </a:rPr>
              <a:t>Aim, variables, graphing and analysing the results.</a:t>
            </a:r>
            <a:endParaRPr lang="en-AU"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35168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DE626099-F894-4C6B-923C-B0ACACF4C329}"/>
              </a:ext>
            </a:extLst>
          </p:cNvPr>
          <p:cNvSpPr txBox="1">
            <a:spLocks/>
          </p:cNvSpPr>
          <p:nvPr/>
        </p:nvSpPr>
        <p:spPr>
          <a:xfrm>
            <a:off x="-11083" y="304563"/>
            <a:ext cx="12203083" cy="493669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AU" sz="3600" dirty="0" smtClean="0">
                <a:latin typeface="Arial" panose="020B0604020202020204" pitchFamily="34" charset="0"/>
                <a:cs typeface="Arial" panose="020B0604020202020204" pitchFamily="34" charset="0"/>
              </a:rPr>
              <a:t>Trees are a non-continuous renewable resource. Although they are used up when they are chopped down for building material or fire wood, another tree can grow in its place. </a:t>
            </a:r>
          </a:p>
          <a:p>
            <a:endParaRPr lang="en-AU" sz="500" dirty="0">
              <a:latin typeface="Arial" panose="020B0604020202020204" pitchFamily="34" charset="0"/>
              <a:cs typeface="Arial" panose="020B0604020202020204" pitchFamily="34" charset="0"/>
            </a:endParaRPr>
          </a:p>
          <a:p>
            <a:r>
              <a:rPr lang="en-AU" sz="3600" dirty="0" smtClean="0">
                <a:latin typeface="Arial" panose="020B0604020202020204" pitchFamily="34" charset="0"/>
                <a:cs typeface="Arial" panose="020B0604020202020204" pitchFamily="34" charset="0"/>
              </a:rPr>
              <a:t>An Australian botanist wondered about how long it would take for a tree to be replaced. The replacement tree would need to grow from germination of the seed to a mature adult tree.</a:t>
            </a:r>
          </a:p>
          <a:p>
            <a:endParaRPr lang="en-AU" sz="800" dirty="0" smtClean="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3715443" y="4306857"/>
            <a:ext cx="2066925" cy="2209800"/>
          </a:xfrm>
          <a:prstGeom prst="rect">
            <a:avLst/>
          </a:prstGeom>
        </p:spPr>
      </p:pic>
      <p:pic>
        <p:nvPicPr>
          <p:cNvPr id="6" name="Picture 5"/>
          <p:cNvPicPr>
            <a:picLocks noChangeAspect="1"/>
          </p:cNvPicPr>
          <p:nvPr/>
        </p:nvPicPr>
        <p:blipFill>
          <a:blip r:embed="rId3"/>
          <a:stretch>
            <a:fillRect/>
          </a:stretch>
        </p:blipFill>
        <p:spPr>
          <a:xfrm>
            <a:off x="650297" y="4144932"/>
            <a:ext cx="1924050" cy="2371725"/>
          </a:xfrm>
          <a:prstGeom prst="rect">
            <a:avLst/>
          </a:prstGeom>
        </p:spPr>
      </p:pic>
      <p:pic>
        <p:nvPicPr>
          <p:cNvPr id="7" name="Picture 6"/>
          <p:cNvPicPr>
            <a:picLocks noChangeAspect="1"/>
          </p:cNvPicPr>
          <p:nvPr/>
        </p:nvPicPr>
        <p:blipFill>
          <a:blip r:embed="rId4"/>
          <a:stretch>
            <a:fillRect/>
          </a:stretch>
        </p:blipFill>
        <p:spPr>
          <a:xfrm>
            <a:off x="7110388" y="3950619"/>
            <a:ext cx="1771650" cy="2581275"/>
          </a:xfrm>
          <a:prstGeom prst="rect">
            <a:avLst/>
          </a:prstGeom>
        </p:spPr>
      </p:pic>
      <p:pic>
        <p:nvPicPr>
          <p:cNvPr id="8" name="Picture 7"/>
          <p:cNvPicPr>
            <a:picLocks noChangeAspect="1"/>
          </p:cNvPicPr>
          <p:nvPr/>
        </p:nvPicPr>
        <p:blipFill>
          <a:blip r:embed="rId5"/>
          <a:stretch>
            <a:fillRect/>
          </a:stretch>
        </p:blipFill>
        <p:spPr>
          <a:xfrm>
            <a:off x="9482570" y="4268757"/>
            <a:ext cx="2038350" cy="2247900"/>
          </a:xfrm>
          <a:prstGeom prst="rect">
            <a:avLst/>
          </a:prstGeom>
        </p:spPr>
      </p:pic>
    </p:spTree>
    <p:extLst>
      <p:ext uri="{BB962C8B-B14F-4D97-AF65-F5344CB8AC3E}">
        <p14:creationId xmlns:p14="http://schemas.microsoft.com/office/powerpoint/2010/main" val="2075310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DE626099-F894-4C6B-923C-B0ACACF4C329}"/>
              </a:ext>
            </a:extLst>
          </p:cNvPr>
          <p:cNvSpPr txBox="1">
            <a:spLocks/>
          </p:cNvSpPr>
          <p:nvPr/>
        </p:nvSpPr>
        <p:spPr>
          <a:xfrm>
            <a:off x="0" y="532646"/>
            <a:ext cx="12203083" cy="493669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AU" sz="3600" dirty="0" smtClean="0">
                <a:latin typeface="Arial" panose="020B0604020202020204" pitchFamily="34" charset="0"/>
                <a:cs typeface="Arial" panose="020B0604020202020204" pitchFamily="34" charset="0"/>
              </a:rPr>
              <a:t>An Australian botanist hypothesised that </a:t>
            </a:r>
            <a:r>
              <a:rPr lang="en-AU" sz="3600" i="1" dirty="0" smtClean="0">
                <a:latin typeface="Arial" panose="020B0604020202020204" pitchFamily="34" charset="0"/>
                <a:cs typeface="Arial" panose="020B0604020202020204" pitchFamily="34" charset="0"/>
              </a:rPr>
              <a:t>all different types of trees take the same amount of time to grow to maturity</a:t>
            </a:r>
            <a:r>
              <a:rPr lang="en-AU" sz="3600" dirty="0" smtClean="0">
                <a:latin typeface="Arial" panose="020B0604020202020204" pitchFamily="34" charset="0"/>
                <a:cs typeface="Arial" panose="020B0604020202020204" pitchFamily="34" charset="0"/>
              </a:rPr>
              <a:t>. </a:t>
            </a:r>
          </a:p>
          <a:p>
            <a:endParaRPr lang="en-AU" sz="3600" dirty="0">
              <a:latin typeface="Arial" panose="020B0604020202020204" pitchFamily="34" charset="0"/>
              <a:cs typeface="Arial" panose="020B0604020202020204" pitchFamily="34" charset="0"/>
            </a:endParaRPr>
          </a:p>
          <a:p>
            <a:r>
              <a:rPr lang="en-AU" sz="3600" dirty="0" smtClean="0">
                <a:latin typeface="Arial" panose="020B0604020202020204" pitchFamily="34" charset="0"/>
                <a:cs typeface="Arial" panose="020B0604020202020204" pitchFamily="34" charset="0"/>
              </a:rPr>
              <a:t>She decided to run an experiment on a few different native tree species to test her hypothesis.</a:t>
            </a:r>
          </a:p>
          <a:p>
            <a:endParaRPr lang="en-AU" sz="800" dirty="0" smtClean="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3715443" y="4306857"/>
            <a:ext cx="2066925" cy="2209800"/>
          </a:xfrm>
          <a:prstGeom prst="rect">
            <a:avLst/>
          </a:prstGeom>
        </p:spPr>
      </p:pic>
      <p:pic>
        <p:nvPicPr>
          <p:cNvPr id="6" name="Picture 5"/>
          <p:cNvPicPr>
            <a:picLocks noChangeAspect="1"/>
          </p:cNvPicPr>
          <p:nvPr/>
        </p:nvPicPr>
        <p:blipFill>
          <a:blip r:embed="rId3"/>
          <a:stretch>
            <a:fillRect/>
          </a:stretch>
        </p:blipFill>
        <p:spPr>
          <a:xfrm>
            <a:off x="650297" y="4144932"/>
            <a:ext cx="1924050" cy="2371725"/>
          </a:xfrm>
          <a:prstGeom prst="rect">
            <a:avLst/>
          </a:prstGeom>
        </p:spPr>
      </p:pic>
      <p:pic>
        <p:nvPicPr>
          <p:cNvPr id="7" name="Picture 6"/>
          <p:cNvPicPr>
            <a:picLocks noChangeAspect="1"/>
          </p:cNvPicPr>
          <p:nvPr/>
        </p:nvPicPr>
        <p:blipFill>
          <a:blip r:embed="rId4"/>
          <a:stretch>
            <a:fillRect/>
          </a:stretch>
        </p:blipFill>
        <p:spPr>
          <a:xfrm>
            <a:off x="7037502" y="3950620"/>
            <a:ext cx="1771650" cy="2581275"/>
          </a:xfrm>
          <a:prstGeom prst="rect">
            <a:avLst/>
          </a:prstGeom>
        </p:spPr>
      </p:pic>
      <p:pic>
        <p:nvPicPr>
          <p:cNvPr id="8" name="Picture 7"/>
          <p:cNvPicPr>
            <a:picLocks noChangeAspect="1"/>
          </p:cNvPicPr>
          <p:nvPr/>
        </p:nvPicPr>
        <p:blipFill>
          <a:blip r:embed="rId5"/>
          <a:stretch>
            <a:fillRect/>
          </a:stretch>
        </p:blipFill>
        <p:spPr>
          <a:xfrm>
            <a:off x="9482570" y="4268757"/>
            <a:ext cx="2038350" cy="2247900"/>
          </a:xfrm>
          <a:prstGeom prst="rect">
            <a:avLst/>
          </a:prstGeom>
        </p:spPr>
      </p:pic>
    </p:spTree>
    <p:extLst>
      <p:ext uri="{BB962C8B-B14F-4D97-AF65-F5344CB8AC3E}">
        <p14:creationId xmlns:p14="http://schemas.microsoft.com/office/powerpoint/2010/main" val="39485116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DE626099-F894-4C6B-923C-B0ACACF4C329}"/>
              </a:ext>
            </a:extLst>
          </p:cNvPr>
          <p:cNvSpPr txBox="1">
            <a:spLocks/>
          </p:cNvSpPr>
          <p:nvPr/>
        </p:nvSpPr>
        <p:spPr>
          <a:xfrm>
            <a:off x="376843" y="445045"/>
            <a:ext cx="11443853" cy="454769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AU" sz="2800" dirty="0" smtClean="0">
                <a:latin typeface="Arial" panose="020B0604020202020204" pitchFamily="34" charset="0"/>
                <a:cs typeface="Arial" panose="020B0604020202020204" pitchFamily="34" charset="0"/>
              </a:rPr>
              <a:t>An Australian botanist hypothesised that </a:t>
            </a:r>
            <a:r>
              <a:rPr lang="en-AU" sz="2800" i="1" dirty="0" smtClean="0">
                <a:latin typeface="Arial" panose="020B0604020202020204" pitchFamily="34" charset="0"/>
                <a:cs typeface="Arial" panose="020B0604020202020204" pitchFamily="34" charset="0"/>
              </a:rPr>
              <a:t>all different types of trees take the same amount of time to grow to maturity</a:t>
            </a:r>
            <a:r>
              <a:rPr lang="en-AU" sz="2800" dirty="0" smtClean="0">
                <a:latin typeface="Arial" panose="020B0604020202020204" pitchFamily="34" charset="0"/>
                <a:cs typeface="Arial" panose="020B0604020202020204" pitchFamily="34" charset="0"/>
              </a:rPr>
              <a:t>. She decided to run an experiment on a few different native tree species to test her hypothesis.</a:t>
            </a:r>
          </a:p>
          <a:p>
            <a:pPr algn="l"/>
            <a:endParaRPr lang="en-AU" sz="800" dirty="0" smtClean="0">
              <a:latin typeface="Arial" panose="020B0604020202020204" pitchFamily="34" charset="0"/>
              <a:cs typeface="Arial" panose="020B0604020202020204" pitchFamily="34" charset="0"/>
            </a:endParaRPr>
          </a:p>
          <a:p>
            <a:pPr algn="l"/>
            <a:r>
              <a:rPr lang="en-AU" sz="2800" dirty="0" smtClean="0">
                <a:latin typeface="Arial" panose="020B0604020202020204" pitchFamily="34" charset="0"/>
                <a:cs typeface="Arial" panose="020B0604020202020204" pitchFamily="34" charset="0"/>
              </a:rPr>
              <a:t>Identify the variables for her experiment.</a:t>
            </a:r>
          </a:p>
          <a:p>
            <a:pPr algn="l"/>
            <a:r>
              <a:rPr lang="en-AU" sz="2000" dirty="0" smtClean="0">
                <a:solidFill>
                  <a:srgbClr val="0070C0"/>
                </a:solidFill>
                <a:latin typeface="Arial" panose="020B0604020202020204" pitchFamily="34" charset="0"/>
                <a:cs typeface="Arial" panose="020B0604020202020204" pitchFamily="34" charset="0"/>
              </a:rPr>
              <a:t>Independent (changed)	</a:t>
            </a:r>
          </a:p>
          <a:p>
            <a:pPr algn="l"/>
            <a:r>
              <a:rPr lang="en-AU" sz="2000" dirty="0" smtClean="0">
                <a:solidFill>
                  <a:srgbClr val="0070C0"/>
                </a:solidFill>
                <a:latin typeface="Arial" panose="020B0604020202020204" pitchFamily="34" charset="0"/>
                <a:cs typeface="Arial" panose="020B0604020202020204" pitchFamily="34" charset="0"/>
              </a:rPr>
              <a:t>Dependent (measured)</a:t>
            </a:r>
            <a:endParaRPr lang="en-AU" sz="2000" dirty="0" smtClean="0">
              <a:solidFill>
                <a:srgbClr val="FF0000"/>
              </a:solidFill>
              <a:latin typeface="Arial" panose="020B0604020202020204" pitchFamily="34" charset="0"/>
              <a:cs typeface="Arial" panose="020B0604020202020204" pitchFamily="34" charset="0"/>
            </a:endParaRPr>
          </a:p>
          <a:p>
            <a:pPr algn="l"/>
            <a:r>
              <a:rPr lang="en-AU" sz="2000" dirty="0" smtClean="0">
                <a:solidFill>
                  <a:srgbClr val="0070C0"/>
                </a:solidFill>
                <a:latin typeface="Arial" panose="020B0604020202020204" pitchFamily="34" charset="0"/>
                <a:cs typeface="Arial" panose="020B0604020202020204" pitchFamily="34" charset="0"/>
              </a:rPr>
              <a:t>Control (keep the same)		</a:t>
            </a:r>
            <a:endParaRPr lang="en-AU" sz="2000" dirty="0">
              <a:solidFill>
                <a:srgbClr val="FF0000"/>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715443" y="4306857"/>
            <a:ext cx="2066925" cy="2209800"/>
          </a:xfrm>
          <a:prstGeom prst="rect">
            <a:avLst/>
          </a:prstGeom>
        </p:spPr>
      </p:pic>
      <p:pic>
        <p:nvPicPr>
          <p:cNvPr id="3" name="Picture 2"/>
          <p:cNvPicPr>
            <a:picLocks noChangeAspect="1"/>
          </p:cNvPicPr>
          <p:nvPr/>
        </p:nvPicPr>
        <p:blipFill>
          <a:blip r:embed="rId3"/>
          <a:stretch>
            <a:fillRect/>
          </a:stretch>
        </p:blipFill>
        <p:spPr>
          <a:xfrm>
            <a:off x="650297" y="4144932"/>
            <a:ext cx="1924050" cy="2371725"/>
          </a:xfrm>
          <a:prstGeom prst="rect">
            <a:avLst/>
          </a:prstGeom>
        </p:spPr>
      </p:pic>
      <p:pic>
        <p:nvPicPr>
          <p:cNvPr id="5" name="Picture 4"/>
          <p:cNvPicPr>
            <a:picLocks noChangeAspect="1"/>
          </p:cNvPicPr>
          <p:nvPr/>
        </p:nvPicPr>
        <p:blipFill>
          <a:blip r:embed="rId4"/>
          <a:stretch>
            <a:fillRect/>
          </a:stretch>
        </p:blipFill>
        <p:spPr>
          <a:xfrm>
            <a:off x="7037502" y="3950620"/>
            <a:ext cx="1771650" cy="2581275"/>
          </a:xfrm>
          <a:prstGeom prst="rect">
            <a:avLst/>
          </a:prstGeom>
        </p:spPr>
      </p:pic>
      <p:pic>
        <p:nvPicPr>
          <p:cNvPr id="6" name="Picture 5"/>
          <p:cNvPicPr>
            <a:picLocks noChangeAspect="1"/>
          </p:cNvPicPr>
          <p:nvPr/>
        </p:nvPicPr>
        <p:blipFill>
          <a:blip r:embed="rId5"/>
          <a:stretch>
            <a:fillRect/>
          </a:stretch>
        </p:blipFill>
        <p:spPr>
          <a:xfrm>
            <a:off x="9482570" y="4268757"/>
            <a:ext cx="2038350" cy="2247900"/>
          </a:xfrm>
          <a:prstGeom prst="rect">
            <a:avLst/>
          </a:prstGeom>
        </p:spPr>
      </p:pic>
      <p:sp>
        <p:nvSpPr>
          <p:cNvPr id="7" name="Rectangle 6"/>
          <p:cNvSpPr/>
          <p:nvPr/>
        </p:nvSpPr>
        <p:spPr>
          <a:xfrm>
            <a:off x="3358904" y="2477193"/>
            <a:ext cx="7357195" cy="1179810"/>
          </a:xfrm>
          <a:prstGeom prst="rect">
            <a:avLst/>
          </a:prstGeom>
        </p:spPr>
        <p:txBody>
          <a:bodyPr wrap="square">
            <a:spAutoFit/>
          </a:bodyPr>
          <a:lstStyle/>
          <a:p>
            <a:pPr>
              <a:lnSpc>
                <a:spcPct val="90000"/>
              </a:lnSpc>
              <a:spcBef>
                <a:spcPts val="1000"/>
              </a:spcBef>
            </a:pPr>
            <a:r>
              <a:rPr lang="en-AU" sz="2000" dirty="0" smtClean="0">
                <a:solidFill>
                  <a:srgbClr val="FF0000"/>
                </a:solidFill>
                <a:latin typeface="Arial" panose="020B0604020202020204" pitchFamily="34" charset="0"/>
                <a:cs typeface="Arial" panose="020B0604020202020204" pitchFamily="34" charset="0"/>
              </a:rPr>
              <a:t>Type of tree</a:t>
            </a:r>
            <a:endParaRPr lang="en-AU" sz="2000" dirty="0" smtClean="0">
              <a:solidFill>
                <a:srgbClr val="0070C0"/>
              </a:solidFill>
              <a:latin typeface="Arial" panose="020B0604020202020204" pitchFamily="34" charset="0"/>
              <a:cs typeface="Arial" panose="020B0604020202020204" pitchFamily="34" charset="0"/>
            </a:endParaRPr>
          </a:p>
          <a:p>
            <a:pPr>
              <a:lnSpc>
                <a:spcPct val="90000"/>
              </a:lnSpc>
              <a:spcBef>
                <a:spcPts val="1000"/>
              </a:spcBef>
            </a:pPr>
            <a:r>
              <a:rPr lang="en-AU" sz="2000" dirty="0" smtClean="0">
                <a:solidFill>
                  <a:srgbClr val="FF0000"/>
                </a:solidFill>
                <a:latin typeface="Arial" panose="020B0604020202020204" pitchFamily="34" charset="0"/>
                <a:cs typeface="Arial" panose="020B0604020202020204" pitchFamily="34" charset="0"/>
              </a:rPr>
              <a:t>Time for tree to grow to maturity</a:t>
            </a:r>
          </a:p>
          <a:p>
            <a:pPr>
              <a:lnSpc>
                <a:spcPct val="90000"/>
              </a:lnSpc>
              <a:spcBef>
                <a:spcPts val="1000"/>
              </a:spcBef>
            </a:pPr>
            <a:r>
              <a:rPr lang="en-AU" sz="2000" dirty="0" smtClean="0">
                <a:solidFill>
                  <a:srgbClr val="FF0000"/>
                </a:solidFill>
                <a:latin typeface="Arial" panose="020B0604020202020204" pitchFamily="34" charset="0"/>
                <a:cs typeface="Arial" panose="020B0604020202020204" pitchFamily="34" charset="0"/>
              </a:rPr>
              <a:t>Amount of water, type of soil, amount of sunlight etc.</a:t>
            </a:r>
            <a:endParaRPr lang="en-AU" sz="20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4789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DE626099-F894-4C6B-923C-B0ACACF4C329}"/>
              </a:ext>
            </a:extLst>
          </p:cNvPr>
          <p:cNvSpPr txBox="1">
            <a:spLocks/>
          </p:cNvSpPr>
          <p:nvPr/>
        </p:nvSpPr>
        <p:spPr>
          <a:xfrm>
            <a:off x="270705" y="548641"/>
            <a:ext cx="11848408" cy="493669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AU" sz="2800" dirty="0" smtClean="0">
                <a:latin typeface="Arial" panose="020B0604020202020204" pitchFamily="34" charset="0"/>
                <a:cs typeface="Arial" panose="020B0604020202020204" pitchFamily="34" charset="0"/>
              </a:rPr>
              <a:t>An Australian botanist hypothesised that </a:t>
            </a:r>
            <a:r>
              <a:rPr lang="en-AU" sz="2800" i="1" dirty="0" smtClean="0">
                <a:latin typeface="Arial" panose="020B0604020202020204" pitchFamily="34" charset="0"/>
                <a:cs typeface="Arial" panose="020B0604020202020204" pitchFamily="34" charset="0"/>
              </a:rPr>
              <a:t>all different types of trees take the same amount of time to grow to maturity</a:t>
            </a:r>
            <a:r>
              <a:rPr lang="en-AU" sz="2800" dirty="0" smtClean="0">
                <a:latin typeface="Arial" panose="020B0604020202020204" pitchFamily="34" charset="0"/>
                <a:cs typeface="Arial" panose="020B0604020202020204" pitchFamily="34" charset="0"/>
              </a:rPr>
              <a:t>. She decided to run an experiment on a few different native tree species to test her hypothesis.</a:t>
            </a:r>
          </a:p>
          <a:p>
            <a:endParaRPr lang="en-AU" sz="800" dirty="0" smtClean="0">
              <a:latin typeface="Arial" panose="020B0604020202020204" pitchFamily="34" charset="0"/>
              <a:cs typeface="Arial" panose="020B0604020202020204" pitchFamily="34" charset="0"/>
            </a:endParaRPr>
          </a:p>
          <a:p>
            <a:pPr algn="l"/>
            <a:r>
              <a:rPr lang="en-AU" sz="2800" dirty="0" smtClean="0">
                <a:latin typeface="Arial" panose="020B0604020202020204" pitchFamily="34" charset="0"/>
                <a:cs typeface="Arial" panose="020B0604020202020204" pitchFamily="34" charset="0"/>
              </a:rPr>
              <a:t>Write an aim for her experiment.</a:t>
            </a:r>
          </a:p>
          <a:p>
            <a:pPr algn="l"/>
            <a:r>
              <a:rPr lang="en-AU" sz="2000" dirty="0" smtClean="0">
                <a:solidFill>
                  <a:srgbClr val="0070C0"/>
                </a:solidFill>
              </a:rPr>
              <a:t>What are you trying to find out? </a:t>
            </a:r>
            <a:r>
              <a:rPr lang="en-AU" sz="2000" i="1" dirty="0" smtClean="0">
                <a:solidFill>
                  <a:srgbClr val="0070C0"/>
                </a:solidFill>
              </a:rPr>
              <a:t>[To find out if independent affects dependent]</a:t>
            </a:r>
          </a:p>
          <a:p>
            <a:pPr algn="l"/>
            <a:endParaRPr lang="en-AU" sz="600" dirty="0" smtClean="0">
              <a:solidFill>
                <a:srgbClr val="0070C0"/>
              </a:solidFill>
            </a:endParaRPr>
          </a:p>
          <a:p>
            <a:pPr algn="l"/>
            <a:r>
              <a:rPr lang="en-AU" sz="2800" dirty="0" smtClean="0">
                <a:solidFill>
                  <a:srgbClr val="FF0000"/>
                </a:solidFill>
                <a:latin typeface="Arial" panose="020B0604020202020204" pitchFamily="34" charset="0"/>
                <a:cs typeface="Arial" panose="020B0604020202020204" pitchFamily="34" charset="0"/>
              </a:rPr>
              <a:t>To find out if different trees take different amount of time to reach maturity.</a:t>
            </a:r>
            <a:endParaRPr lang="en-AU" sz="2800" dirty="0">
              <a:solidFill>
                <a:srgbClr val="FF0000"/>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3715443" y="4306857"/>
            <a:ext cx="2066925" cy="2209800"/>
          </a:xfrm>
          <a:prstGeom prst="rect">
            <a:avLst/>
          </a:prstGeom>
        </p:spPr>
      </p:pic>
      <p:pic>
        <p:nvPicPr>
          <p:cNvPr id="6" name="Picture 5"/>
          <p:cNvPicPr>
            <a:picLocks noChangeAspect="1"/>
          </p:cNvPicPr>
          <p:nvPr/>
        </p:nvPicPr>
        <p:blipFill>
          <a:blip r:embed="rId3"/>
          <a:stretch>
            <a:fillRect/>
          </a:stretch>
        </p:blipFill>
        <p:spPr>
          <a:xfrm>
            <a:off x="650297" y="4144932"/>
            <a:ext cx="1924050" cy="2371725"/>
          </a:xfrm>
          <a:prstGeom prst="rect">
            <a:avLst/>
          </a:prstGeom>
        </p:spPr>
      </p:pic>
      <p:pic>
        <p:nvPicPr>
          <p:cNvPr id="7" name="Picture 6"/>
          <p:cNvPicPr>
            <a:picLocks noChangeAspect="1"/>
          </p:cNvPicPr>
          <p:nvPr/>
        </p:nvPicPr>
        <p:blipFill>
          <a:blip r:embed="rId4"/>
          <a:stretch>
            <a:fillRect/>
          </a:stretch>
        </p:blipFill>
        <p:spPr>
          <a:xfrm>
            <a:off x="7037502" y="3950620"/>
            <a:ext cx="1771650" cy="2581275"/>
          </a:xfrm>
          <a:prstGeom prst="rect">
            <a:avLst/>
          </a:prstGeom>
        </p:spPr>
      </p:pic>
      <p:pic>
        <p:nvPicPr>
          <p:cNvPr id="8" name="Picture 7"/>
          <p:cNvPicPr>
            <a:picLocks noChangeAspect="1"/>
          </p:cNvPicPr>
          <p:nvPr/>
        </p:nvPicPr>
        <p:blipFill>
          <a:blip r:embed="rId5"/>
          <a:stretch>
            <a:fillRect/>
          </a:stretch>
        </p:blipFill>
        <p:spPr>
          <a:xfrm>
            <a:off x="9482570" y="4268757"/>
            <a:ext cx="2038350" cy="2247900"/>
          </a:xfrm>
          <a:prstGeom prst="rect">
            <a:avLst/>
          </a:prstGeom>
        </p:spPr>
      </p:pic>
    </p:spTree>
    <p:extLst>
      <p:ext uri="{BB962C8B-B14F-4D97-AF65-F5344CB8AC3E}">
        <p14:creationId xmlns:p14="http://schemas.microsoft.com/office/powerpoint/2010/main" val="4278648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DE626099-F894-4C6B-923C-B0ACACF4C329}"/>
              </a:ext>
            </a:extLst>
          </p:cNvPr>
          <p:cNvSpPr txBox="1">
            <a:spLocks/>
          </p:cNvSpPr>
          <p:nvPr/>
        </p:nvSpPr>
        <p:spPr>
          <a:xfrm>
            <a:off x="343592" y="548640"/>
            <a:ext cx="11743113" cy="61015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AU" sz="2800" dirty="0" smtClean="0">
                <a:latin typeface="Arial" panose="020B0604020202020204" pitchFamily="34" charset="0"/>
                <a:cs typeface="Arial" panose="020B0604020202020204" pitchFamily="34" charset="0"/>
              </a:rPr>
              <a:t>An Australian botanist hypothesised that </a:t>
            </a:r>
            <a:r>
              <a:rPr lang="en-AU" sz="2800" i="1" dirty="0" smtClean="0">
                <a:latin typeface="Arial" panose="020B0604020202020204" pitchFamily="34" charset="0"/>
                <a:cs typeface="Arial" panose="020B0604020202020204" pitchFamily="34" charset="0"/>
              </a:rPr>
              <a:t>all different types of trees take the same amount of time to grow to maturity</a:t>
            </a:r>
            <a:r>
              <a:rPr lang="en-AU" sz="2800" dirty="0" smtClean="0">
                <a:latin typeface="Arial" panose="020B0604020202020204" pitchFamily="34" charset="0"/>
                <a:cs typeface="Arial" panose="020B0604020202020204" pitchFamily="34" charset="0"/>
              </a:rPr>
              <a:t>. She decided to run an experiment on a few different native tree species to test her hypothesis.</a:t>
            </a:r>
          </a:p>
          <a:p>
            <a:endParaRPr lang="en-AU" sz="800" dirty="0" smtClean="0">
              <a:latin typeface="Arial" panose="020B0604020202020204" pitchFamily="34" charset="0"/>
              <a:cs typeface="Arial" panose="020B0604020202020204" pitchFamily="34" charset="0"/>
            </a:endParaRPr>
          </a:p>
          <a:p>
            <a:pPr algn="l"/>
            <a:r>
              <a:rPr lang="en-AU" sz="2800" dirty="0" smtClean="0">
                <a:latin typeface="Arial" panose="020B0604020202020204" pitchFamily="34" charset="0"/>
                <a:cs typeface="Arial" panose="020B0604020202020204" pitchFamily="34" charset="0"/>
              </a:rPr>
              <a:t>The botanist recorded her results in the table below.</a:t>
            </a:r>
          </a:p>
          <a:p>
            <a:pPr algn="l"/>
            <a:endParaRPr lang="en-AU" sz="2800" dirty="0">
              <a:latin typeface="Arial" panose="020B0604020202020204" pitchFamily="34" charset="0"/>
              <a:cs typeface="Arial" panose="020B0604020202020204" pitchFamily="34" charset="0"/>
            </a:endParaRPr>
          </a:p>
          <a:p>
            <a:pPr algn="l"/>
            <a:endParaRPr lang="en-AU" sz="2800" dirty="0" smtClean="0">
              <a:latin typeface="Arial" panose="020B0604020202020204" pitchFamily="34" charset="0"/>
              <a:cs typeface="Arial" panose="020B0604020202020204" pitchFamily="34" charset="0"/>
            </a:endParaRPr>
          </a:p>
          <a:p>
            <a:pPr algn="l"/>
            <a:endParaRPr lang="en-AU" sz="2800" dirty="0">
              <a:latin typeface="Arial" panose="020B0604020202020204" pitchFamily="34" charset="0"/>
              <a:cs typeface="Arial" panose="020B0604020202020204" pitchFamily="34" charset="0"/>
            </a:endParaRPr>
          </a:p>
          <a:p>
            <a:pPr algn="l"/>
            <a:endParaRPr lang="en-AU" sz="2800" dirty="0" smtClean="0">
              <a:latin typeface="Arial" panose="020B0604020202020204" pitchFamily="34" charset="0"/>
              <a:cs typeface="Arial" panose="020B0604020202020204" pitchFamily="34" charset="0"/>
            </a:endParaRPr>
          </a:p>
          <a:p>
            <a:pPr algn="l"/>
            <a:endParaRPr lang="en-AU" sz="2800" dirty="0" smtClean="0">
              <a:latin typeface="Arial" panose="020B0604020202020204" pitchFamily="34" charset="0"/>
              <a:cs typeface="Arial" panose="020B0604020202020204" pitchFamily="34" charset="0"/>
            </a:endParaRPr>
          </a:p>
          <a:p>
            <a:pPr algn="l"/>
            <a:r>
              <a:rPr lang="en-AU" sz="2800" dirty="0" smtClean="0">
                <a:latin typeface="Arial" panose="020B0604020202020204" pitchFamily="34" charset="0"/>
                <a:cs typeface="Arial" panose="020B0604020202020204" pitchFamily="34" charset="0"/>
              </a:rPr>
              <a:t>Draw a graph of her results.</a:t>
            </a:r>
          </a:p>
          <a:p>
            <a:pPr algn="l"/>
            <a:endParaRPr lang="en-AU" sz="1600" dirty="0" smtClean="0">
              <a:solidFill>
                <a:srgbClr val="0070C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260862485"/>
              </p:ext>
            </p:extLst>
          </p:nvPr>
        </p:nvGraphicFramePr>
        <p:xfrm>
          <a:off x="1898996" y="2648220"/>
          <a:ext cx="8128000" cy="2225040"/>
        </p:xfrm>
        <a:graphic>
          <a:graphicData uri="http://schemas.openxmlformats.org/drawingml/2006/table">
            <a:tbl>
              <a:tblPr firstRow="1" bandRow="1">
                <a:tableStyleId>{5C22544A-7EE6-4342-B048-85BDC9FD1C3A}</a:tableStyleId>
              </a:tblPr>
              <a:tblGrid>
                <a:gridCol w="4064000"/>
                <a:gridCol w="4064000"/>
              </a:tblGrid>
              <a:tr h="370840">
                <a:tc>
                  <a:txBody>
                    <a:bodyPr/>
                    <a:lstStyle/>
                    <a:p>
                      <a:pPr algn="ctr"/>
                      <a:r>
                        <a:rPr lang="en-AU" dirty="0" smtClean="0"/>
                        <a:t>Type of tree</a:t>
                      </a:r>
                      <a:endParaRPr lang="en-AU" dirty="0">
                        <a:solidFill>
                          <a:sysClr val="windowText" lastClr="000000"/>
                        </a:solidFill>
                      </a:endParaRPr>
                    </a:p>
                  </a:txBody>
                  <a:tcPr/>
                </a:tc>
                <a:tc>
                  <a:txBody>
                    <a:bodyPr/>
                    <a:lstStyle/>
                    <a:p>
                      <a:pPr algn="ctr"/>
                      <a:r>
                        <a:rPr lang="en-AU" dirty="0" smtClean="0"/>
                        <a:t>Time to reach Maturity (Years)</a:t>
                      </a:r>
                      <a:endParaRPr lang="en-AU" dirty="0">
                        <a:solidFill>
                          <a:sysClr val="windowText" lastClr="000000"/>
                        </a:solidFill>
                      </a:endParaRPr>
                    </a:p>
                  </a:txBody>
                  <a:tcPr/>
                </a:tc>
              </a:tr>
              <a:tr h="370840">
                <a:tc>
                  <a:txBody>
                    <a:bodyPr/>
                    <a:lstStyle/>
                    <a:p>
                      <a:pPr algn="ctr"/>
                      <a:r>
                        <a:rPr lang="en-AU" dirty="0" smtClean="0"/>
                        <a:t>Banksia</a:t>
                      </a:r>
                      <a:endParaRPr lang="en-AU" dirty="0"/>
                    </a:p>
                  </a:txBody>
                  <a:tcPr/>
                </a:tc>
                <a:tc>
                  <a:txBody>
                    <a:bodyPr/>
                    <a:lstStyle/>
                    <a:p>
                      <a:pPr algn="ctr"/>
                      <a:r>
                        <a:rPr lang="en-AU" dirty="0" smtClean="0"/>
                        <a:t>10</a:t>
                      </a:r>
                      <a:endParaRPr lang="en-AU" dirty="0"/>
                    </a:p>
                  </a:txBody>
                  <a:tcPr/>
                </a:tc>
              </a:tr>
              <a:tr h="370840">
                <a:tc>
                  <a:txBody>
                    <a:bodyPr/>
                    <a:lstStyle/>
                    <a:p>
                      <a:pPr algn="ctr"/>
                      <a:r>
                        <a:rPr lang="en-AU" dirty="0" smtClean="0"/>
                        <a:t>Acacia</a:t>
                      </a:r>
                      <a:endParaRPr lang="en-AU" dirty="0"/>
                    </a:p>
                  </a:txBody>
                  <a:tcPr/>
                </a:tc>
                <a:tc>
                  <a:txBody>
                    <a:bodyPr/>
                    <a:lstStyle/>
                    <a:p>
                      <a:pPr algn="ctr"/>
                      <a:r>
                        <a:rPr lang="en-AU" dirty="0" smtClean="0"/>
                        <a:t>5</a:t>
                      </a:r>
                      <a:endParaRPr lang="en-AU" dirty="0"/>
                    </a:p>
                  </a:txBody>
                  <a:tcPr/>
                </a:tc>
              </a:tr>
              <a:tr h="370840">
                <a:tc>
                  <a:txBody>
                    <a:bodyPr/>
                    <a:lstStyle/>
                    <a:p>
                      <a:pPr algn="ctr"/>
                      <a:r>
                        <a:rPr lang="en-AU" dirty="0" smtClean="0"/>
                        <a:t>Callistemon</a:t>
                      </a:r>
                      <a:endParaRPr lang="en-AU" dirty="0"/>
                    </a:p>
                  </a:txBody>
                  <a:tcPr/>
                </a:tc>
                <a:tc>
                  <a:txBody>
                    <a:bodyPr/>
                    <a:lstStyle/>
                    <a:p>
                      <a:pPr algn="ctr"/>
                      <a:r>
                        <a:rPr lang="en-AU" dirty="0" smtClean="0"/>
                        <a:t>30</a:t>
                      </a:r>
                      <a:endParaRPr lang="en-AU" dirty="0"/>
                    </a:p>
                  </a:txBody>
                  <a:tcPr/>
                </a:tc>
              </a:tr>
              <a:tr h="370840">
                <a:tc>
                  <a:txBody>
                    <a:bodyPr/>
                    <a:lstStyle/>
                    <a:p>
                      <a:pPr algn="ctr"/>
                      <a:r>
                        <a:rPr lang="en-AU" dirty="0" smtClean="0"/>
                        <a:t>Eucalypt</a:t>
                      </a:r>
                      <a:endParaRPr lang="en-AU" dirty="0"/>
                    </a:p>
                  </a:txBody>
                  <a:tcPr/>
                </a:tc>
                <a:tc>
                  <a:txBody>
                    <a:bodyPr/>
                    <a:lstStyle/>
                    <a:p>
                      <a:pPr algn="ctr"/>
                      <a:r>
                        <a:rPr lang="en-AU" dirty="0" smtClean="0"/>
                        <a:t>10</a:t>
                      </a:r>
                      <a:endParaRPr lang="en-AU" dirty="0"/>
                    </a:p>
                  </a:txBody>
                  <a:tcPr/>
                </a:tc>
              </a:tr>
              <a:tr h="370840">
                <a:tc>
                  <a:txBody>
                    <a:bodyPr/>
                    <a:lstStyle/>
                    <a:p>
                      <a:pPr algn="ctr"/>
                      <a:r>
                        <a:rPr lang="en-AU" dirty="0" smtClean="0"/>
                        <a:t>Grevillea</a:t>
                      </a:r>
                      <a:endParaRPr lang="en-AU" dirty="0"/>
                    </a:p>
                  </a:txBody>
                  <a:tcPr/>
                </a:tc>
                <a:tc>
                  <a:txBody>
                    <a:bodyPr/>
                    <a:lstStyle/>
                    <a:p>
                      <a:pPr algn="ctr"/>
                      <a:r>
                        <a:rPr lang="en-AU" dirty="0" smtClean="0"/>
                        <a:t>4</a:t>
                      </a:r>
                      <a:endParaRPr lang="en-AU"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3040934"/>
              </p:ext>
            </p:extLst>
          </p:nvPr>
        </p:nvGraphicFramePr>
        <p:xfrm>
          <a:off x="995326" y="5651326"/>
          <a:ext cx="9935340" cy="998855"/>
        </p:xfrm>
        <a:graphic>
          <a:graphicData uri="http://schemas.openxmlformats.org/drawingml/2006/table">
            <a:tbl>
              <a:tblPr firstRow="1" firstCol="1" bandRow="1">
                <a:tableStyleId>{5940675A-B579-460E-94D1-54222C63F5DA}</a:tableStyleId>
              </a:tblPr>
              <a:tblGrid>
                <a:gridCol w="4058812"/>
                <a:gridCol w="4457822"/>
                <a:gridCol w="1418706"/>
              </a:tblGrid>
              <a:tr h="286385">
                <a:tc>
                  <a:txBody>
                    <a:bodyPr/>
                    <a:lstStyle/>
                    <a:p>
                      <a:pPr algn="ctr">
                        <a:spcAft>
                          <a:spcPts val="0"/>
                        </a:spcAft>
                      </a:pPr>
                      <a:r>
                        <a:rPr lang="en-AU" sz="1200" b="1" dirty="0">
                          <a:solidFill>
                            <a:srgbClr val="0070C0"/>
                          </a:solidFill>
                          <a:effectLst/>
                        </a:rPr>
                        <a:t>Independent Data</a:t>
                      </a:r>
                      <a:endParaRPr lang="en-AU" sz="11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Aft>
                          <a:spcPts val="0"/>
                        </a:spcAft>
                      </a:pPr>
                      <a:r>
                        <a:rPr lang="en-AU" sz="1200" b="1" dirty="0">
                          <a:solidFill>
                            <a:srgbClr val="0070C0"/>
                          </a:solidFill>
                          <a:effectLst/>
                        </a:rPr>
                        <a:t>Dependent Data</a:t>
                      </a:r>
                      <a:endParaRPr lang="en-AU" sz="11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Aft>
                          <a:spcPts val="0"/>
                        </a:spcAft>
                      </a:pPr>
                      <a:r>
                        <a:rPr lang="en-AU" sz="1200" b="1" dirty="0">
                          <a:solidFill>
                            <a:srgbClr val="0070C0"/>
                          </a:solidFill>
                          <a:effectLst/>
                        </a:rPr>
                        <a:t>Type of Graph</a:t>
                      </a:r>
                      <a:endParaRPr lang="en-AU" sz="11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356235">
                <a:tc>
                  <a:txBody>
                    <a:bodyPr/>
                    <a:lstStyle/>
                    <a:p>
                      <a:pPr algn="ctr">
                        <a:spcAft>
                          <a:spcPts val="0"/>
                        </a:spcAft>
                      </a:pPr>
                      <a:r>
                        <a:rPr lang="en-AU" sz="1200">
                          <a:solidFill>
                            <a:srgbClr val="0070C0"/>
                          </a:solidFill>
                          <a:effectLst/>
                        </a:rPr>
                        <a:t>Data is continuous (eg. time)</a:t>
                      </a:r>
                      <a:endParaRPr lang="en-AU" sz="110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Aft>
                          <a:spcPts val="0"/>
                        </a:spcAft>
                      </a:pPr>
                      <a:r>
                        <a:rPr lang="en-AU" sz="1200">
                          <a:solidFill>
                            <a:srgbClr val="0070C0"/>
                          </a:solidFill>
                          <a:effectLst/>
                        </a:rPr>
                        <a:t>Data is continuous (eg. height)</a:t>
                      </a:r>
                      <a:endParaRPr lang="en-AU" sz="110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Aft>
                          <a:spcPts val="0"/>
                        </a:spcAft>
                      </a:pPr>
                      <a:r>
                        <a:rPr lang="en-AU" sz="1200" dirty="0">
                          <a:solidFill>
                            <a:srgbClr val="0070C0"/>
                          </a:solidFill>
                          <a:effectLst/>
                        </a:rPr>
                        <a:t>Scatter graph</a:t>
                      </a:r>
                      <a:endParaRPr lang="en-AU" sz="1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356235">
                <a:tc>
                  <a:txBody>
                    <a:bodyPr/>
                    <a:lstStyle/>
                    <a:p>
                      <a:pPr algn="ctr">
                        <a:spcAft>
                          <a:spcPts val="0"/>
                        </a:spcAft>
                      </a:pPr>
                      <a:r>
                        <a:rPr lang="en-AU" sz="1200">
                          <a:solidFill>
                            <a:srgbClr val="0070C0"/>
                          </a:solidFill>
                          <a:effectLst/>
                        </a:rPr>
                        <a:t>Data is in categories (eg. eye colour)</a:t>
                      </a:r>
                      <a:endParaRPr lang="en-AU" sz="110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Aft>
                          <a:spcPts val="0"/>
                        </a:spcAft>
                      </a:pPr>
                      <a:r>
                        <a:rPr lang="en-AU" sz="1200">
                          <a:solidFill>
                            <a:srgbClr val="0070C0"/>
                          </a:solidFill>
                          <a:effectLst/>
                        </a:rPr>
                        <a:t>Data is numerical (eg. number of people)</a:t>
                      </a:r>
                      <a:endParaRPr lang="en-AU" sz="110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Aft>
                          <a:spcPts val="0"/>
                        </a:spcAft>
                      </a:pPr>
                      <a:r>
                        <a:rPr lang="en-AU" sz="1200" dirty="0">
                          <a:solidFill>
                            <a:srgbClr val="0070C0"/>
                          </a:solidFill>
                          <a:effectLst/>
                        </a:rPr>
                        <a:t>Column graph</a:t>
                      </a:r>
                      <a:endParaRPr lang="en-AU" sz="1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
        <p:nvSpPr>
          <p:cNvPr id="7" name="Right Arrow 6"/>
          <p:cNvSpPr/>
          <p:nvPr/>
        </p:nvSpPr>
        <p:spPr>
          <a:xfrm rot="10800000">
            <a:off x="11033760" y="6228235"/>
            <a:ext cx="753688" cy="493991"/>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rgbClr val="FF0000"/>
              </a:solidFill>
            </a:endParaRPr>
          </a:p>
        </p:txBody>
      </p:sp>
    </p:spTree>
    <p:extLst>
      <p:ext uri="{BB962C8B-B14F-4D97-AF65-F5344CB8AC3E}">
        <p14:creationId xmlns:p14="http://schemas.microsoft.com/office/powerpoint/2010/main" val="222972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a:graphicFrameLocks/>
          </p:cNvGraphicFramePr>
          <p:nvPr>
            <p:extLst>
              <p:ext uri="{D42A27DB-BD31-4B8C-83A1-F6EECF244321}">
                <p14:modId xmlns:p14="http://schemas.microsoft.com/office/powerpoint/2010/main" val="1354391324"/>
              </p:ext>
            </p:extLst>
          </p:nvPr>
        </p:nvGraphicFramePr>
        <p:xfrm>
          <a:off x="5267739" y="3319669"/>
          <a:ext cx="6281531" cy="3289852"/>
        </p:xfrm>
        <a:graphic>
          <a:graphicData uri="http://schemas.openxmlformats.org/drawingml/2006/chart">
            <c:chart xmlns:c="http://schemas.openxmlformats.org/drawingml/2006/chart" xmlns:r="http://schemas.openxmlformats.org/officeDocument/2006/relationships" r:id="rId2"/>
          </a:graphicData>
        </a:graphic>
      </p:graphicFrame>
      <p:sp>
        <p:nvSpPr>
          <p:cNvPr id="4" name="Content Placeholder 3">
            <a:extLst>
              <a:ext uri="{FF2B5EF4-FFF2-40B4-BE49-F238E27FC236}">
                <a16:creationId xmlns="" xmlns:a16="http://schemas.microsoft.com/office/drawing/2014/main" id="{DE626099-F894-4C6B-923C-B0ACACF4C329}"/>
              </a:ext>
            </a:extLst>
          </p:cNvPr>
          <p:cNvSpPr txBox="1">
            <a:spLocks/>
          </p:cNvSpPr>
          <p:nvPr/>
        </p:nvSpPr>
        <p:spPr>
          <a:xfrm>
            <a:off x="386781" y="210710"/>
            <a:ext cx="11743113" cy="61015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AU" sz="2800" dirty="0" smtClean="0">
                <a:latin typeface="Arial" panose="020B0604020202020204" pitchFamily="34" charset="0"/>
                <a:cs typeface="Arial" panose="020B0604020202020204" pitchFamily="34" charset="0"/>
              </a:rPr>
              <a:t>The botanist recorded her results in the table below.</a:t>
            </a:r>
          </a:p>
          <a:p>
            <a:pPr algn="l"/>
            <a:endParaRPr lang="en-AU" sz="2800" dirty="0">
              <a:latin typeface="Arial" panose="020B0604020202020204" pitchFamily="34" charset="0"/>
              <a:cs typeface="Arial" panose="020B0604020202020204" pitchFamily="34" charset="0"/>
            </a:endParaRPr>
          </a:p>
          <a:p>
            <a:pPr algn="l"/>
            <a:endParaRPr lang="en-AU" sz="2800" dirty="0" smtClean="0">
              <a:latin typeface="Arial" panose="020B0604020202020204" pitchFamily="34" charset="0"/>
              <a:cs typeface="Arial" panose="020B0604020202020204" pitchFamily="34" charset="0"/>
            </a:endParaRPr>
          </a:p>
          <a:p>
            <a:pPr algn="l"/>
            <a:endParaRPr lang="en-AU" sz="2800" dirty="0">
              <a:latin typeface="Arial" panose="020B0604020202020204" pitchFamily="34" charset="0"/>
              <a:cs typeface="Arial" panose="020B0604020202020204" pitchFamily="34" charset="0"/>
            </a:endParaRPr>
          </a:p>
          <a:p>
            <a:pPr algn="l"/>
            <a:endParaRPr lang="en-AU" sz="2800" dirty="0" smtClean="0">
              <a:latin typeface="Arial" panose="020B0604020202020204" pitchFamily="34" charset="0"/>
              <a:cs typeface="Arial" panose="020B0604020202020204" pitchFamily="34" charset="0"/>
            </a:endParaRPr>
          </a:p>
          <a:p>
            <a:pPr algn="l"/>
            <a:endParaRPr lang="en-AU" sz="2800" dirty="0" smtClean="0">
              <a:latin typeface="Arial" panose="020B0604020202020204" pitchFamily="34" charset="0"/>
              <a:cs typeface="Arial" panose="020B0604020202020204" pitchFamily="34" charset="0"/>
            </a:endParaRPr>
          </a:p>
          <a:p>
            <a:pPr algn="l"/>
            <a:r>
              <a:rPr lang="en-AU" sz="2800" dirty="0" smtClean="0">
                <a:latin typeface="Arial" panose="020B0604020202020204" pitchFamily="34" charset="0"/>
                <a:cs typeface="Arial" panose="020B0604020202020204" pitchFamily="34" charset="0"/>
              </a:rPr>
              <a:t>Remember to include:</a:t>
            </a:r>
          </a:p>
          <a:p>
            <a:pPr marL="457200" indent="-457200" algn="l">
              <a:buFont typeface="Arial" panose="020B0604020202020204" pitchFamily="34" charset="0"/>
              <a:buChar char="•"/>
            </a:pPr>
            <a:r>
              <a:rPr lang="en-AU" sz="2800" dirty="0" smtClean="0">
                <a:latin typeface="Arial" panose="020B0604020202020204" pitchFamily="34" charset="0"/>
                <a:cs typeface="Arial" panose="020B0604020202020204" pitchFamily="34" charset="0"/>
              </a:rPr>
              <a:t>Descriptive title</a:t>
            </a:r>
          </a:p>
          <a:p>
            <a:pPr marL="457200" indent="-457200" algn="l">
              <a:buFont typeface="Arial" panose="020B0604020202020204" pitchFamily="34" charset="0"/>
              <a:buChar char="•"/>
            </a:pPr>
            <a:r>
              <a:rPr lang="en-AU" sz="2800" dirty="0" smtClean="0">
                <a:latin typeface="Arial" panose="020B0604020202020204" pitchFamily="34" charset="0"/>
                <a:cs typeface="Arial" panose="020B0604020202020204" pitchFamily="34" charset="0"/>
              </a:rPr>
              <a:t>Axes labels</a:t>
            </a:r>
          </a:p>
          <a:p>
            <a:pPr marL="457200" indent="-457200" algn="l">
              <a:buFont typeface="Arial" panose="020B0604020202020204" pitchFamily="34" charset="0"/>
              <a:buChar char="•"/>
            </a:pPr>
            <a:r>
              <a:rPr lang="en-AU" sz="2800" dirty="0" smtClean="0">
                <a:latin typeface="Arial" panose="020B0604020202020204" pitchFamily="34" charset="0"/>
                <a:cs typeface="Arial" panose="020B0604020202020204" pitchFamily="34" charset="0"/>
              </a:rPr>
              <a:t>Gaps between columns</a:t>
            </a:r>
          </a:p>
          <a:p>
            <a:pPr algn="l"/>
            <a:endParaRPr lang="en-AU" sz="1600" dirty="0" smtClean="0">
              <a:solidFill>
                <a:srgbClr val="0070C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353341642"/>
              </p:ext>
            </p:extLst>
          </p:nvPr>
        </p:nvGraphicFramePr>
        <p:xfrm>
          <a:off x="1865866" y="832672"/>
          <a:ext cx="8128000" cy="2225040"/>
        </p:xfrm>
        <a:graphic>
          <a:graphicData uri="http://schemas.openxmlformats.org/drawingml/2006/table">
            <a:tbl>
              <a:tblPr firstRow="1" bandRow="1">
                <a:tableStyleId>{5C22544A-7EE6-4342-B048-85BDC9FD1C3A}</a:tableStyleId>
              </a:tblPr>
              <a:tblGrid>
                <a:gridCol w="4064000"/>
                <a:gridCol w="4064000"/>
              </a:tblGrid>
              <a:tr h="370840">
                <a:tc>
                  <a:txBody>
                    <a:bodyPr/>
                    <a:lstStyle/>
                    <a:p>
                      <a:pPr algn="ctr"/>
                      <a:r>
                        <a:rPr lang="en-AU" dirty="0" smtClean="0"/>
                        <a:t>Type of tree</a:t>
                      </a:r>
                      <a:endParaRPr lang="en-AU" dirty="0">
                        <a:solidFill>
                          <a:sysClr val="windowText" lastClr="000000"/>
                        </a:solidFill>
                      </a:endParaRPr>
                    </a:p>
                  </a:txBody>
                  <a:tcPr/>
                </a:tc>
                <a:tc>
                  <a:txBody>
                    <a:bodyPr/>
                    <a:lstStyle/>
                    <a:p>
                      <a:pPr algn="ctr"/>
                      <a:r>
                        <a:rPr lang="en-AU" dirty="0" smtClean="0"/>
                        <a:t>Time to reach Maturity (Years)</a:t>
                      </a:r>
                      <a:endParaRPr lang="en-AU" dirty="0">
                        <a:solidFill>
                          <a:sysClr val="windowText" lastClr="000000"/>
                        </a:solidFill>
                      </a:endParaRPr>
                    </a:p>
                  </a:txBody>
                  <a:tcPr/>
                </a:tc>
              </a:tr>
              <a:tr h="370840">
                <a:tc>
                  <a:txBody>
                    <a:bodyPr/>
                    <a:lstStyle/>
                    <a:p>
                      <a:pPr algn="ctr"/>
                      <a:r>
                        <a:rPr lang="en-AU" dirty="0" smtClean="0"/>
                        <a:t>Banksia</a:t>
                      </a:r>
                      <a:endParaRPr lang="en-AU" dirty="0"/>
                    </a:p>
                  </a:txBody>
                  <a:tcPr/>
                </a:tc>
                <a:tc>
                  <a:txBody>
                    <a:bodyPr/>
                    <a:lstStyle/>
                    <a:p>
                      <a:pPr algn="ctr"/>
                      <a:r>
                        <a:rPr lang="en-AU" dirty="0" smtClean="0"/>
                        <a:t>10</a:t>
                      </a:r>
                      <a:endParaRPr lang="en-AU" dirty="0"/>
                    </a:p>
                  </a:txBody>
                  <a:tcPr/>
                </a:tc>
              </a:tr>
              <a:tr h="370840">
                <a:tc>
                  <a:txBody>
                    <a:bodyPr/>
                    <a:lstStyle/>
                    <a:p>
                      <a:pPr algn="ctr"/>
                      <a:r>
                        <a:rPr lang="en-AU" dirty="0" smtClean="0"/>
                        <a:t>Acacia</a:t>
                      </a:r>
                      <a:endParaRPr lang="en-AU" dirty="0"/>
                    </a:p>
                  </a:txBody>
                  <a:tcPr/>
                </a:tc>
                <a:tc>
                  <a:txBody>
                    <a:bodyPr/>
                    <a:lstStyle/>
                    <a:p>
                      <a:pPr algn="ctr"/>
                      <a:r>
                        <a:rPr lang="en-AU" dirty="0" smtClean="0"/>
                        <a:t>5</a:t>
                      </a:r>
                      <a:endParaRPr lang="en-AU" dirty="0"/>
                    </a:p>
                  </a:txBody>
                  <a:tcPr/>
                </a:tc>
              </a:tr>
              <a:tr h="370840">
                <a:tc>
                  <a:txBody>
                    <a:bodyPr/>
                    <a:lstStyle/>
                    <a:p>
                      <a:pPr algn="ctr"/>
                      <a:r>
                        <a:rPr lang="en-AU" dirty="0" smtClean="0"/>
                        <a:t>Callistemon</a:t>
                      </a:r>
                      <a:endParaRPr lang="en-AU" dirty="0"/>
                    </a:p>
                  </a:txBody>
                  <a:tcPr/>
                </a:tc>
                <a:tc>
                  <a:txBody>
                    <a:bodyPr/>
                    <a:lstStyle/>
                    <a:p>
                      <a:pPr algn="ctr"/>
                      <a:r>
                        <a:rPr lang="en-AU" dirty="0" smtClean="0"/>
                        <a:t>30</a:t>
                      </a:r>
                      <a:endParaRPr lang="en-AU" dirty="0"/>
                    </a:p>
                  </a:txBody>
                  <a:tcPr/>
                </a:tc>
              </a:tr>
              <a:tr h="370840">
                <a:tc>
                  <a:txBody>
                    <a:bodyPr/>
                    <a:lstStyle/>
                    <a:p>
                      <a:pPr algn="ctr"/>
                      <a:r>
                        <a:rPr lang="en-AU" dirty="0" smtClean="0"/>
                        <a:t>Eucalypt</a:t>
                      </a:r>
                      <a:endParaRPr lang="en-AU" dirty="0"/>
                    </a:p>
                  </a:txBody>
                  <a:tcPr/>
                </a:tc>
                <a:tc>
                  <a:txBody>
                    <a:bodyPr/>
                    <a:lstStyle/>
                    <a:p>
                      <a:pPr algn="ctr"/>
                      <a:r>
                        <a:rPr lang="en-AU" dirty="0" smtClean="0"/>
                        <a:t>10</a:t>
                      </a:r>
                      <a:endParaRPr lang="en-AU" dirty="0"/>
                    </a:p>
                  </a:txBody>
                  <a:tcPr/>
                </a:tc>
              </a:tr>
              <a:tr h="370840">
                <a:tc>
                  <a:txBody>
                    <a:bodyPr/>
                    <a:lstStyle/>
                    <a:p>
                      <a:pPr algn="ctr"/>
                      <a:r>
                        <a:rPr lang="en-AU" dirty="0" smtClean="0"/>
                        <a:t>Grevillea</a:t>
                      </a:r>
                      <a:endParaRPr lang="en-AU" dirty="0"/>
                    </a:p>
                  </a:txBody>
                  <a:tcPr/>
                </a:tc>
                <a:tc>
                  <a:txBody>
                    <a:bodyPr/>
                    <a:lstStyle/>
                    <a:p>
                      <a:pPr algn="ctr"/>
                      <a:r>
                        <a:rPr lang="en-AU" dirty="0" smtClean="0"/>
                        <a:t>4</a:t>
                      </a:r>
                      <a:endParaRPr lang="en-AU" dirty="0"/>
                    </a:p>
                  </a:txBody>
                  <a:tcPr/>
                </a:tc>
              </a:tr>
            </a:tbl>
          </a:graphicData>
        </a:graphic>
      </p:graphicFrame>
    </p:spTree>
    <p:extLst>
      <p:ext uri="{BB962C8B-B14F-4D97-AF65-F5344CB8AC3E}">
        <p14:creationId xmlns:p14="http://schemas.microsoft.com/office/powerpoint/2010/main" val="4226554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a:graphicFrameLocks/>
          </p:cNvGraphicFramePr>
          <p:nvPr>
            <p:extLst>
              <p:ext uri="{D42A27DB-BD31-4B8C-83A1-F6EECF244321}">
                <p14:modId xmlns:p14="http://schemas.microsoft.com/office/powerpoint/2010/main" val="89561859"/>
              </p:ext>
            </p:extLst>
          </p:nvPr>
        </p:nvGraphicFramePr>
        <p:xfrm>
          <a:off x="5635487" y="2704099"/>
          <a:ext cx="6347792" cy="3713921"/>
        </p:xfrm>
        <a:graphic>
          <a:graphicData uri="http://schemas.openxmlformats.org/drawingml/2006/chart">
            <c:chart xmlns:c="http://schemas.openxmlformats.org/drawingml/2006/chart" xmlns:r="http://schemas.openxmlformats.org/officeDocument/2006/relationships" r:id="rId2"/>
          </a:graphicData>
        </a:graphic>
      </p:graphicFrame>
      <p:sp>
        <p:nvSpPr>
          <p:cNvPr id="4" name="Content Placeholder 3">
            <a:extLst>
              <a:ext uri="{FF2B5EF4-FFF2-40B4-BE49-F238E27FC236}">
                <a16:creationId xmlns="" xmlns:a16="http://schemas.microsoft.com/office/drawing/2014/main" id="{DE626099-F894-4C6B-923C-B0ACACF4C329}"/>
              </a:ext>
            </a:extLst>
          </p:cNvPr>
          <p:cNvSpPr txBox="1">
            <a:spLocks/>
          </p:cNvSpPr>
          <p:nvPr/>
        </p:nvSpPr>
        <p:spPr>
          <a:xfrm>
            <a:off x="386781" y="210710"/>
            <a:ext cx="11743113" cy="61015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AU" sz="2800" dirty="0" smtClean="0">
                <a:latin typeface="Arial" panose="020B0604020202020204" pitchFamily="34" charset="0"/>
                <a:cs typeface="Arial" panose="020B0604020202020204" pitchFamily="34" charset="0"/>
              </a:rPr>
              <a:t>Hypothesis: All different types of trees take the same amount of time to grow to maturity. </a:t>
            </a:r>
          </a:p>
          <a:p>
            <a:pPr algn="l"/>
            <a:endParaRPr lang="en-AU" sz="1100" dirty="0" smtClean="0">
              <a:latin typeface="Arial" panose="020B0604020202020204" pitchFamily="34" charset="0"/>
              <a:cs typeface="Arial" panose="020B0604020202020204" pitchFamily="34" charset="0"/>
            </a:endParaRPr>
          </a:p>
          <a:p>
            <a:pPr algn="l"/>
            <a:r>
              <a:rPr lang="en-AU" sz="2800" dirty="0" smtClean="0">
                <a:latin typeface="Arial" panose="020B0604020202020204" pitchFamily="34" charset="0"/>
                <a:cs typeface="Arial" panose="020B0604020202020204" pitchFamily="34" charset="0"/>
              </a:rPr>
              <a:t>Do the results support the botanist’s hypothesis?</a:t>
            </a:r>
          </a:p>
          <a:p>
            <a:pPr algn="l"/>
            <a:r>
              <a:rPr lang="en-AU" sz="2000" dirty="0" smtClean="0">
                <a:solidFill>
                  <a:srgbClr val="0070C0"/>
                </a:solidFill>
              </a:rPr>
              <a:t>Restate the hypothesis and state whether it was or was not supported. Explain </a:t>
            </a:r>
            <a:r>
              <a:rPr lang="en-AU" sz="2000" b="1" dirty="0">
                <a:solidFill>
                  <a:srgbClr val="0070C0"/>
                </a:solidFill>
              </a:rPr>
              <a:t>how</a:t>
            </a:r>
            <a:r>
              <a:rPr lang="en-AU" sz="2000" dirty="0">
                <a:solidFill>
                  <a:srgbClr val="0070C0"/>
                </a:solidFill>
              </a:rPr>
              <a:t> you used your results to come to your </a:t>
            </a:r>
            <a:r>
              <a:rPr lang="en-AU" sz="2000" dirty="0" smtClean="0">
                <a:solidFill>
                  <a:srgbClr val="0070C0"/>
                </a:solidFill>
              </a:rPr>
              <a:t>conclusion. Use </a:t>
            </a:r>
            <a:r>
              <a:rPr lang="en-AU" sz="2000" b="1" dirty="0">
                <a:solidFill>
                  <a:srgbClr val="0070C0"/>
                </a:solidFill>
              </a:rPr>
              <a:t>specific examples </a:t>
            </a:r>
            <a:r>
              <a:rPr lang="en-AU" sz="2000" dirty="0">
                <a:solidFill>
                  <a:srgbClr val="0070C0"/>
                </a:solidFill>
              </a:rPr>
              <a:t>from the </a:t>
            </a:r>
            <a:r>
              <a:rPr lang="en-AU" sz="2000" dirty="0" smtClean="0">
                <a:solidFill>
                  <a:srgbClr val="0070C0"/>
                </a:solidFill>
              </a:rPr>
              <a:t>data.</a:t>
            </a:r>
            <a:endParaRPr lang="en-AU" sz="2000" dirty="0">
              <a:solidFill>
                <a:srgbClr val="0070C0"/>
              </a:solidFill>
            </a:endParaRPr>
          </a:p>
        </p:txBody>
      </p:sp>
      <p:sp>
        <p:nvSpPr>
          <p:cNvPr id="2" name="Rectangle 1"/>
          <p:cNvSpPr/>
          <p:nvPr/>
        </p:nvSpPr>
        <p:spPr>
          <a:xfrm>
            <a:off x="194628" y="2772522"/>
            <a:ext cx="5294244" cy="3785652"/>
          </a:xfrm>
          <a:prstGeom prst="rect">
            <a:avLst/>
          </a:prstGeom>
        </p:spPr>
        <p:txBody>
          <a:bodyPr wrap="square">
            <a:spAutoFit/>
          </a:bodyPr>
          <a:lstStyle/>
          <a:p>
            <a:pPr algn="ctr"/>
            <a:r>
              <a:rPr lang="en-AU" sz="2400" dirty="0" smtClean="0">
                <a:solidFill>
                  <a:srgbClr val="FF0000"/>
                </a:solidFill>
                <a:latin typeface="Arial" panose="020B0604020202020204" pitchFamily="34" charset="0"/>
                <a:cs typeface="Arial" panose="020B0604020202020204" pitchFamily="34" charset="0"/>
              </a:rPr>
              <a:t>The botanist’s hypothesis, that all different types of trees take the same amount of time to grow to maturity, was not supported by the data. The time it took for the Callistemon tree to mature was 30 years. This is much longer than the 4 years it took the Grevillea to mature. This shows that different types of trees grow at different rates.</a:t>
            </a:r>
            <a:endParaRPr lang="en-AU" sz="24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61431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TotalTime>
  <Words>595</Words>
  <Application>Microsoft Office PowerPoint</Application>
  <PresentationFormat>Widescreen</PresentationFormat>
  <Paragraphs>86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ITSC</dc:creator>
  <cp:lastModifiedBy>ITSC</cp:lastModifiedBy>
  <cp:revision>31</cp:revision>
  <dcterms:created xsi:type="dcterms:W3CDTF">2020-10-14T04:17:45Z</dcterms:created>
  <dcterms:modified xsi:type="dcterms:W3CDTF">2020-10-26T03:45:25Z</dcterms:modified>
</cp:coreProperties>
</file>