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81" r:id="rId3"/>
    <p:sldId id="282" r:id="rId4"/>
    <p:sldId id="286" r:id="rId5"/>
    <p:sldId id="287" r:id="rId6"/>
    <p:sldId id="288" r:id="rId7"/>
    <p:sldId id="270" r:id="rId8"/>
    <p:sldId id="263" r:id="rId9"/>
    <p:sldId id="258" r:id="rId10"/>
    <p:sldId id="289" r:id="rId11"/>
    <p:sldId id="319" r:id="rId12"/>
    <p:sldId id="290" r:id="rId13"/>
    <p:sldId id="267" r:id="rId14"/>
    <p:sldId id="291" r:id="rId15"/>
    <p:sldId id="292" r:id="rId16"/>
    <p:sldId id="261" r:id="rId17"/>
    <p:sldId id="271" r:id="rId18"/>
    <p:sldId id="262" r:id="rId1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F3665-9E39-42D3-8E56-56D2559BE736}" v="1" dt="2023-06-06T06:53:42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Grierson" userId="d515e9a1c250bde6" providerId="LiveId" clId="{D3BF3665-9E39-42D3-8E56-56D2559BE736}"/>
    <pc:docChg chg="undo custSel modSld sldOrd">
      <pc:chgData name="Tara Grierson" userId="d515e9a1c250bde6" providerId="LiveId" clId="{D3BF3665-9E39-42D3-8E56-56D2559BE736}" dt="2023-06-06T06:55:59.431" v="184"/>
      <pc:docMkLst>
        <pc:docMk/>
      </pc:docMkLst>
      <pc:sldChg chg="addSp delSp modSp mod ord">
        <pc:chgData name="Tara Grierson" userId="d515e9a1c250bde6" providerId="LiveId" clId="{D3BF3665-9E39-42D3-8E56-56D2559BE736}" dt="2023-06-06T06:55:59.431" v="184"/>
        <pc:sldMkLst>
          <pc:docMk/>
          <pc:sldMk cId="2516010653" sldId="319"/>
        </pc:sldMkLst>
        <pc:spChg chg="add del mod">
          <ac:chgData name="Tara Grierson" userId="d515e9a1c250bde6" providerId="LiveId" clId="{D3BF3665-9E39-42D3-8E56-56D2559BE736}" dt="2023-06-06T06:54:20.651" v="23" actId="20577"/>
          <ac:spMkLst>
            <pc:docMk/>
            <pc:sldMk cId="2516010653" sldId="319"/>
            <ac:spMk id="15" creationId="{06E8F4B7-6FA9-C7F4-439D-061756902136}"/>
          </ac:spMkLst>
        </pc:spChg>
        <pc:spChg chg="mod">
          <ac:chgData name="Tara Grierson" userId="d515e9a1c250bde6" providerId="LiveId" clId="{D3BF3665-9E39-42D3-8E56-56D2559BE736}" dt="2023-06-06T06:55:33.653" v="182" actId="20577"/>
          <ac:spMkLst>
            <pc:docMk/>
            <pc:sldMk cId="2516010653" sldId="319"/>
            <ac:spMk id="19" creationId="{1648AB5F-5A85-71FE-DC05-8714369999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20A93-5841-4717-982D-F5A89CF6EC83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E3157-1075-4EE3-A8B7-0C1132CBA6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62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79A9F8-246C-4F24-B6C4-8234D672493C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25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levitation</a:t>
            </a:r>
            <a:r>
              <a:rPr lang="en-AU" dirty="0">
                <a:solidFill>
                  <a:srgbClr val="FF0000"/>
                </a:solidFill>
              </a:rPr>
              <a:t>. The magnets push the train up, eliminating its contact with the rails.</a:t>
            </a:r>
          </a:p>
        </p:txBody>
      </p:sp>
      <p:pic>
        <p:nvPicPr>
          <p:cNvPr id="10" name="Picture 2" descr="https://www.energy.gov/sites/prod/files/xdiagram-final.jpg.pagespeed.ic.zdwUItjkI4.jpg">
            <a:extLst>
              <a:ext uri="{FF2B5EF4-FFF2-40B4-BE49-F238E27FC236}">
                <a16:creationId xmlns:a16="http://schemas.microsoft.com/office/drawing/2014/main" id="{D99FB339-E30F-4F90-AAF9-E6A5CF876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" t="4957" r="53363" b="18686"/>
          <a:stretch/>
        </p:blipFill>
        <p:spPr bwMode="auto">
          <a:xfrm>
            <a:off x="2849116" y="2060917"/>
            <a:ext cx="4128869" cy="36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8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1745B4A-D810-42E0-B529-22C56AD12E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37" y="2622456"/>
            <a:ext cx="4296025" cy="41671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8522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names of a magnet’s two poles?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3859"/>
              </p:ext>
            </p:extLst>
          </p:nvPr>
        </p:nvGraphicFramePr>
        <p:xfrm>
          <a:off x="9514800" y="1151276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would happen if the north end of a magnet was held next to the south end of another magnet?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622993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Magnetic Attraction and Repulsion</a:t>
            </a:r>
          </a:p>
          <a:p>
            <a:r>
              <a:rPr lang="en-AU" dirty="0"/>
              <a:t>Magnets always have two poles: a north pole and a south pole.</a:t>
            </a:r>
          </a:p>
          <a:p>
            <a:pPr lvl="1"/>
            <a:r>
              <a:rPr lang="en-AU" sz="2600" dirty="0"/>
              <a:t>Different (unlike) poles will be pulled towards each other (attracted).</a:t>
            </a:r>
          </a:p>
          <a:p>
            <a:pPr lvl="1"/>
            <a:r>
              <a:rPr lang="en-AU" sz="2600" dirty="0"/>
              <a:t>Similar (like) poles will be </a:t>
            </a:r>
            <a:br>
              <a:rPr lang="en-AU" sz="2600" dirty="0"/>
            </a:br>
            <a:r>
              <a:rPr lang="en-AU" sz="2600" dirty="0"/>
              <a:t>pushed away from each </a:t>
            </a:r>
            <a:br>
              <a:rPr lang="en-AU" sz="2600" dirty="0"/>
            </a:br>
            <a:r>
              <a:rPr lang="en-AU" sz="2600" dirty="0"/>
              <a:t>other (repelled).</a:t>
            </a:r>
          </a:p>
          <a:p>
            <a:r>
              <a:rPr lang="en-AU" dirty="0"/>
              <a:t>The north pole of a magnet will </a:t>
            </a:r>
            <a:br>
              <a:rPr lang="en-AU" dirty="0"/>
            </a:br>
            <a:r>
              <a:rPr lang="en-AU" dirty="0"/>
              <a:t>always turn towards the Earth’s </a:t>
            </a:r>
            <a:br>
              <a:rPr lang="en-AU" dirty="0"/>
            </a:br>
            <a:r>
              <a:rPr lang="en-AU" dirty="0"/>
              <a:t>North Pole.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64DAEA-DD98-4EA2-A967-26EDB11CB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00136"/>
              </p:ext>
            </p:extLst>
          </p:nvPr>
        </p:nvGraphicFramePr>
        <p:xfrm>
          <a:off x="9514800" y="3057112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the north pole of a magnet always turns to the north, is the Earth’s ‘North Pole’ a magnetic north pole or a magnetic south pole?</a:t>
                      </a:r>
                    </a:p>
                    <a:p>
                      <a:r>
                        <a:rPr lang="en-AU" dirty="0"/>
                        <a:t>(Hint: imagine the Earth as a ball with a giant magnet inside.)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7BB486C-FCAF-4F1E-A547-05B8F57F25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7" t="4404" r="8324" b="9241"/>
          <a:stretch/>
        </p:blipFill>
        <p:spPr>
          <a:xfrm>
            <a:off x="5954109" y="3147848"/>
            <a:ext cx="3126829" cy="32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085506-02AE-1A0D-727C-DEEEE5F630E1}"/>
              </a:ext>
            </a:extLst>
          </p:cNvPr>
          <p:cNvCxnSpPr/>
          <p:nvPr/>
        </p:nvCxnSpPr>
        <p:spPr>
          <a:xfrm>
            <a:off x="-49306" y="582706"/>
            <a:ext cx="12290612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20CE9A-81CF-3BA5-9E99-9C78710FFC81}"/>
              </a:ext>
            </a:extLst>
          </p:cNvPr>
          <p:cNvCxnSpPr>
            <a:cxnSpLocks/>
          </p:cNvCxnSpPr>
          <p:nvPr/>
        </p:nvCxnSpPr>
        <p:spPr>
          <a:xfrm flipH="1">
            <a:off x="6087035" y="582706"/>
            <a:ext cx="8965" cy="640528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04CF3C01-A888-62A3-C15E-93B6340124B6}"/>
              </a:ext>
            </a:extLst>
          </p:cNvPr>
          <p:cNvSpPr txBox="1">
            <a:spLocks/>
          </p:cNvSpPr>
          <p:nvPr/>
        </p:nvSpPr>
        <p:spPr>
          <a:xfrm>
            <a:off x="139483" y="161374"/>
            <a:ext cx="1321763" cy="3406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As tell Bs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8F4B7-6FA9-C7F4-439D-061756902136}"/>
              </a:ext>
            </a:extLst>
          </p:cNvPr>
          <p:cNvSpPr txBox="1"/>
          <p:nvPr/>
        </p:nvSpPr>
        <p:spPr>
          <a:xfrm>
            <a:off x="251012" y="1425388"/>
            <a:ext cx="5674658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What is a magnet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8AB5F-5A85-71FE-DC05-871436999926}"/>
              </a:ext>
            </a:extLst>
          </p:cNvPr>
          <p:cNvSpPr txBox="1"/>
          <p:nvPr/>
        </p:nvSpPr>
        <p:spPr>
          <a:xfrm>
            <a:off x="6517342" y="1425387"/>
            <a:ext cx="56746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Describe what happens when like poles are placed together and what happens when opposite poles are placed together</a:t>
            </a:r>
            <a:endParaRPr kumimoji="0" lang="en-AU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9BEC62-FB1C-FFEB-8EC1-0BEF44659624}"/>
              </a:ext>
            </a:extLst>
          </p:cNvPr>
          <p:cNvSpPr txBox="1">
            <a:spLocks/>
          </p:cNvSpPr>
          <p:nvPr/>
        </p:nvSpPr>
        <p:spPr>
          <a:xfrm>
            <a:off x="6161260" y="181022"/>
            <a:ext cx="1321763" cy="3406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Bs tell As</a:t>
            </a:r>
          </a:p>
        </p:txBody>
      </p:sp>
    </p:spTree>
    <p:extLst>
      <p:ext uri="{BB962C8B-B14F-4D97-AF65-F5344CB8AC3E}">
        <p14:creationId xmlns:p14="http://schemas.microsoft.com/office/powerpoint/2010/main" val="251601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5B9A91-5A8A-4B2F-9AF7-230F91FD9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68"/>
          <a:stretch/>
        </p:blipFill>
        <p:spPr>
          <a:xfrm>
            <a:off x="5510606" y="2024052"/>
            <a:ext cx="3887429" cy="4906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0524"/>
              </p:ext>
            </p:extLst>
          </p:nvPr>
        </p:nvGraphicFramePr>
        <p:xfrm>
          <a:off x="9514800" y="5504360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magnetic domain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small part of a magnet or magnetic material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99551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magnetic domains have to do with the strength of a magnet?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12483"/>
              </p:ext>
            </p:extLst>
          </p:nvPr>
        </p:nvGraphicFramePr>
        <p:xfrm>
          <a:off x="9514800" y="280719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three metals have magnetic domains?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86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Magnetisation</a:t>
            </a:r>
          </a:p>
          <a:p>
            <a:r>
              <a:rPr lang="en-AU" dirty="0"/>
              <a:t>Magnets are made up of smaller magnetic parts called magnetic domains. The better aligned these domains are, the more magnetic a </a:t>
            </a:r>
            <a:br>
              <a:rPr lang="en-AU" dirty="0"/>
            </a:br>
            <a:r>
              <a:rPr lang="en-AU" dirty="0"/>
              <a:t>material is.</a:t>
            </a:r>
          </a:p>
          <a:p>
            <a:r>
              <a:rPr lang="en-AU" dirty="0"/>
              <a:t>Iron, nickel and cobalt have </a:t>
            </a:r>
            <a:br>
              <a:rPr lang="en-AU" dirty="0"/>
            </a:br>
            <a:r>
              <a:rPr lang="en-AU" dirty="0"/>
              <a:t>these domains, but they’re </a:t>
            </a:r>
            <a:br>
              <a:rPr lang="en-AU" dirty="0"/>
            </a:br>
            <a:r>
              <a:rPr lang="en-AU" dirty="0"/>
              <a:t>usually a mess. A magnet can </a:t>
            </a:r>
            <a:br>
              <a:rPr lang="en-AU" dirty="0"/>
            </a:br>
            <a:r>
              <a:rPr lang="en-AU" dirty="0"/>
              <a:t>straighten them out, making </a:t>
            </a:r>
            <a:br>
              <a:rPr lang="en-AU" dirty="0"/>
            </a:br>
            <a:r>
              <a:rPr lang="en-AU" dirty="0"/>
              <a:t>the metal magnetic.</a:t>
            </a:r>
          </a:p>
          <a:p>
            <a:r>
              <a:rPr lang="en-AU" dirty="0"/>
              <a:t>If the magnet used is strong </a:t>
            </a:r>
            <a:br>
              <a:rPr lang="en-AU" dirty="0"/>
            </a:br>
            <a:r>
              <a:rPr lang="en-AU" dirty="0"/>
              <a:t>enough, the domains will</a:t>
            </a:r>
            <a:br>
              <a:rPr lang="en-AU" dirty="0"/>
            </a:br>
            <a:r>
              <a:rPr lang="en-AU" dirty="0"/>
              <a:t>stay lined up, making the </a:t>
            </a:r>
            <a:br>
              <a:rPr lang="en-AU" dirty="0"/>
            </a:br>
            <a:r>
              <a:rPr lang="en-AU" dirty="0"/>
              <a:t>metal a permanent magnet.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64DAEA-DD98-4EA2-A967-26EDB11CB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53302"/>
              </p:ext>
            </p:extLst>
          </p:nvPr>
        </p:nvGraphicFramePr>
        <p:xfrm>
          <a:off x="9514800" y="395708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can a strong magnet make a metal object into a magnet?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E7AE550-C5DB-4D26-93E7-C17B790EC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06" y="2024052"/>
            <a:ext cx="3887429" cy="351776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A6F248-10F4-45D1-9B56-399D59BB4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14347"/>
              </p:ext>
            </p:extLst>
          </p:nvPr>
        </p:nvGraphicFramePr>
        <p:xfrm>
          <a:off x="9514800" y="143779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Draw and explain what you would get if you cut the strong magnet in two.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7480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poles are near each other?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2425"/>
              </p:ext>
            </p:extLst>
          </p:nvPr>
        </p:nvGraphicFramePr>
        <p:xfrm>
          <a:off x="9514800" y="12640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going to happen to the two magnets,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17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Predicting Magnetism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poles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poles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Iron, nickel and cobalt</a:t>
            </a:r>
            <a:r>
              <a:rPr lang="en-AU" sz="2200" dirty="0"/>
              <a:t> objects will be </a:t>
            </a:r>
            <a:r>
              <a:rPr lang="en-AU" sz="2200" b="1" dirty="0"/>
              <a:t>magnetised</a:t>
            </a:r>
            <a:r>
              <a:rPr lang="en-AU" sz="2200" dirty="0"/>
              <a:t> and </a:t>
            </a:r>
            <a:r>
              <a:rPr lang="en-AU" sz="2200" b="1" dirty="0"/>
              <a:t>attracted</a:t>
            </a:r>
            <a:r>
              <a:rPr lang="en-AU" sz="2200" dirty="0"/>
              <a:t> to any magnet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two magnets will be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________ because…</a:t>
            </a:r>
          </a:p>
        </p:txBody>
      </p:sp>
      <p:pic>
        <p:nvPicPr>
          <p:cNvPr id="1026" name="Picture 2" descr="https://cdn.britannica.com/62/91762-004-759441A3.gif">
            <a:extLst>
              <a:ext uri="{FF2B5EF4-FFF2-40B4-BE49-F238E27FC236}">
                <a16:creationId xmlns:a16="http://schemas.microsoft.com/office/drawing/2014/main" id="{77CDA7EF-CB10-432C-BE1D-4D29565C5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5" r="51313" b="20227"/>
          <a:stretch/>
        </p:blipFill>
        <p:spPr bwMode="auto">
          <a:xfrm>
            <a:off x="5764467" y="3725365"/>
            <a:ext cx="5223216" cy="2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AB74-811F-443B-ABEA-70C48E9D5305}"/>
              </a:ext>
            </a:extLst>
          </p:cNvPr>
          <p:cNvSpPr/>
          <p:nvPr/>
        </p:nvSpPr>
        <p:spPr>
          <a:xfrm>
            <a:off x="8126973" y="4991100"/>
            <a:ext cx="485775" cy="44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poles are near each other?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2640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going to happen to the two magnets,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17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Predicting Magnetism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poles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poles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Iron, nickel and cobalt</a:t>
            </a:r>
            <a:r>
              <a:rPr lang="en-AU" sz="2200" dirty="0"/>
              <a:t> objects will be </a:t>
            </a:r>
            <a:r>
              <a:rPr lang="en-AU" sz="2200" b="1" dirty="0"/>
              <a:t>magnetised </a:t>
            </a:r>
            <a:r>
              <a:rPr lang="en-AU" sz="2200" dirty="0"/>
              <a:t>and </a:t>
            </a:r>
            <a:r>
              <a:rPr lang="en-AU" sz="2200" b="1" dirty="0"/>
              <a:t>attracted</a:t>
            </a:r>
            <a:r>
              <a:rPr lang="en-AU" sz="2200" dirty="0"/>
              <a:t> to any magnet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two magnets will be</a:t>
            </a: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________ because…</a:t>
            </a:r>
          </a:p>
        </p:txBody>
      </p:sp>
      <p:pic>
        <p:nvPicPr>
          <p:cNvPr id="1026" name="Picture 2" descr="https://cdn.britannica.com/62/91762-004-759441A3.gif">
            <a:extLst>
              <a:ext uri="{FF2B5EF4-FFF2-40B4-BE49-F238E27FC236}">
                <a16:creationId xmlns:a16="http://schemas.microsoft.com/office/drawing/2014/main" id="{77CDA7EF-CB10-432C-BE1D-4D29565C5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0" t="5330" r="763" b="25472"/>
          <a:stretch/>
        </p:blipFill>
        <p:spPr bwMode="auto">
          <a:xfrm>
            <a:off x="5764467" y="3725365"/>
            <a:ext cx="5223216" cy="2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24AB74-811F-443B-ABEA-70C48E9D5305}"/>
              </a:ext>
            </a:extLst>
          </p:cNvPr>
          <p:cNvSpPr/>
          <p:nvPr/>
        </p:nvSpPr>
        <p:spPr>
          <a:xfrm>
            <a:off x="8727755" y="4311749"/>
            <a:ext cx="670280" cy="61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63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89087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Are there two magnets in this picture?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61220"/>
              </p:ext>
            </p:extLst>
          </p:nvPr>
        </p:nvGraphicFramePr>
        <p:xfrm>
          <a:off x="9514800" y="126405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going to happen to the two objects,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17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Predicting Magnetism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Predict </a:t>
            </a:r>
            <a:r>
              <a:rPr lang="en-AU" sz="2600" b="1" dirty="0"/>
              <a:t>what</a:t>
            </a:r>
            <a:r>
              <a:rPr lang="en-AU" sz="2600" dirty="0"/>
              <a:t> will happen</a:t>
            </a:r>
          </a:p>
          <a:p>
            <a:pPr lvl="1"/>
            <a:r>
              <a:rPr lang="en-AU" sz="2200" b="1" dirty="0"/>
              <a:t>Different</a:t>
            </a:r>
            <a:r>
              <a:rPr lang="en-AU" sz="2200" dirty="0"/>
              <a:t> poles are </a:t>
            </a:r>
            <a:r>
              <a:rPr lang="en-AU" sz="2200" b="1" dirty="0"/>
              <a:t>attracted</a:t>
            </a:r>
          </a:p>
          <a:p>
            <a:pPr lvl="1"/>
            <a:r>
              <a:rPr lang="en-AU" sz="2200" b="1" dirty="0"/>
              <a:t>Similar</a:t>
            </a:r>
            <a:r>
              <a:rPr lang="en-AU" sz="2200" dirty="0"/>
              <a:t> poles are </a:t>
            </a:r>
            <a:r>
              <a:rPr lang="en-AU" sz="2200" b="1" dirty="0"/>
              <a:t>repelled</a:t>
            </a:r>
            <a:endParaRPr lang="en-AU" sz="2200" dirty="0"/>
          </a:p>
          <a:p>
            <a:pPr lvl="1"/>
            <a:r>
              <a:rPr lang="en-AU" sz="2200" b="1" dirty="0"/>
              <a:t>Iron, nickel and cobalt</a:t>
            </a:r>
            <a:r>
              <a:rPr lang="en-AU" sz="2200" dirty="0"/>
              <a:t> objects will be </a:t>
            </a:r>
            <a:r>
              <a:rPr lang="en-AU" sz="2200" b="1" dirty="0"/>
              <a:t>magnetised</a:t>
            </a:r>
            <a:r>
              <a:rPr lang="en-AU" sz="2200" dirty="0"/>
              <a:t> and </a:t>
            </a:r>
            <a:r>
              <a:rPr lang="en-AU" sz="2200" b="1" dirty="0"/>
              <a:t>attracted</a:t>
            </a:r>
            <a:r>
              <a:rPr lang="en-AU" sz="2200" dirty="0"/>
              <a:t> to any magnet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Explain </a:t>
            </a:r>
            <a:r>
              <a:rPr lang="en-AU" sz="2600" b="1" dirty="0"/>
              <a:t>why</a:t>
            </a:r>
            <a:r>
              <a:rPr lang="en-AU" sz="2600" dirty="0"/>
              <a:t> it will happen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4AB74-811F-443B-ABEA-70C48E9D5305}"/>
              </a:ext>
            </a:extLst>
          </p:cNvPr>
          <p:cNvSpPr/>
          <p:nvPr/>
        </p:nvSpPr>
        <p:spPr>
          <a:xfrm>
            <a:off x="8727755" y="4311749"/>
            <a:ext cx="670280" cy="61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https://i2.wp.com/gunmagnetworld.com/wp-content/uploads/2017/11/Magnetic-Paperclips.png?resize=386%2C161">
            <a:extLst>
              <a:ext uri="{FF2B5EF4-FFF2-40B4-BE49-F238E27FC236}">
                <a16:creationId xmlns:a16="http://schemas.microsoft.com/office/drawing/2014/main" id="{D76C7E52-2B44-4E32-9532-F760D2316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5" b="6617"/>
          <a:stretch/>
        </p:blipFill>
        <p:spPr bwMode="auto">
          <a:xfrm>
            <a:off x="1326203" y="3614057"/>
            <a:ext cx="9539594" cy="296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4991371"/>
          </a:xfrm>
        </p:spPr>
        <p:txBody>
          <a:bodyPr>
            <a:normAutofit/>
          </a:bodyPr>
          <a:lstStyle/>
          <a:p>
            <a:r>
              <a:rPr lang="en-AU" dirty="0"/>
              <a:t>Magnets are used in:</a:t>
            </a:r>
          </a:p>
          <a:p>
            <a:pPr lvl="1"/>
            <a:r>
              <a:rPr lang="en-AU" sz="2600" dirty="0"/>
              <a:t>Compasses</a:t>
            </a:r>
          </a:p>
          <a:p>
            <a:pPr lvl="1"/>
            <a:r>
              <a:rPr lang="en-AU" sz="2600" dirty="0"/>
              <a:t>Speakers</a:t>
            </a:r>
          </a:p>
          <a:p>
            <a:pPr lvl="1"/>
            <a:r>
              <a:rPr lang="en-AU" sz="2600" dirty="0"/>
              <a:t>Microphones</a:t>
            </a:r>
          </a:p>
          <a:p>
            <a:pPr lvl="1"/>
            <a:r>
              <a:rPr lang="en-AU" sz="2600" dirty="0"/>
              <a:t>Computer hard disk drives</a:t>
            </a:r>
          </a:p>
          <a:p>
            <a:pPr lvl="1"/>
            <a:r>
              <a:rPr lang="en-AU" sz="2600" dirty="0"/>
              <a:t>MRI (magnetic resonance imaging) </a:t>
            </a:r>
            <a:br>
              <a:rPr lang="en-AU" sz="2600" dirty="0"/>
            </a:br>
            <a:r>
              <a:rPr lang="en-AU" sz="2600" dirty="0"/>
              <a:t>scanners, which are used to </a:t>
            </a:r>
            <a:br>
              <a:rPr lang="en-AU" sz="2600" dirty="0"/>
            </a:br>
            <a:r>
              <a:rPr lang="en-AU" sz="2600" dirty="0"/>
              <a:t>diagnose brain cancers, dementia, </a:t>
            </a:r>
            <a:br>
              <a:rPr lang="en-AU" sz="2600" dirty="0"/>
            </a:br>
            <a:r>
              <a:rPr lang="en-AU" sz="2600" dirty="0"/>
              <a:t>epilepsy, and much more.</a:t>
            </a:r>
          </a:p>
        </p:txBody>
      </p:sp>
      <p:pic>
        <p:nvPicPr>
          <p:cNvPr id="4098" name="Picture 2" descr="https://cdn.shopify.com/s/files/1/0362/2465/products/product_detail_x2_desktop_HD_4_50_AE_BT-sennheiser-05_2000x.jpg?v=1490811794">
            <a:extLst>
              <a:ext uri="{FF2B5EF4-FFF2-40B4-BE49-F238E27FC236}">
                <a16:creationId xmlns:a16="http://schemas.microsoft.com/office/drawing/2014/main" id="{12F7422B-2AAA-4BCE-92BF-A9E39C639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323" y="132926"/>
            <a:ext cx="2732314" cy="27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RI">
            <a:hlinkClick r:id="" action="ppaction://media"/>
            <a:extLst>
              <a:ext uri="{FF2B5EF4-FFF2-40B4-BE49-F238E27FC236}">
                <a16:creationId xmlns:a16="http://schemas.microsoft.com/office/drawing/2014/main" id="{80B076CA-2A14-4970-8938-C6A7A000E0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37829" y="2932852"/>
            <a:ext cx="3775302" cy="37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26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Fill in the blanks: poles can be ________ or ________.  The same poles are ________; different poles are ________.</a:t>
            </a:r>
          </a:p>
          <a:p>
            <a:endParaRPr lang="en-AU" sz="2800" dirty="0"/>
          </a:p>
          <a:p>
            <a:pPr marL="514350" indent="-514350">
              <a:buFont typeface="+mj-lt"/>
              <a:buAutoNum type="arabicPeriod" startAt="2"/>
            </a:pPr>
            <a:r>
              <a:rPr lang="en-AU" sz="2800" dirty="0"/>
              <a:t>Which of the metals below are magnetic?</a:t>
            </a:r>
          </a:p>
          <a:p>
            <a:r>
              <a:rPr lang="en-AU" sz="2800" dirty="0"/>
              <a:t>	Iron, Aluminium, Steel, Copper, Gold, Nickel</a:t>
            </a:r>
          </a:p>
          <a:p>
            <a:endParaRPr lang="en-AU" sz="2800" dirty="0"/>
          </a:p>
          <a:p>
            <a:r>
              <a:rPr lang="en-AU" sz="2800" dirty="0"/>
              <a:t>3.   Describe what would happen in each of the following situations and explain why.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Lilly tries to push the south ends of two magnets </a:t>
            </a:r>
            <a:br>
              <a:rPr lang="en-AU" sz="2800" dirty="0"/>
            </a:br>
            <a:r>
              <a:rPr lang="en-AU" sz="2800" dirty="0"/>
              <a:t>together.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Craig holds a magnet over an iron nail.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Alice holds the north end of a magnet near the </a:t>
            </a:r>
            <a:br>
              <a:rPr lang="en-AU" sz="2800" dirty="0"/>
            </a:br>
            <a:r>
              <a:rPr lang="en-AU" sz="2800" dirty="0"/>
              <a:t>south end of another magnet.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FEEB46-689A-4270-8104-D0DFADCE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18565"/>
              </p:ext>
            </p:extLst>
          </p:nvPr>
        </p:nvGraphicFramePr>
        <p:xfrm>
          <a:off x="9514801" y="3979620"/>
          <a:ext cx="2605965" cy="2811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poles are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poles are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repelled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Iron, nickel and cobalt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objects will be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magnetised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attracted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any magnet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Complete Questions 1-6 on p. 125 of your textbook.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551A4-54B6-4282-B964-646A690A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99" y="1241537"/>
            <a:ext cx="4112444" cy="5570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C6C11A-7E85-45D4-86BD-F97BED0A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13" y="1241537"/>
            <a:ext cx="4112444" cy="189245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05E186-3FA5-412B-A678-3F2888634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277684"/>
              </p:ext>
            </p:extLst>
          </p:nvPr>
        </p:nvGraphicFramePr>
        <p:xfrm>
          <a:off x="9514801" y="3979620"/>
          <a:ext cx="2605965" cy="2811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Different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poles are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attracted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Similar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poles are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repelled</a:t>
                      </a:r>
                      <a:endParaRPr kumimoji="0" lang="en-A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Iron, nickel and cobalt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objects will be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magnetised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0" lang="en-A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attracted</a:t>
                      </a:r>
                      <a:r>
                        <a:rPr kumimoji="0" lang="en-A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any magnet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/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lubrication</a:t>
            </a:r>
            <a:r>
              <a:rPr lang="en-AU" dirty="0">
                <a:solidFill>
                  <a:srgbClr val="FF0000"/>
                </a:solidFill>
              </a:rPr>
              <a:t>. The oil makes the parts of the lock slippery, allowing them to move more easily.</a:t>
            </a:r>
          </a:p>
        </p:txBody>
      </p:sp>
      <p:pic>
        <p:nvPicPr>
          <p:cNvPr id="1026" name="Picture 2" descr="http://www.whichisthebetter.com/wp-content/uploads/2013/10/lubri.jpg">
            <a:extLst>
              <a:ext uri="{FF2B5EF4-FFF2-40B4-BE49-F238E27FC236}">
                <a16:creationId xmlns:a16="http://schemas.microsoft.com/office/drawing/2014/main" id="{6BF3AC1B-1BD2-4049-829F-7498E8D8D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20446" r="36821"/>
          <a:stretch/>
        </p:blipFill>
        <p:spPr bwMode="auto">
          <a:xfrm>
            <a:off x="3301768" y="2078958"/>
            <a:ext cx="3288945" cy="354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2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514800" y="3584120"/>
          <a:ext cx="2605965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Lubrication </a:t>
                      </a:r>
                      <a:r>
                        <a:rPr lang="en-AU" b="0" dirty="0"/>
                        <a:t>makes things slippery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Balls and rollers</a:t>
                      </a:r>
                      <a:r>
                        <a:rPr lang="en-AU" b="0" dirty="0"/>
                        <a:t> make things roll, which produces less friction than pushing or sliding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Levitation</a:t>
                      </a:r>
                      <a:r>
                        <a:rPr lang="en-AU" b="0" dirty="0"/>
                        <a:t> reduces contact between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Streamlined </a:t>
                      </a:r>
                      <a:r>
                        <a:rPr lang="en-AU" b="0" dirty="0"/>
                        <a:t>objects are smooth and rounded</a:t>
                      </a:r>
                      <a:endParaRPr lang="en-AU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method of friction reduction is being used?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553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does this method work in this situation?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66" y="720000"/>
            <a:ext cx="8968970" cy="6069600"/>
          </a:xfrm>
        </p:spPr>
        <p:txBody>
          <a:bodyPr>
            <a:normAutofit/>
          </a:bodyPr>
          <a:lstStyle/>
          <a:p>
            <a:r>
              <a:rPr lang="en-AU" dirty="0"/>
              <a:t>In situations where friction is reduced, you need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Identify </a:t>
            </a:r>
            <a:r>
              <a:rPr lang="en-AU" sz="2800" b="1" dirty="0"/>
              <a:t>which</a:t>
            </a:r>
            <a:r>
              <a:rPr lang="en-AU" sz="2800" dirty="0"/>
              <a:t> method is being used.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Explain </a:t>
            </a:r>
            <a:r>
              <a:rPr lang="en-AU" sz="2800" b="1" dirty="0"/>
              <a:t>how</a:t>
            </a:r>
            <a:r>
              <a:rPr lang="en-AU" sz="2800" dirty="0"/>
              <a:t> friction is being reduced in that situation.</a:t>
            </a:r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endParaRPr lang="en-AU" sz="28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This is an example of </a:t>
            </a:r>
            <a:r>
              <a:rPr lang="en-AU" b="1" dirty="0">
                <a:solidFill>
                  <a:srgbClr val="FF0000"/>
                </a:solidFill>
              </a:rPr>
              <a:t>streamlining</a:t>
            </a:r>
            <a:r>
              <a:rPr lang="en-AU" dirty="0">
                <a:solidFill>
                  <a:srgbClr val="FF0000"/>
                </a:solidFill>
              </a:rPr>
              <a:t>. The dolphin’s body is smooth and rounded, reducing its friction with the water.</a:t>
            </a:r>
          </a:p>
        </p:txBody>
      </p:sp>
      <p:pic>
        <p:nvPicPr>
          <p:cNvPr id="2050" name="Picture 2" descr="https://ichef.bbci.co.uk/images/ic/720x405/p068dz20.jpg">
            <a:extLst>
              <a:ext uri="{FF2B5EF4-FFF2-40B4-BE49-F238E27FC236}">
                <a16:creationId xmlns:a16="http://schemas.microsoft.com/office/drawing/2014/main" id="{F65DFE40-4513-4D48-A5C7-2A34582C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98" y="2070051"/>
            <a:ext cx="6370106" cy="35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645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planets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objects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planets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distance between the objects</a:t>
            </a:r>
            <a:r>
              <a:rPr lang="en-AU" sz="2000" dirty="0"/>
              <a:t>: more distance = </a:t>
            </a:r>
            <a:r>
              <a:rPr lang="en-AU" sz="2000" i="1" dirty="0"/>
              <a:t>less</a:t>
            </a:r>
            <a:r>
              <a:rPr lang="en-AU" sz="2000" dirty="0"/>
              <a:t> gravity</a:t>
            </a:r>
          </a:p>
          <a:p>
            <a:r>
              <a:rPr lang="en-AU" sz="2000" dirty="0"/>
              <a:t>State </a:t>
            </a:r>
            <a:r>
              <a:rPr lang="en-AU" sz="2000" b="1" dirty="0"/>
              <a:t>which object is pulled more</a:t>
            </a:r>
            <a:r>
              <a:rPr lang="en-AU" sz="2000" dirty="0"/>
              <a:t> (or less) by gravity and explain </a:t>
            </a:r>
            <a:r>
              <a:rPr lang="en-AU" sz="2000" b="1" dirty="0"/>
              <a:t>why</a:t>
            </a:r>
            <a:r>
              <a:rPr lang="en-AU" sz="2000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7D87A2-7586-4822-A76A-E79C64C5F5E9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A24AC8-E87C-435D-BA62-D13DF5828095}"/>
              </a:ext>
            </a:extLst>
          </p:cNvPr>
          <p:cNvSpPr txBox="1"/>
          <p:nvPr/>
        </p:nvSpPr>
        <p:spPr>
          <a:xfrm>
            <a:off x="0" y="5122547"/>
            <a:ext cx="42799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astronaut on Earth is pulled more by gravity because he is closer to the Earth.</a:t>
            </a:r>
          </a:p>
        </p:txBody>
      </p:sp>
      <p:pic>
        <p:nvPicPr>
          <p:cNvPr id="1026" name="Picture 2" descr="http://www.toxel.com/wp-content/uploads/2011/09/astronauts00.jpg">
            <a:extLst>
              <a:ext uri="{FF2B5EF4-FFF2-40B4-BE49-F238E27FC236}">
                <a16:creationId xmlns:a16="http://schemas.microsoft.com/office/drawing/2014/main" id="{C388ED90-E4B7-4834-86CF-35B3D7CB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" y="2838442"/>
            <a:ext cx="4386001" cy="218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.mnn.com/assets/images/2016/02/astronaut-floating-in-space-above-earth.jpg.653x0_q80_crop-smart.jpg">
            <a:extLst>
              <a:ext uri="{FF2B5EF4-FFF2-40B4-BE49-F238E27FC236}">
                <a16:creationId xmlns:a16="http://schemas.microsoft.com/office/drawing/2014/main" id="{4E799FBA-7503-4B04-8252-C5B71044E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91" y="2838442"/>
            <a:ext cx="4900144" cy="319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1B8D98-FEC1-4E4B-9838-89439383F005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607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distance between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0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645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planets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objects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planets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distance between the objects</a:t>
            </a:r>
            <a:r>
              <a:rPr lang="en-AU" sz="2000" dirty="0"/>
              <a:t>: more distance = </a:t>
            </a:r>
            <a:r>
              <a:rPr lang="en-AU" sz="2000" i="1" dirty="0"/>
              <a:t>less</a:t>
            </a:r>
            <a:r>
              <a:rPr lang="en-AU" sz="2000" dirty="0"/>
              <a:t> gravity</a:t>
            </a:r>
          </a:p>
          <a:p>
            <a:r>
              <a:rPr lang="en-AU" sz="2000" dirty="0"/>
              <a:t>State </a:t>
            </a:r>
            <a:r>
              <a:rPr lang="en-AU" sz="2000" b="1" dirty="0"/>
              <a:t>which object is pulled more</a:t>
            </a:r>
            <a:r>
              <a:rPr lang="en-AU" sz="2000" dirty="0"/>
              <a:t> (or less) by gravity and explain </a:t>
            </a:r>
            <a:r>
              <a:rPr lang="en-AU" sz="2000" b="1" dirty="0"/>
              <a:t>why</a:t>
            </a:r>
            <a:r>
              <a:rPr lang="en-AU" sz="2000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7D87A2-7586-4822-A76A-E79C64C5F5E9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1B8D98-FEC1-4E4B-9838-89439383F005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607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distance between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https://qph.fs.quoracdn.net/main-qimg-94af33a551b65224ef4cb5b50ece9358">
            <a:extLst>
              <a:ext uri="{FF2B5EF4-FFF2-40B4-BE49-F238E27FC236}">
                <a16:creationId xmlns:a16="http://schemas.microsoft.com/office/drawing/2014/main" id="{DA2BC8B4-F4C9-4186-A403-4EA35099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06" y="3066420"/>
            <a:ext cx="5617429" cy="37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2F4B7-80A6-4ABA-9829-93E2B6F20D27}"/>
              </a:ext>
            </a:extLst>
          </p:cNvPr>
          <p:cNvSpPr txBox="1"/>
          <p:nvPr/>
        </p:nvSpPr>
        <p:spPr>
          <a:xfrm>
            <a:off x="0" y="4178786"/>
            <a:ext cx="36638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________ is pulled ____ by gravity because…</a:t>
            </a:r>
          </a:p>
        </p:txBody>
      </p:sp>
    </p:spTree>
    <p:extLst>
      <p:ext uri="{BB962C8B-B14F-4D97-AF65-F5344CB8AC3E}">
        <p14:creationId xmlns:p14="http://schemas.microsoft.com/office/powerpoint/2010/main" val="39505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645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mass of the two planets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Comparing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objects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mass of the planets</a:t>
            </a:r>
            <a:r>
              <a:rPr lang="en-AU" sz="2000" dirty="0"/>
              <a:t>: more mass = more gravity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Consider the </a:t>
            </a:r>
            <a:r>
              <a:rPr lang="en-AU" sz="2000" b="1" dirty="0"/>
              <a:t>distance between the objects</a:t>
            </a:r>
            <a:r>
              <a:rPr lang="en-AU" sz="2000" dirty="0"/>
              <a:t>: more distance = </a:t>
            </a:r>
            <a:r>
              <a:rPr lang="en-AU" sz="2000" i="1" dirty="0"/>
              <a:t>less</a:t>
            </a:r>
            <a:r>
              <a:rPr lang="en-AU" sz="2000" dirty="0"/>
              <a:t> gravity</a:t>
            </a:r>
          </a:p>
          <a:p>
            <a:r>
              <a:rPr lang="en-AU" sz="2000" dirty="0"/>
              <a:t>State </a:t>
            </a:r>
            <a:r>
              <a:rPr lang="en-AU" sz="2000" b="1" dirty="0"/>
              <a:t>which object is pulled more</a:t>
            </a:r>
            <a:r>
              <a:rPr lang="en-AU" sz="2000" dirty="0"/>
              <a:t> (or less) by gravity and explain </a:t>
            </a:r>
            <a:r>
              <a:rPr lang="en-AU" sz="2000" b="1" dirty="0"/>
              <a:t>why</a:t>
            </a:r>
            <a:r>
              <a:rPr lang="en-AU" sz="2000" dirty="0"/>
              <a:t>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7D87A2-7586-4822-A76A-E79C64C5F5E9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mass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the amount of matter (‘stuff’) an object contains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i="0" baseline="0" dirty="0"/>
                        <a:t>gravity </a:t>
                      </a:r>
                      <a:r>
                        <a:rPr lang="en-AU" b="0" i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non-contact force that pulls objects with mass together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1B8D98-FEC1-4E4B-9838-89439383F005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22607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distance between the two objects different?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EA2F4B7-80A6-4ABA-9829-93E2B6F20D27}"/>
              </a:ext>
            </a:extLst>
          </p:cNvPr>
          <p:cNvSpPr txBox="1"/>
          <p:nvPr/>
        </p:nvSpPr>
        <p:spPr>
          <a:xfrm>
            <a:off x="1512276" y="4178786"/>
            <a:ext cx="36638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>
                <a:solidFill>
                  <a:srgbClr val="FF0000"/>
                </a:solidFill>
              </a:rPr>
              <a:t>The ________ is pulled ____ by gravity because…</a:t>
            </a:r>
          </a:p>
        </p:txBody>
      </p:sp>
      <p:pic>
        <p:nvPicPr>
          <p:cNvPr id="4098" name="Picture 2" descr="http://www.physicscentral.com/elementadmin/ask/images/gravity-img.gif">
            <a:extLst>
              <a:ext uri="{FF2B5EF4-FFF2-40B4-BE49-F238E27FC236}">
                <a16:creationId xmlns:a16="http://schemas.microsoft.com/office/drawing/2014/main" id="{C67B832C-65FB-4B89-B92D-288A14026EF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84" y="2877522"/>
            <a:ext cx="2739977" cy="391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Magnetism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07652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words: 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Describe and identify magnets and magnetic fields</a:t>
            </a:r>
          </a:p>
          <a:p>
            <a:r>
              <a:rPr lang="en-AU" dirty="0"/>
              <a:t>Predict whether objects will be attracted or repelled by </a:t>
            </a:r>
            <a:br>
              <a:rPr lang="en-AU" dirty="0"/>
            </a:br>
            <a:r>
              <a:rPr lang="en-AU" dirty="0"/>
              <a:t>magnetism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6461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What is this object, and 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How does it work?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A3C33-61EF-4ADB-AD90-C2CA9356A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82" y="2980883"/>
            <a:ext cx="4972163" cy="37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54405"/>
              </p:ext>
            </p:extLst>
          </p:nvPr>
        </p:nvGraphicFramePr>
        <p:xfrm>
          <a:off x="9514800" y="4955720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attracted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verb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pulled together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repelled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verb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pushed apart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98904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 magnet?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6418"/>
              </p:ext>
            </p:extLst>
          </p:nvPr>
        </p:nvGraphicFramePr>
        <p:xfrm>
          <a:off x="9514800" y="932162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Magnets can: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Repel other magnets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Attract other magnets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Both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Neither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622993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Magnets and Magnetic Fields</a:t>
            </a:r>
          </a:p>
          <a:p>
            <a:r>
              <a:rPr lang="en-AU" dirty="0"/>
              <a:t>A magnet is something that produces a magnetic field.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Magnetic fields can:</a:t>
            </a:r>
          </a:p>
          <a:p>
            <a:pPr lvl="1"/>
            <a:r>
              <a:rPr lang="en-AU" sz="2600" dirty="0"/>
              <a:t>Attract or repel other magnets</a:t>
            </a:r>
          </a:p>
          <a:p>
            <a:pPr lvl="1"/>
            <a:r>
              <a:rPr lang="en-AU" sz="2600" dirty="0"/>
              <a:t>Make some metal objects into magnets, either temporarily or permanently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E4B6C-E3B9-4632-B2F2-421D0CC8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75" y="1767734"/>
            <a:ext cx="3700956" cy="248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1DC755-F07A-4E66-96E8-AC56ED07F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7734"/>
            <a:ext cx="3549869" cy="247990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64DAEA-DD98-4EA2-A967-26EDB11CB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55367"/>
              </p:ext>
            </p:extLst>
          </p:nvPr>
        </p:nvGraphicFramePr>
        <p:xfrm>
          <a:off x="9514800" y="2888124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False: a magnet can turn a metal object into a permanent magnet.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1589</Words>
  <Application>Microsoft Office PowerPoint</Application>
  <PresentationFormat>Widescreen</PresentationFormat>
  <Paragraphs>260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Magnetism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Tara Grierson</cp:lastModifiedBy>
  <cp:revision>36</cp:revision>
  <dcterms:created xsi:type="dcterms:W3CDTF">2018-02-20T13:07:19Z</dcterms:created>
  <dcterms:modified xsi:type="dcterms:W3CDTF">2023-06-06T06:56:08Z</dcterms:modified>
</cp:coreProperties>
</file>