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86" r:id="rId2"/>
    <p:sldId id="288" r:id="rId3"/>
    <p:sldId id="289" r:id="rId4"/>
    <p:sldId id="282" r:id="rId5"/>
    <p:sldId id="290" r:id="rId6"/>
    <p:sldId id="302" r:id="rId7"/>
    <p:sldId id="270" r:id="rId8"/>
    <p:sldId id="263" r:id="rId9"/>
    <p:sldId id="258" r:id="rId10"/>
    <p:sldId id="283" r:id="rId11"/>
    <p:sldId id="296" r:id="rId12"/>
    <p:sldId id="297" r:id="rId13"/>
    <p:sldId id="298" r:id="rId14"/>
    <p:sldId id="299" r:id="rId15"/>
    <p:sldId id="294" r:id="rId16"/>
    <p:sldId id="300" r:id="rId17"/>
    <p:sldId id="301" r:id="rId18"/>
    <p:sldId id="292" r:id="rId19"/>
    <p:sldId id="261" r:id="rId20"/>
    <p:sldId id="271" r:id="rId21"/>
    <p:sldId id="262" r:id="rId22"/>
    <p:sldId id="303" r:id="rId23"/>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CB81"/>
    <a:srgbClr val="000099"/>
    <a:srgbClr val="663300"/>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59" autoAdjust="0"/>
    <p:restoredTop sz="94643" autoAdjust="0"/>
  </p:normalViewPr>
  <p:slideViewPr>
    <p:cSldViewPr snapToGrid="0">
      <p:cViewPr varScale="1">
        <p:scale>
          <a:sx n="94" d="100"/>
          <a:sy n="94" d="100"/>
        </p:scale>
        <p:origin x="72" y="114"/>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5808CDC9-85D4-4503-A1C1-C4A7D08CE495}" type="datetimeFigureOut">
              <a:rPr lang="en-AU" smtClean="0"/>
              <a:t>7/09/2020</a:t>
            </a:fld>
            <a:endParaRPr lang="en-AU" dirty="0"/>
          </a:p>
        </p:txBody>
      </p:sp>
      <p:sp>
        <p:nvSpPr>
          <p:cNvPr id="4" name="Footer Placeholder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en-AU" dirty="0"/>
          </a:p>
        </p:txBody>
      </p:sp>
      <p:sp>
        <p:nvSpPr>
          <p:cNvPr id="5" name="Slide Number Placeholder 4"/>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275FFA11-8017-47B8-A9A2-068FE447A802}" type="slidenum">
              <a:rPr lang="en-AU" smtClean="0"/>
              <a:t>‹#›</a:t>
            </a:fld>
            <a:endParaRPr lang="en-AU" dirty="0"/>
          </a:p>
        </p:txBody>
      </p:sp>
    </p:spTree>
    <p:extLst>
      <p:ext uri="{BB962C8B-B14F-4D97-AF65-F5344CB8AC3E}">
        <p14:creationId xmlns:p14="http://schemas.microsoft.com/office/powerpoint/2010/main" val="3579129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A9DBD878-C812-4740-B463-9B33E50D346F}" type="datetimeFigureOut">
              <a:rPr lang="en-AU" smtClean="0"/>
              <a:t>7/09/2020</a:t>
            </a:fld>
            <a:endParaRPr lang="en-AU" dirty="0"/>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1AC36035-11AE-4370-8CC1-A1CBDFB64063}" type="slidenum">
              <a:rPr lang="en-AU" smtClean="0"/>
              <a:t>‹#›</a:t>
            </a:fld>
            <a:endParaRPr lang="en-AU" dirty="0"/>
          </a:p>
        </p:txBody>
      </p:sp>
    </p:spTree>
    <p:extLst>
      <p:ext uri="{BB962C8B-B14F-4D97-AF65-F5344CB8AC3E}">
        <p14:creationId xmlns:p14="http://schemas.microsoft.com/office/powerpoint/2010/main" val="802737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45 s → share → popsticks</a:t>
            </a:r>
          </a:p>
        </p:txBody>
      </p:sp>
      <p:sp>
        <p:nvSpPr>
          <p:cNvPr id="4" name="Slide Number Placeholder 3"/>
          <p:cNvSpPr>
            <a:spLocks noGrp="1"/>
          </p:cNvSpPr>
          <p:nvPr>
            <p:ph type="sldNum" sz="quarter" idx="5"/>
          </p:nvPr>
        </p:nvSpPr>
        <p:spPr/>
        <p:txBody>
          <a:bodyPr/>
          <a:lstStyle/>
          <a:p>
            <a:fld id="{F04559F6-AA9E-446E-AB94-77EEC8EE765E}" type="slidenum">
              <a:rPr lang="en-AU" smtClean="0"/>
              <a:t>1</a:t>
            </a:fld>
            <a:endParaRPr lang="en-AU" dirty="0"/>
          </a:p>
        </p:txBody>
      </p:sp>
    </p:spTree>
    <p:extLst>
      <p:ext uri="{BB962C8B-B14F-4D97-AF65-F5344CB8AC3E}">
        <p14:creationId xmlns:p14="http://schemas.microsoft.com/office/powerpoint/2010/main" val="12332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45 s → share → popsticks</a:t>
            </a:r>
          </a:p>
        </p:txBody>
      </p:sp>
      <p:sp>
        <p:nvSpPr>
          <p:cNvPr id="4" name="Slide Number Placeholder 3"/>
          <p:cNvSpPr>
            <a:spLocks noGrp="1"/>
          </p:cNvSpPr>
          <p:nvPr>
            <p:ph type="sldNum" sz="quarter" idx="5"/>
          </p:nvPr>
        </p:nvSpPr>
        <p:spPr/>
        <p:txBody>
          <a:bodyPr/>
          <a:lstStyle/>
          <a:p>
            <a:fld id="{F04559F6-AA9E-446E-AB94-77EEC8EE765E}" type="slidenum">
              <a:rPr lang="en-AU" smtClean="0"/>
              <a:t>2</a:t>
            </a:fld>
            <a:endParaRPr lang="en-AU" dirty="0"/>
          </a:p>
        </p:txBody>
      </p:sp>
    </p:spTree>
    <p:extLst>
      <p:ext uri="{BB962C8B-B14F-4D97-AF65-F5344CB8AC3E}">
        <p14:creationId xmlns:p14="http://schemas.microsoft.com/office/powerpoint/2010/main" val="3060493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AC36035-11AE-4370-8CC1-A1CBDFB64063}" type="slidenum">
              <a:rPr lang="en-AU" smtClean="0"/>
              <a:t>11</a:t>
            </a:fld>
            <a:endParaRPr lang="en-AU" dirty="0"/>
          </a:p>
        </p:txBody>
      </p:sp>
    </p:spTree>
    <p:extLst>
      <p:ext uri="{BB962C8B-B14F-4D97-AF65-F5344CB8AC3E}">
        <p14:creationId xmlns:p14="http://schemas.microsoft.com/office/powerpoint/2010/main" val="647136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7/09/2020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dirty="0"/>
          </a:p>
        </p:txBody>
      </p:sp>
    </p:spTree>
    <p:extLst>
      <p:ext uri="{BB962C8B-B14F-4D97-AF65-F5344CB8AC3E}">
        <p14:creationId xmlns:p14="http://schemas.microsoft.com/office/powerpoint/2010/main" val="133862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7/09/2020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dirty="0"/>
          </a:p>
        </p:txBody>
      </p:sp>
    </p:spTree>
    <p:extLst>
      <p:ext uri="{BB962C8B-B14F-4D97-AF65-F5344CB8AC3E}">
        <p14:creationId xmlns:p14="http://schemas.microsoft.com/office/powerpoint/2010/main" val="4196333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7/09/2020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dirty="0"/>
          </a:p>
        </p:txBody>
      </p:sp>
    </p:spTree>
    <p:extLst>
      <p:ext uri="{BB962C8B-B14F-4D97-AF65-F5344CB8AC3E}">
        <p14:creationId xmlns:p14="http://schemas.microsoft.com/office/powerpoint/2010/main" val="108301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7/09/2020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dirty="0"/>
          </a:p>
        </p:txBody>
      </p:sp>
    </p:spTree>
    <p:extLst>
      <p:ext uri="{BB962C8B-B14F-4D97-AF65-F5344CB8AC3E}">
        <p14:creationId xmlns:p14="http://schemas.microsoft.com/office/powerpoint/2010/main" val="79074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F726FA-289A-47A4-9DB2-36250D803CC9}" type="datetimeFigureOut">
              <a:rPr lang="en-AU" smtClean="0"/>
              <a:t>7/09/2020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dirty="0"/>
          </a:p>
        </p:txBody>
      </p:sp>
    </p:spTree>
    <p:extLst>
      <p:ext uri="{BB962C8B-B14F-4D97-AF65-F5344CB8AC3E}">
        <p14:creationId xmlns:p14="http://schemas.microsoft.com/office/powerpoint/2010/main" val="3721631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E6F726FA-289A-47A4-9DB2-36250D803CC9}" type="datetimeFigureOut">
              <a:rPr lang="en-AU" smtClean="0"/>
              <a:t>7/09/2020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AF26B6D5-E49B-468D-A565-A6E4E9BB073F}" type="slidenum">
              <a:rPr lang="en-AU" smtClean="0"/>
              <a:t>‹#›</a:t>
            </a:fld>
            <a:endParaRPr lang="en-AU" dirty="0"/>
          </a:p>
        </p:txBody>
      </p:sp>
    </p:spTree>
    <p:extLst>
      <p:ext uri="{BB962C8B-B14F-4D97-AF65-F5344CB8AC3E}">
        <p14:creationId xmlns:p14="http://schemas.microsoft.com/office/powerpoint/2010/main" val="3944287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6F726FA-289A-47A4-9DB2-36250D803CC9}" type="datetimeFigureOut">
              <a:rPr lang="en-AU" smtClean="0"/>
              <a:t>7/09/2020</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AF26B6D5-E49B-468D-A565-A6E4E9BB073F}" type="slidenum">
              <a:rPr lang="en-AU" smtClean="0"/>
              <a:t>‹#›</a:t>
            </a:fld>
            <a:endParaRPr lang="en-AU" dirty="0"/>
          </a:p>
        </p:txBody>
      </p:sp>
    </p:spTree>
    <p:extLst>
      <p:ext uri="{BB962C8B-B14F-4D97-AF65-F5344CB8AC3E}">
        <p14:creationId xmlns:p14="http://schemas.microsoft.com/office/powerpoint/2010/main" val="401453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E6F726FA-289A-47A4-9DB2-36250D803CC9}" type="datetimeFigureOut">
              <a:rPr lang="en-AU" smtClean="0"/>
              <a:t>7/09/2020</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AF26B6D5-E49B-468D-A565-A6E4E9BB073F}" type="slidenum">
              <a:rPr lang="en-AU" smtClean="0"/>
              <a:t>‹#›</a:t>
            </a:fld>
            <a:endParaRPr lang="en-AU" dirty="0"/>
          </a:p>
        </p:txBody>
      </p:sp>
    </p:spTree>
    <p:extLst>
      <p:ext uri="{BB962C8B-B14F-4D97-AF65-F5344CB8AC3E}">
        <p14:creationId xmlns:p14="http://schemas.microsoft.com/office/powerpoint/2010/main" val="3531284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726FA-289A-47A4-9DB2-36250D803CC9}" type="datetimeFigureOut">
              <a:rPr lang="en-AU" smtClean="0"/>
              <a:t>7/09/2020</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AF26B6D5-E49B-468D-A565-A6E4E9BB073F}" type="slidenum">
              <a:rPr lang="en-AU" smtClean="0"/>
              <a:t>‹#›</a:t>
            </a:fld>
            <a:endParaRPr lang="en-AU" dirty="0"/>
          </a:p>
        </p:txBody>
      </p:sp>
    </p:spTree>
    <p:extLst>
      <p:ext uri="{BB962C8B-B14F-4D97-AF65-F5344CB8AC3E}">
        <p14:creationId xmlns:p14="http://schemas.microsoft.com/office/powerpoint/2010/main" val="425323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F726FA-289A-47A4-9DB2-36250D803CC9}" type="datetimeFigureOut">
              <a:rPr lang="en-AU" smtClean="0"/>
              <a:t>7/09/2020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AF26B6D5-E49B-468D-A565-A6E4E9BB073F}" type="slidenum">
              <a:rPr lang="en-AU" smtClean="0"/>
              <a:t>‹#›</a:t>
            </a:fld>
            <a:endParaRPr lang="en-AU" dirty="0"/>
          </a:p>
        </p:txBody>
      </p:sp>
    </p:spTree>
    <p:extLst>
      <p:ext uri="{BB962C8B-B14F-4D97-AF65-F5344CB8AC3E}">
        <p14:creationId xmlns:p14="http://schemas.microsoft.com/office/powerpoint/2010/main" val="275168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F726FA-289A-47A4-9DB2-36250D803CC9}" type="datetimeFigureOut">
              <a:rPr lang="en-AU" smtClean="0"/>
              <a:t>7/09/2020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AF26B6D5-E49B-468D-A565-A6E4E9BB073F}" type="slidenum">
              <a:rPr lang="en-AU" smtClean="0"/>
              <a:t>‹#›</a:t>
            </a:fld>
            <a:endParaRPr lang="en-AU" dirty="0"/>
          </a:p>
        </p:txBody>
      </p:sp>
    </p:spTree>
    <p:extLst>
      <p:ext uri="{BB962C8B-B14F-4D97-AF65-F5344CB8AC3E}">
        <p14:creationId xmlns:p14="http://schemas.microsoft.com/office/powerpoint/2010/main" val="2734468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26FA-289A-47A4-9DB2-36250D803CC9}" type="datetimeFigureOut">
              <a:rPr lang="en-AU" smtClean="0"/>
              <a:t>7/09/2020</a:t>
            </a:fld>
            <a:endParaRPr lang="en-AU"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26B6D5-E49B-468D-A565-A6E4E9BB073F}" type="slidenum">
              <a:rPr lang="en-AU" smtClean="0"/>
              <a:t>‹#›</a:t>
            </a:fld>
            <a:endParaRPr lang="en-AU" dirty="0"/>
          </a:p>
        </p:txBody>
      </p:sp>
    </p:spTree>
    <p:extLst>
      <p:ext uri="{BB962C8B-B14F-4D97-AF65-F5344CB8AC3E}">
        <p14:creationId xmlns:p14="http://schemas.microsoft.com/office/powerpoint/2010/main" val="4206294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jp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10.jpe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429041" cy="584775"/>
          </a:xfrm>
          <a:prstGeom prst="homePlate">
            <a:avLst/>
          </a:prstGeom>
          <a:solidFill>
            <a:schemeClr val="accent2"/>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Daily Review</a:t>
            </a:r>
          </a:p>
        </p:txBody>
      </p:sp>
      <p:graphicFrame>
        <p:nvGraphicFramePr>
          <p:cNvPr id="9" name="Table 8"/>
          <p:cNvGraphicFramePr>
            <a:graphicFrameLocks noGrp="1"/>
          </p:cNvGraphicFramePr>
          <p:nvPr>
            <p:extLst>
              <p:ext uri="{D42A27DB-BD31-4B8C-83A1-F6EECF244321}">
                <p14:modId xmlns:p14="http://schemas.microsoft.com/office/powerpoint/2010/main" val="1812597417"/>
              </p:ext>
            </p:extLst>
          </p:nvPr>
        </p:nvGraphicFramePr>
        <p:xfrm>
          <a:off x="9514800" y="68400"/>
          <a:ext cx="2605964" cy="292608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sz="1800" dirty="0"/>
                        <a:t>Reminder</a:t>
                      </a:r>
                    </a:p>
                  </a:txBody>
                  <a:tcPr>
                    <a:solidFill>
                      <a:schemeClr val="accent2"/>
                    </a:solidFill>
                  </a:tcPr>
                </a:tc>
                <a:extLst>
                  <a:ext uri="{0D108BD9-81ED-4DB2-BD59-A6C34878D82A}">
                    <a16:rowId xmlns:a16="http://schemas.microsoft.com/office/drawing/2014/main" val="10000"/>
                  </a:ext>
                </a:extLst>
              </a:tr>
              <a:tr h="370840">
                <a:tc>
                  <a:txBody>
                    <a:bodyPr/>
                    <a:lstStyle/>
                    <a:p>
                      <a:r>
                        <a:rPr lang="en-AU" sz="1800" dirty="0"/>
                        <a:t>When describing a force, you need to include:</a:t>
                      </a:r>
                    </a:p>
                    <a:p>
                      <a:pPr marL="514350" lvl="0" indent="-514350">
                        <a:buFont typeface="+mj-lt"/>
                        <a:buAutoNum type="arabicPeriod"/>
                      </a:pPr>
                      <a:r>
                        <a:rPr lang="en-AU" sz="1800" dirty="0"/>
                        <a:t>What is pushing / pulling what</a:t>
                      </a:r>
                    </a:p>
                    <a:p>
                      <a:pPr marL="514350" lvl="0" indent="-514350">
                        <a:buFont typeface="+mj-lt"/>
                        <a:buAutoNum type="arabicPeriod"/>
                      </a:pPr>
                      <a:r>
                        <a:rPr lang="en-AU" sz="1800" dirty="0"/>
                        <a:t>Any changes to the objects’</a:t>
                      </a:r>
                    </a:p>
                    <a:p>
                      <a:pPr lvl="1">
                        <a:buFont typeface="Wingdings" panose="05000000000000000000" pitchFamily="2" charset="2"/>
                        <a:buChar char="q"/>
                      </a:pPr>
                      <a:r>
                        <a:rPr lang="en-AU" sz="1800" dirty="0"/>
                        <a:t> Speed</a:t>
                      </a:r>
                    </a:p>
                    <a:p>
                      <a:pPr lvl="1">
                        <a:buFont typeface="Wingdings" panose="05000000000000000000" pitchFamily="2" charset="2"/>
                        <a:buChar char="q"/>
                      </a:pPr>
                      <a:r>
                        <a:rPr lang="en-AU" sz="1800" dirty="0"/>
                        <a:t> Direction</a:t>
                      </a:r>
                    </a:p>
                    <a:p>
                      <a:pPr lvl="1">
                        <a:buFont typeface="Wingdings" panose="05000000000000000000" pitchFamily="2" charset="2"/>
                        <a:buChar char="q"/>
                      </a:pPr>
                      <a:r>
                        <a:rPr lang="en-AU" sz="1800" dirty="0"/>
                        <a:t> Shape</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6" name="Content Placeholder 2">
            <a:extLst>
              <a:ext uri="{FF2B5EF4-FFF2-40B4-BE49-F238E27FC236}">
                <a16:creationId xmlns:a16="http://schemas.microsoft.com/office/drawing/2014/main" id="{44CB129D-136E-4122-A4F7-271A88385B1D}"/>
              </a:ext>
            </a:extLst>
          </p:cNvPr>
          <p:cNvSpPr>
            <a:spLocks noGrp="1"/>
          </p:cNvSpPr>
          <p:nvPr>
            <p:ph idx="1"/>
          </p:nvPr>
        </p:nvSpPr>
        <p:spPr>
          <a:xfrm>
            <a:off x="838200" y="720000"/>
            <a:ext cx="8559835" cy="6138000"/>
          </a:xfrm>
        </p:spPr>
        <p:txBody>
          <a:bodyPr>
            <a:normAutofit/>
          </a:bodyPr>
          <a:lstStyle/>
          <a:p>
            <a:pPr marL="0" indent="0">
              <a:buNone/>
            </a:pPr>
            <a:r>
              <a:rPr lang="en-AU" dirty="0"/>
              <a:t>Describe the force at work in the picture below.</a:t>
            </a:r>
          </a:p>
          <a:p>
            <a:pPr marL="0" indent="0">
              <a:buNone/>
            </a:pPr>
            <a:endParaRPr lang="en-AU" sz="2600" dirty="0"/>
          </a:p>
          <a:p>
            <a:pPr marL="0" indent="0">
              <a:buNone/>
            </a:pPr>
            <a:endParaRPr lang="en-AU" sz="2600" dirty="0"/>
          </a:p>
          <a:p>
            <a:pPr marL="0" indent="0">
              <a:buNone/>
            </a:pPr>
            <a:endParaRPr lang="en-AU" sz="2600" dirty="0"/>
          </a:p>
          <a:p>
            <a:pPr marL="0" indent="0">
              <a:buNone/>
            </a:pPr>
            <a:endParaRPr lang="en-AU" sz="2600" dirty="0"/>
          </a:p>
          <a:p>
            <a:pPr marL="0" indent="0">
              <a:buNone/>
            </a:pPr>
            <a:endParaRPr lang="en-AU" sz="2600" dirty="0"/>
          </a:p>
          <a:p>
            <a:pPr marL="0" indent="0">
              <a:buNone/>
            </a:pPr>
            <a:endParaRPr lang="en-AU" sz="2600" dirty="0"/>
          </a:p>
          <a:p>
            <a:pPr marL="0" indent="0">
              <a:buNone/>
            </a:pPr>
            <a:endParaRPr lang="en-AU" sz="2600" dirty="0"/>
          </a:p>
          <a:p>
            <a:pPr marL="0" indent="0">
              <a:buNone/>
            </a:pPr>
            <a:endParaRPr lang="en-AU" sz="2600" dirty="0"/>
          </a:p>
          <a:p>
            <a:pPr marL="0" indent="0">
              <a:buNone/>
            </a:pPr>
            <a:endParaRPr lang="en-AU" sz="2600" dirty="0"/>
          </a:p>
          <a:p>
            <a:pPr marL="0" indent="0">
              <a:buNone/>
            </a:pPr>
            <a:r>
              <a:rPr lang="en-AU" dirty="0">
                <a:solidFill>
                  <a:srgbClr val="FF0000"/>
                </a:solidFill>
              </a:rPr>
              <a:t>The ________ is pushing / pulling the ________. This is causing the ________ to change ________.</a:t>
            </a:r>
          </a:p>
        </p:txBody>
      </p:sp>
      <p:graphicFrame>
        <p:nvGraphicFramePr>
          <p:cNvPr id="7" name="Table 6">
            <a:extLst>
              <a:ext uri="{FF2B5EF4-FFF2-40B4-BE49-F238E27FC236}">
                <a16:creationId xmlns:a16="http://schemas.microsoft.com/office/drawing/2014/main" id="{744B48AD-540E-4F02-9B90-1FB1423EAC53}"/>
              </a:ext>
            </a:extLst>
          </p:cNvPr>
          <p:cNvGraphicFramePr>
            <a:graphicFrameLocks noGrp="1"/>
          </p:cNvGraphicFramePr>
          <p:nvPr/>
        </p:nvGraphicFramePr>
        <p:xfrm>
          <a:off x="9514800" y="4407080"/>
          <a:ext cx="2605964" cy="2382520"/>
        </p:xfrm>
        <a:graphic>
          <a:graphicData uri="http://schemas.openxmlformats.org/drawingml/2006/table">
            <a:tbl>
              <a:tblPr firstRow="1" bandRow="1">
                <a:tableStyleId>{F5AB1C69-6EDB-4FF4-983F-18BD219EF322}</a:tableStyleId>
              </a:tblPr>
              <a:tblGrid>
                <a:gridCol w="2605964">
                  <a:extLst>
                    <a:ext uri="{9D8B030D-6E8A-4147-A177-3AD203B41FA5}">
                      <a16:colId xmlns:a16="http://schemas.microsoft.com/office/drawing/2014/main" val="20000"/>
                    </a:ext>
                  </a:extLst>
                </a:gridCol>
              </a:tblGrid>
              <a:tr h="370840">
                <a:tc>
                  <a:txBody>
                    <a:bodyPr/>
                    <a:lstStyle/>
                    <a:p>
                      <a:r>
                        <a:rPr lang="en-AU" dirty="0"/>
                        <a:t>Vocabulary</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force</a:t>
                      </a:r>
                      <a:r>
                        <a:rPr lang="en-AU" baseline="0" dirty="0"/>
                        <a:t> (</a:t>
                      </a:r>
                      <a:r>
                        <a:rPr lang="en-AU" i="1" baseline="0" dirty="0"/>
                        <a:t>noun</a:t>
                      </a:r>
                      <a:r>
                        <a:rPr lang="en-AU"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a:t>any push or pull that happens when two objects interact</a:t>
                      </a:r>
                    </a:p>
                    <a:p>
                      <a:pPr marL="0" marR="0" indent="0" algn="l" defTabSz="914400" rtl="0" eaLnBrk="1" fontAlgn="auto" latinLnBrk="0" hangingPunct="1">
                        <a:lnSpc>
                          <a:spcPct val="100000"/>
                        </a:lnSpc>
                        <a:spcBef>
                          <a:spcPts val="0"/>
                        </a:spcBef>
                        <a:spcAft>
                          <a:spcPts val="0"/>
                        </a:spcAft>
                        <a:buClrTx/>
                        <a:buSzTx/>
                        <a:buFontTx/>
                        <a:buNone/>
                        <a:tabLst/>
                        <a:defRPr/>
                      </a:pPr>
                      <a:endParaRPr lang="en-AU"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applied force</a:t>
                      </a:r>
                      <a:r>
                        <a:rPr lang="en-AU" b="0" baseline="0" dirty="0"/>
                        <a:t> (</a:t>
                      </a:r>
                      <a:r>
                        <a:rPr lang="en-AU" b="0" i="1" baseline="0" dirty="0"/>
                        <a:t>noun</a:t>
                      </a:r>
                      <a:r>
                        <a:rPr lang="en-AU" b="0"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AU" b="0" baseline="0" dirty="0"/>
                        <a:t>a simple push or pull</a:t>
                      </a:r>
                      <a:endParaRPr lang="en-AU" b="1" baseline="0" dirty="0"/>
                    </a:p>
                  </a:txBody>
                  <a:tcPr>
                    <a:solidFill>
                      <a:schemeClr val="bg1">
                        <a:lumMod val="95000"/>
                      </a:schemeClr>
                    </a:solidFill>
                  </a:tcPr>
                </a:tc>
                <a:extLst>
                  <a:ext uri="{0D108BD9-81ED-4DB2-BD59-A6C34878D82A}">
                    <a16:rowId xmlns:a16="http://schemas.microsoft.com/office/drawing/2014/main" val="10001"/>
                  </a:ext>
                </a:extLst>
              </a:tr>
            </a:tbl>
          </a:graphicData>
        </a:graphic>
      </p:graphicFrame>
      <p:pic>
        <p:nvPicPr>
          <p:cNvPr id="2" name="Picture 1"/>
          <p:cNvPicPr>
            <a:picLocks noChangeAspect="1"/>
          </p:cNvPicPr>
          <p:nvPr/>
        </p:nvPicPr>
        <p:blipFill>
          <a:blip r:embed="rId3"/>
          <a:stretch>
            <a:fillRect/>
          </a:stretch>
        </p:blipFill>
        <p:spPr>
          <a:xfrm>
            <a:off x="2715798" y="1605517"/>
            <a:ext cx="4145303" cy="3574976"/>
          </a:xfrm>
          <a:prstGeom prst="rect">
            <a:avLst/>
          </a:prstGeom>
        </p:spPr>
      </p:pic>
    </p:spTree>
    <p:extLst>
      <p:ext uri="{BB962C8B-B14F-4D97-AF65-F5344CB8AC3E}">
        <p14:creationId xmlns:p14="http://schemas.microsoft.com/office/powerpoint/2010/main" val="7234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023093" cy="584775"/>
          </a:xfrm>
          <a:prstGeom prst="homePlate">
            <a:avLst/>
          </a:prstGeom>
          <a:solidFill>
            <a:schemeClr val="accent2"/>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Concept Development</a:t>
            </a:r>
          </a:p>
        </p:txBody>
      </p:sp>
      <p:graphicFrame>
        <p:nvGraphicFramePr>
          <p:cNvPr id="7" name="Table 6"/>
          <p:cNvGraphicFramePr>
            <a:graphicFrameLocks noGrp="1"/>
          </p:cNvGraphicFramePr>
          <p:nvPr>
            <p:extLst>
              <p:ext uri="{D42A27DB-BD31-4B8C-83A1-F6EECF244321}">
                <p14:modId xmlns:p14="http://schemas.microsoft.com/office/powerpoint/2010/main" val="4069207325"/>
              </p:ext>
            </p:extLst>
          </p:nvPr>
        </p:nvGraphicFramePr>
        <p:xfrm>
          <a:off x="9514800" y="5230040"/>
          <a:ext cx="2605964" cy="1559560"/>
        </p:xfrm>
        <a:graphic>
          <a:graphicData uri="http://schemas.openxmlformats.org/drawingml/2006/table">
            <a:tbl>
              <a:tblPr firstRow="1" bandRow="1">
                <a:tableStyleId>{F5AB1C69-6EDB-4FF4-983F-18BD219EF322}</a:tableStyleId>
              </a:tblPr>
              <a:tblGrid>
                <a:gridCol w="2605964">
                  <a:extLst>
                    <a:ext uri="{9D8B030D-6E8A-4147-A177-3AD203B41FA5}">
                      <a16:colId xmlns:a16="http://schemas.microsoft.com/office/drawing/2014/main" val="20000"/>
                    </a:ext>
                  </a:extLst>
                </a:gridCol>
              </a:tblGrid>
              <a:tr h="370840">
                <a:tc>
                  <a:txBody>
                    <a:bodyPr/>
                    <a:lstStyle/>
                    <a:p>
                      <a:r>
                        <a:rPr lang="en-AU" dirty="0"/>
                        <a:t>Vocabulary</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lever</a:t>
                      </a:r>
                      <a:r>
                        <a:rPr lang="en-AU" b="0" baseline="0" dirty="0"/>
                        <a:t> (</a:t>
                      </a:r>
                      <a:r>
                        <a:rPr lang="en-AU" b="0" i="1" baseline="0" dirty="0"/>
                        <a:t>noun</a:t>
                      </a:r>
                      <a:r>
                        <a:rPr lang="en-AU" b="0" i="0" baseline="0" dirty="0"/>
                        <a:t>)</a:t>
                      </a:r>
                      <a:endParaRPr lang="en-AU" b="1"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dirty="0"/>
                        <a:t>a solid rod or bar with a turning</a:t>
                      </a:r>
                      <a:r>
                        <a:rPr lang="en-AU" baseline="0" dirty="0"/>
                        <a:t> point called a fulcrum</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01182793"/>
              </p:ext>
            </p:extLst>
          </p:nvPr>
        </p:nvGraphicFramePr>
        <p:xfrm>
          <a:off x="9514800" y="68400"/>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1</a:t>
                      </a:r>
                    </a:p>
                  </a:txBody>
                  <a:tcPr>
                    <a:solidFill>
                      <a:schemeClr val="accent2"/>
                    </a:solidFill>
                  </a:tcPr>
                </a:tc>
                <a:extLst>
                  <a:ext uri="{0D108BD9-81ED-4DB2-BD59-A6C34878D82A}">
                    <a16:rowId xmlns:a16="http://schemas.microsoft.com/office/drawing/2014/main" val="10000"/>
                  </a:ext>
                </a:extLst>
              </a:tr>
              <a:tr h="370840">
                <a:tc>
                  <a:txBody>
                    <a:bodyPr/>
                    <a:lstStyle/>
                    <a:p>
                      <a:r>
                        <a:rPr lang="en-AU" dirty="0"/>
                        <a:t>For each of the levers below, label the fulcrum.</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953705626"/>
              </p:ext>
            </p:extLst>
          </p:nvPr>
        </p:nvGraphicFramePr>
        <p:xfrm>
          <a:off x="9514800" y="1403839"/>
          <a:ext cx="2605964" cy="182880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0">
                <a:tc>
                  <a:txBody>
                    <a:bodyPr/>
                    <a:lstStyle/>
                    <a:p>
                      <a:r>
                        <a:rPr lang="en-AU" dirty="0"/>
                        <a:t>CFU 2</a:t>
                      </a:r>
                    </a:p>
                  </a:txBody>
                  <a:tcPr>
                    <a:solidFill>
                      <a:schemeClr val="accent2"/>
                    </a:solidFill>
                  </a:tcPr>
                </a:tc>
                <a:extLst>
                  <a:ext uri="{0D108BD9-81ED-4DB2-BD59-A6C34878D82A}">
                    <a16:rowId xmlns:a16="http://schemas.microsoft.com/office/drawing/2014/main" val="10000"/>
                  </a:ext>
                </a:extLst>
              </a:tr>
              <a:tr h="370840">
                <a:tc>
                  <a:txBody>
                    <a:bodyPr/>
                    <a:lstStyle/>
                    <a:p>
                      <a:r>
                        <a:rPr lang="en-SG" dirty="0"/>
                        <a:t>Where</a:t>
                      </a:r>
                      <a:r>
                        <a:rPr lang="en-SG" baseline="0" dirty="0"/>
                        <a:t> can the fulcrum be positioned in a lever?</a:t>
                      </a:r>
                    </a:p>
                    <a:p>
                      <a:pPr marL="342900" indent="-342900">
                        <a:buAutoNum type="alphaLcParenR"/>
                      </a:pPr>
                      <a:r>
                        <a:rPr lang="en-SG" baseline="0" dirty="0"/>
                        <a:t>at one end</a:t>
                      </a:r>
                    </a:p>
                    <a:p>
                      <a:pPr marL="342900" indent="-342900">
                        <a:buAutoNum type="alphaLcParenR"/>
                      </a:pPr>
                      <a:r>
                        <a:rPr lang="en-SG" baseline="0" dirty="0"/>
                        <a:t>the middle</a:t>
                      </a:r>
                    </a:p>
                    <a:p>
                      <a:pPr marL="342900" indent="-342900">
                        <a:buAutoNum type="alphaLcParenR"/>
                      </a:pPr>
                      <a:r>
                        <a:rPr lang="en-SG" dirty="0"/>
                        <a:t>both</a:t>
                      </a:r>
                      <a:endParaRPr lang="en-AU" dirty="0"/>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6" name="Content Placeholder 2">
            <a:extLst>
              <a:ext uri="{FF2B5EF4-FFF2-40B4-BE49-F238E27FC236}">
                <a16:creationId xmlns:a16="http://schemas.microsoft.com/office/drawing/2014/main" id="{7F92BBE8-C137-474F-972A-B52681EB261E}"/>
              </a:ext>
            </a:extLst>
          </p:cNvPr>
          <p:cNvSpPr>
            <a:spLocks noGrp="1"/>
          </p:cNvSpPr>
          <p:nvPr>
            <p:ph idx="1"/>
          </p:nvPr>
        </p:nvSpPr>
        <p:spPr>
          <a:xfrm>
            <a:off x="133644" y="720000"/>
            <a:ext cx="9264392" cy="4351338"/>
          </a:xfrm>
        </p:spPr>
        <p:txBody>
          <a:bodyPr/>
          <a:lstStyle/>
          <a:p>
            <a:pPr marL="0" indent="0">
              <a:buNone/>
            </a:pPr>
            <a:r>
              <a:rPr lang="en-AU" b="1" dirty="0"/>
              <a:t>What is a fulcrum?</a:t>
            </a:r>
          </a:p>
          <a:p>
            <a:r>
              <a:rPr lang="en-AU" dirty="0"/>
              <a:t>A fulcrum is the turning point of a lever. </a:t>
            </a:r>
            <a:endParaRPr lang="en-AU" b="1" dirty="0"/>
          </a:p>
        </p:txBody>
      </p:sp>
      <p:pic>
        <p:nvPicPr>
          <p:cNvPr id="9" name="Picture 2" descr="https://pptcrafter.files.wordpress.com/2014/09/sciss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721" y="2016884"/>
            <a:ext cx="3313999" cy="175756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factorydirecthardware.com/images/D/dl-daley1200s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4985" y="4194207"/>
            <a:ext cx="3269938" cy="175425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s://www.drjaz.com/wp-content/uploads/2013/07/shutterstock_127015115.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28900" y="2016884"/>
            <a:ext cx="2199547" cy="2417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90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http://assets.wh.cdnds.net/images/1753/wheelbarrow-shutterstock__big_4x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3952" y="4140175"/>
            <a:ext cx="3595892" cy="26969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0"/>
            <a:ext cx="4023093" cy="584775"/>
          </a:xfrm>
          <a:prstGeom prst="homePlate">
            <a:avLst/>
          </a:prstGeom>
          <a:solidFill>
            <a:schemeClr val="accent2"/>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Concept Development</a:t>
            </a:r>
          </a:p>
        </p:txBody>
      </p:sp>
      <p:graphicFrame>
        <p:nvGraphicFramePr>
          <p:cNvPr id="7" name="Table 6"/>
          <p:cNvGraphicFramePr>
            <a:graphicFrameLocks noGrp="1"/>
          </p:cNvGraphicFramePr>
          <p:nvPr>
            <p:extLst>
              <p:ext uri="{D42A27DB-BD31-4B8C-83A1-F6EECF244321}">
                <p14:modId xmlns:p14="http://schemas.microsoft.com/office/powerpoint/2010/main" val="2839469015"/>
              </p:ext>
            </p:extLst>
          </p:nvPr>
        </p:nvGraphicFramePr>
        <p:xfrm>
          <a:off x="9514800" y="5230040"/>
          <a:ext cx="2605964" cy="1285240"/>
        </p:xfrm>
        <a:graphic>
          <a:graphicData uri="http://schemas.openxmlformats.org/drawingml/2006/table">
            <a:tbl>
              <a:tblPr firstRow="1" bandRow="1">
                <a:tableStyleId>{F5AB1C69-6EDB-4FF4-983F-18BD219EF322}</a:tableStyleId>
              </a:tblPr>
              <a:tblGrid>
                <a:gridCol w="2605964">
                  <a:extLst>
                    <a:ext uri="{9D8B030D-6E8A-4147-A177-3AD203B41FA5}">
                      <a16:colId xmlns:a16="http://schemas.microsoft.com/office/drawing/2014/main" val="20000"/>
                    </a:ext>
                  </a:extLst>
                </a:gridCol>
              </a:tblGrid>
              <a:tr h="370840">
                <a:tc>
                  <a:txBody>
                    <a:bodyPr/>
                    <a:lstStyle/>
                    <a:p>
                      <a:r>
                        <a:rPr lang="en-AU" dirty="0"/>
                        <a:t>Vocabulary</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fulcrum</a:t>
                      </a:r>
                      <a:r>
                        <a:rPr lang="en-AU" b="0" baseline="0" dirty="0"/>
                        <a:t> (</a:t>
                      </a:r>
                      <a:r>
                        <a:rPr lang="en-AU" b="0" i="1" baseline="0" dirty="0"/>
                        <a:t>noun</a:t>
                      </a:r>
                      <a:r>
                        <a:rPr lang="en-AU" b="0" i="0"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SG" b="0" baseline="0" dirty="0"/>
                        <a:t>the turning point in a lever</a:t>
                      </a:r>
                      <a:endParaRPr lang="en-AU" b="0" baseline="0" dirty="0"/>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749614968"/>
              </p:ext>
            </p:extLst>
          </p:nvPr>
        </p:nvGraphicFramePr>
        <p:xfrm>
          <a:off x="9514800" y="68400"/>
          <a:ext cx="2605964" cy="73660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1</a:t>
                      </a:r>
                    </a:p>
                  </a:txBody>
                  <a:tcPr>
                    <a:solidFill>
                      <a:schemeClr val="accent2"/>
                    </a:solidFill>
                  </a:tcPr>
                </a:tc>
                <a:extLst>
                  <a:ext uri="{0D108BD9-81ED-4DB2-BD59-A6C34878D82A}">
                    <a16:rowId xmlns:a16="http://schemas.microsoft.com/office/drawing/2014/main" val="10000"/>
                  </a:ext>
                </a:extLst>
              </a:tr>
              <a:tr h="370840">
                <a:tc>
                  <a:txBody>
                    <a:bodyPr/>
                    <a:lstStyle/>
                    <a:p>
                      <a:r>
                        <a:rPr lang="en-SG" dirty="0"/>
                        <a:t>What does a lever do?</a:t>
                      </a:r>
                      <a:endParaRPr lang="en-AU" dirty="0"/>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092718153"/>
              </p:ext>
            </p:extLst>
          </p:nvPr>
        </p:nvGraphicFramePr>
        <p:xfrm>
          <a:off x="9514800" y="928356"/>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0">
                <a:tc>
                  <a:txBody>
                    <a:bodyPr/>
                    <a:lstStyle/>
                    <a:p>
                      <a:r>
                        <a:rPr lang="en-AU" dirty="0"/>
                        <a:t>CFU 2</a:t>
                      </a:r>
                    </a:p>
                  </a:txBody>
                  <a:tcPr>
                    <a:solidFill>
                      <a:schemeClr val="accent2"/>
                    </a:solidFill>
                  </a:tcPr>
                </a:tc>
                <a:extLst>
                  <a:ext uri="{0D108BD9-81ED-4DB2-BD59-A6C34878D82A}">
                    <a16:rowId xmlns:a16="http://schemas.microsoft.com/office/drawing/2014/main" val="10000"/>
                  </a:ext>
                </a:extLst>
              </a:tr>
              <a:tr h="370840">
                <a:tc>
                  <a:txBody>
                    <a:bodyPr/>
                    <a:lstStyle/>
                    <a:p>
                      <a:r>
                        <a:rPr lang="en-SG" dirty="0"/>
                        <a:t>Where is the fulcrum in</a:t>
                      </a:r>
                      <a:r>
                        <a:rPr lang="en-SG" baseline="0" dirty="0"/>
                        <a:t> this system?</a:t>
                      </a:r>
                      <a:endParaRPr lang="en-AU" dirty="0"/>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6" name="Content Placeholder 2">
            <a:extLst>
              <a:ext uri="{FF2B5EF4-FFF2-40B4-BE49-F238E27FC236}">
                <a16:creationId xmlns:a16="http://schemas.microsoft.com/office/drawing/2014/main" id="{7F92BBE8-C137-474F-972A-B52681EB261E}"/>
              </a:ext>
            </a:extLst>
          </p:cNvPr>
          <p:cNvSpPr>
            <a:spLocks noGrp="1"/>
          </p:cNvSpPr>
          <p:nvPr>
            <p:ph idx="1"/>
          </p:nvPr>
        </p:nvSpPr>
        <p:spPr>
          <a:xfrm>
            <a:off x="133644" y="720000"/>
            <a:ext cx="9264392" cy="4351338"/>
          </a:xfrm>
        </p:spPr>
        <p:txBody>
          <a:bodyPr/>
          <a:lstStyle/>
          <a:p>
            <a:pPr marL="0" indent="0">
              <a:buNone/>
            </a:pPr>
            <a:r>
              <a:rPr lang="en-AU" b="1" dirty="0"/>
              <a:t>What does a lever do?</a:t>
            </a:r>
          </a:p>
          <a:p>
            <a:r>
              <a:rPr lang="en-AU" dirty="0"/>
              <a:t>A lever takes an input force and creates an output force.</a:t>
            </a:r>
          </a:p>
          <a:p>
            <a:pPr lvl="1"/>
            <a:r>
              <a:rPr lang="en-AU" sz="2600" dirty="0"/>
              <a:t>Input force is the force used to operate a lever (it is sometimes called effort).</a:t>
            </a:r>
          </a:p>
          <a:p>
            <a:pPr lvl="1"/>
            <a:r>
              <a:rPr lang="en-AU" sz="2600" dirty="0"/>
              <a:t>Output force is the force that a lever creates.</a:t>
            </a:r>
          </a:p>
        </p:txBody>
      </p:sp>
      <p:graphicFrame>
        <p:nvGraphicFramePr>
          <p:cNvPr id="12" name="Table 11">
            <a:extLst>
              <a:ext uri="{FF2B5EF4-FFF2-40B4-BE49-F238E27FC236}">
                <a16:creationId xmlns:a16="http://schemas.microsoft.com/office/drawing/2014/main" id="{5B91FB94-E990-4FF7-91E9-876225294CC1}"/>
              </a:ext>
            </a:extLst>
          </p:cNvPr>
          <p:cNvGraphicFramePr>
            <a:graphicFrameLocks noGrp="1"/>
          </p:cNvGraphicFramePr>
          <p:nvPr>
            <p:extLst>
              <p:ext uri="{D42A27DB-BD31-4B8C-83A1-F6EECF244321}">
                <p14:modId xmlns:p14="http://schemas.microsoft.com/office/powerpoint/2010/main" val="537959353"/>
              </p:ext>
            </p:extLst>
          </p:nvPr>
        </p:nvGraphicFramePr>
        <p:xfrm>
          <a:off x="9519840" y="2070518"/>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0">
                <a:tc>
                  <a:txBody>
                    <a:bodyPr/>
                    <a:lstStyle/>
                    <a:p>
                      <a:r>
                        <a:rPr lang="en-AU" dirty="0"/>
                        <a:t>CFU 3</a:t>
                      </a:r>
                    </a:p>
                  </a:txBody>
                  <a:tcPr>
                    <a:solidFill>
                      <a:schemeClr val="accent2"/>
                    </a:solidFill>
                  </a:tcPr>
                </a:tc>
                <a:extLst>
                  <a:ext uri="{0D108BD9-81ED-4DB2-BD59-A6C34878D82A}">
                    <a16:rowId xmlns:a16="http://schemas.microsoft.com/office/drawing/2014/main" val="10000"/>
                  </a:ext>
                </a:extLst>
              </a:tr>
              <a:tr h="370840">
                <a:tc>
                  <a:txBody>
                    <a:bodyPr/>
                    <a:lstStyle/>
                    <a:p>
                      <a:r>
                        <a:rPr lang="en-SG" dirty="0"/>
                        <a:t>Where is the input force in this system?</a:t>
                      </a:r>
                      <a:endParaRPr lang="en-AU" dirty="0"/>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5" name="Table 14">
            <a:extLst>
              <a:ext uri="{FF2B5EF4-FFF2-40B4-BE49-F238E27FC236}">
                <a16:creationId xmlns:a16="http://schemas.microsoft.com/office/drawing/2014/main" id="{5B91FB94-E990-4FF7-91E9-876225294CC1}"/>
              </a:ext>
            </a:extLst>
          </p:cNvPr>
          <p:cNvGraphicFramePr>
            <a:graphicFrameLocks noGrp="1"/>
          </p:cNvGraphicFramePr>
          <p:nvPr>
            <p:extLst>
              <p:ext uri="{D42A27DB-BD31-4B8C-83A1-F6EECF244321}">
                <p14:modId xmlns:p14="http://schemas.microsoft.com/office/powerpoint/2010/main" val="3958178691"/>
              </p:ext>
            </p:extLst>
          </p:nvPr>
        </p:nvGraphicFramePr>
        <p:xfrm>
          <a:off x="9525940" y="3220909"/>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0">
                <a:tc>
                  <a:txBody>
                    <a:bodyPr/>
                    <a:lstStyle/>
                    <a:p>
                      <a:r>
                        <a:rPr lang="en-AU" dirty="0"/>
                        <a:t>CFU 4</a:t>
                      </a:r>
                    </a:p>
                  </a:txBody>
                  <a:tcPr>
                    <a:solidFill>
                      <a:schemeClr val="accent2"/>
                    </a:solidFill>
                  </a:tcPr>
                </a:tc>
                <a:extLst>
                  <a:ext uri="{0D108BD9-81ED-4DB2-BD59-A6C34878D82A}">
                    <a16:rowId xmlns:a16="http://schemas.microsoft.com/office/drawing/2014/main" val="10000"/>
                  </a:ext>
                </a:extLst>
              </a:tr>
              <a:tr h="370840">
                <a:tc>
                  <a:txBody>
                    <a:bodyPr/>
                    <a:lstStyle/>
                    <a:p>
                      <a:r>
                        <a:rPr lang="en-SG" dirty="0"/>
                        <a:t>Where is the output force in this system?</a:t>
                      </a:r>
                      <a:endParaRPr lang="en-AU" dirty="0"/>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16" name="Arrow: Right 6"/>
          <p:cNvSpPr/>
          <p:nvPr/>
        </p:nvSpPr>
        <p:spPr>
          <a:xfrm>
            <a:off x="2976555" y="5688905"/>
            <a:ext cx="970498" cy="61147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dirty="0"/>
          </a:p>
        </p:txBody>
      </p:sp>
      <p:sp>
        <p:nvSpPr>
          <p:cNvPr id="17" name="TextBox 16"/>
          <p:cNvSpPr txBox="1"/>
          <p:nvPr/>
        </p:nvSpPr>
        <p:spPr>
          <a:xfrm>
            <a:off x="703587" y="5579141"/>
            <a:ext cx="2272968" cy="830997"/>
          </a:xfrm>
          <a:prstGeom prst="rect">
            <a:avLst/>
          </a:prstGeom>
          <a:noFill/>
        </p:spPr>
        <p:txBody>
          <a:bodyPr wrap="square" rtlCol="0">
            <a:spAutoFit/>
          </a:bodyPr>
          <a:lstStyle/>
          <a:p>
            <a:pPr algn="ctr"/>
            <a:r>
              <a:rPr lang="en-AU" sz="2400" dirty="0"/>
              <a:t>fulcrum (turning point)</a:t>
            </a:r>
          </a:p>
        </p:txBody>
      </p:sp>
      <p:sp>
        <p:nvSpPr>
          <p:cNvPr id="18" name="Arrow: Right 8"/>
          <p:cNvSpPr/>
          <p:nvPr/>
        </p:nvSpPr>
        <p:spPr>
          <a:xfrm rot="16200000">
            <a:off x="4488469" y="4340595"/>
            <a:ext cx="970498" cy="61147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dirty="0"/>
          </a:p>
        </p:txBody>
      </p:sp>
      <p:sp>
        <p:nvSpPr>
          <p:cNvPr id="19" name="TextBox 18"/>
          <p:cNvSpPr txBox="1"/>
          <p:nvPr/>
        </p:nvSpPr>
        <p:spPr>
          <a:xfrm>
            <a:off x="4422242" y="3334369"/>
            <a:ext cx="1102952" cy="830997"/>
          </a:xfrm>
          <a:prstGeom prst="rect">
            <a:avLst/>
          </a:prstGeom>
          <a:noFill/>
        </p:spPr>
        <p:txBody>
          <a:bodyPr wrap="square" rtlCol="0">
            <a:spAutoFit/>
          </a:bodyPr>
          <a:lstStyle/>
          <a:p>
            <a:pPr algn="ctr"/>
            <a:r>
              <a:rPr lang="en-AU" sz="2400" dirty="0"/>
              <a:t>output force</a:t>
            </a:r>
          </a:p>
        </p:txBody>
      </p:sp>
      <p:sp>
        <p:nvSpPr>
          <p:cNvPr id="20" name="Arrow: Right 10"/>
          <p:cNvSpPr/>
          <p:nvPr/>
        </p:nvSpPr>
        <p:spPr>
          <a:xfrm rot="16200000">
            <a:off x="6557845" y="3987314"/>
            <a:ext cx="970498" cy="61147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dirty="0"/>
          </a:p>
        </p:txBody>
      </p:sp>
      <p:sp>
        <p:nvSpPr>
          <p:cNvPr id="21" name="TextBox 20"/>
          <p:cNvSpPr txBox="1"/>
          <p:nvPr/>
        </p:nvSpPr>
        <p:spPr>
          <a:xfrm>
            <a:off x="6534909" y="2976802"/>
            <a:ext cx="1016369" cy="830997"/>
          </a:xfrm>
          <a:prstGeom prst="rect">
            <a:avLst/>
          </a:prstGeom>
          <a:noFill/>
        </p:spPr>
        <p:txBody>
          <a:bodyPr wrap="square" rtlCol="0">
            <a:spAutoFit/>
          </a:bodyPr>
          <a:lstStyle/>
          <a:p>
            <a:pPr algn="ctr"/>
            <a:r>
              <a:rPr lang="en-AU" sz="2400" dirty="0"/>
              <a:t>input force</a:t>
            </a:r>
          </a:p>
        </p:txBody>
      </p:sp>
    </p:spTree>
    <p:extLst>
      <p:ext uri="{BB962C8B-B14F-4D97-AF65-F5344CB8AC3E}">
        <p14:creationId xmlns:p14="http://schemas.microsoft.com/office/powerpoint/2010/main" val="2854132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8" grpId="0" animBg="1"/>
      <p:bldP spid="19" grpId="0"/>
      <p:bldP spid="20" grpId="0" animBg="1"/>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023093" cy="584775"/>
          </a:xfrm>
          <a:prstGeom prst="homePlate">
            <a:avLst/>
          </a:prstGeom>
          <a:solidFill>
            <a:schemeClr val="accent2"/>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Concept Development</a:t>
            </a:r>
          </a:p>
        </p:txBody>
      </p:sp>
      <p:graphicFrame>
        <p:nvGraphicFramePr>
          <p:cNvPr id="13" name="Table 12"/>
          <p:cNvGraphicFramePr>
            <a:graphicFrameLocks noGrp="1"/>
          </p:cNvGraphicFramePr>
          <p:nvPr>
            <p:extLst>
              <p:ext uri="{D42A27DB-BD31-4B8C-83A1-F6EECF244321}">
                <p14:modId xmlns:p14="http://schemas.microsoft.com/office/powerpoint/2010/main" val="1726416695"/>
              </p:ext>
            </p:extLst>
          </p:nvPr>
        </p:nvGraphicFramePr>
        <p:xfrm>
          <a:off x="9514800" y="68400"/>
          <a:ext cx="2605964" cy="128016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1</a:t>
                      </a:r>
                    </a:p>
                  </a:txBody>
                  <a:tcPr>
                    <a:solidFill>
                      <a:schemeClr val="accent2"/>
                    </a:solidFill>
                  </a:tcPr>
                </a:tc>
                <a:extLst>
                  <a:ext uri="{0D108BD9-81ED-4DB2-BD59-A6C34878D82A}">
                    <a16:rowId xmlns:a16="http://schemas.microsoft.com/office/drawing/2014/main" val="10000"/>
                  </a:ext>
                </a:extLst>
              </a:tr>
              <a:tr h="370840">
                <a:tc>
                  <a:txBody>
                    <a:bodyPr/>
                    <a:lstStyle/>
                    <a:p>
                      <a:r>
                        <a:rPr lang="en-AU" dirty="0"/>
                        <a:t>For each of the levers below, label the input and output forces.</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6" name="Content Placeholder 2">
            <a:extLst>
              <a:ext uri="{FF2B5EF4-FFF2-40B4-BE49-F238E27FC236}">
                <a16:creationId xmlns:a16="http://schemas.microsoft.com/office/drawing/2014/main" id="{7F92BBE8-C137-474F-972A-B52681EB261E}"/>
              </a:ext>
            </a:extLst>
          </p:cNvPr>
          <p:cNvSpPr>
            <a:spLocks noGrp="1"/>
          </p:cNvSpPr>
          <p:nvPr>
            <p:ph idx="1"/>
          </p:nvPr>
        </p:nvSpPr>
        <p:spPr>
          <a:xfrm>
            <a:off x="133644" y="720000"/>
            <a:ext cx="9264392" cy="4351338"/>
          </a:xfrm>
        </p:spPr>
        <p:txBody>
          <a:bodyPr/>
          <a:lstStyle/>
          <a:p>
            <a:pPr marL="0" indent="0">
              <a:buNone/>
            </a:pPr>
            <a:r>
              <a:rPr lang="en-AU" b="1" dirty="0"/>
              <a:t>Finding Input and Output Forces</a:t>
            </a:r>
          </a:p>
          <a:p>
            <a:r>
              <a:rPr lang="en-AU" dirty="0"/>
              <a:t>A lever takes an input force and creates an output force.</a:t>
            </a:r>
          </a:p>
          <a:p>
            <a:pPr lvl="1"/>
            <a:r>
              <a:rPr lang="en-AU" sz="2600" dirty="0"/>
              <a:t>Input force is the force used to operate a lever.</a:t>
            </a:r>
          </a:p>
          <a:p>
            <a:pPr lvl="1"/>
            <a:r>
              <a:rPr lang="en-AU" sz="2600" dirty="0"/>
              <a:t>Output force is the force that a lever creates.</a:t>
            </a:r>
          </a:p>
        </p:txBody>
      </p:sp>
      <p:pic>
        <p:nvPicPr>
          <p:cNvPr id="12" name="Picture 2" descr="https://pptcrafter.files.wordpress.com/2014/09/sciss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4872" y="2876583"/>
            <a:ext cx="2249083" cy="119279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s://pixabay.com/get/e831b90d2ff71c22d2524518a33219c8b66ae3d110b4184593f3c07f/archimedes-148273_128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6460" y="4808352"/>
            <a:ext cx="3760206" cy="188010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www.sportfishingmag.com/sites/sportfishingmag.com/files/how-to-pick-a-yellowfin-tuna-fishing-rod.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0063" y="3315283"/>
            <a:ext cx="4435777" cy="231769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le 9">
            <a:extLst>
              <a:ext uri="{FF2B5EF4-FFF2-40B4-BE49-F238E27FC236}">
                <a16:creationId xmlns:a16="http://schemas.microsoft.com/office/drawing/2014/main" id="{CBE330DC-5567-4B51-AF3C-F28047619393}"/>
              </a:ext>
            </a:extLst>
          </p:cNvPr>
          <p:cNvGraphicFramePr>
            <a:graphicFrameLocks noGrp="1"/>
          </p:cNvGraphicFramePr>
          <p:nvPr>
            <p:extLst>
              <p:ext uri="{D42A27DB-BD31-4B8C-83A1-F6EECF244321}">
                <p14:modId xmlns:p14="http://schemas.microsoft.com/office/powerpoint/2010/main" val="1469909477"/>
              </p:ext>
            </p:extLst>
          </p:nvPr>
        </p:nvGraphicFramePr>
        <p:xfrm>
          <a:off x="9514800" y="5230040"/>
          <a:ext cx="2605964" cy="1559560"/>
        </p:xfrm>
        <a:graphic>
          <a:graphicData uri="http://schemas.openxmlformats.org/drawingml/2006/table">
            <a:tbl>
              <a:tblPr firstRow="1" bandRow="1">
                <a:tableStyleId>{F5AB1C69-6EDB-4FF4-983F-18BD219EF322}</a:tableStyleId>
              </a:tblPr>
              <a:tblGrid>
                <a:gridCol w="2605964">
                  <a:extLst>
                    <a:ext uri="{9D8B030D-6E8A-4147-A177-3AD203B41FA5}">
                      <a16:colId xmlns:a16="http://schemas.microsoft.com/office/drawing/2014/main" val="20000"/>
                    </a:ext>
                  </a:extLst>
                </a:gridCol>
              </a:tblGrid>
              <a:tr h="370840">
                <a:tc>
                  <a:txBody>
                    <a:bodyPr/>
                    <a:lstStyle/>
                    <a:p>
                      <a:r>
                        <a:rPr lang="en-AU" dirty="0"/>
                        <a:t>Vocabulary</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lever</a:t>
                      </a:r>
                      <a:r>
                        <a:rPr lang="en-AU" b="0" baseline="0" dirty="0"/>
                        <a:t> (</a:t>
                      </a:r>
                      <a:r>
                        <a:rPr lang="en-AU" b="0" i="1" baseline="0" dirty="0"/>
                        <a:t>noun</a:t>
                      </a:r>
                      <a:r>
                        <a:rPr lang="en-AU" b="0" i="0" baseline="0" dirty="0"/>
                        <a:t>)</a:t>
                      </a:r>
                      <a:endParaRPr lang="en-AU" b="1"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dirty="0"/>
                        <a:t>a solid rod or bar with a turning</a:t>
                      </a:r>
                      <a:r>
                        <a:rPr lang="en-AU" baseline="0" dirty="0"/>
                        <a:t> point called a fulcrum</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0776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023093" cy="584775"/>
          </a:xfrm>
          <a:prstGeom prst="homePlate">
            <a:avLst/>
          </a:prstGeom>
          <a:solidFill>
            <a:schemeClr val="accent2"/>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Concept Development</a:t>
            </a:r>
          </a:p>
        </p:txBody>
      </p:sp>
      <p:graphicFrame>
        <p:nvGraphicFramePr>
          <p:cNvPr id="13" name="Table 12"/>
          <p:cNvGraphicFramePr>
            <a:graphicFrameLocks noGrp="1"/>
          </p:cNvGraphicFramePr>
          <p:nvPr>
            <p:extLst>
              <p:ext uri="{D42A27DB-BD31-4B8C-83A1-F6EECF244321}">
                <p14:modId xmlns:p14="http://schemas.microsoft.com/office/powerpoint/2010/main" val="2531147483"/>
              </p:ext>
            </p:extLst>
          </p:nvPr>
        </p:nvGraphicFramePr>
        <p:xfrm>
          <a:off x="9514800" y="68400"/>
          <a:ext cx="2605964" cy="210312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1</a:t>
                      </a:r>
                    </a:p>
                  </a:txBody>
                  <a:tcPr>
                    <a:solidFill>
                      <a:schemeClr val="accent2"/>
                    </a:solidFill>
                  </a:tcPr>
                </a:tc>
                <a:extLst>
                  <a:ext uri="{0D108BD9-81ED-4DB2-BD59-A6C34878D82A}">
                    <a16:rowId xmlns:a16="http://schemas.microsoft.com/office/drawing/2014/main" val="10000"/>
                  </a:ext>
                </a:extLst>
              </a:tr>
              <a:tr h="370840">
                <a:tc>
                  <a:txBody>
                    <a:bodyPr/>
                    <a:lstStyle/>
                    <a:p>
                      <a:r>
                        <a:rPr lang="en-AU" dirty="0"/>
                        <a:t>Which of the following is true when lifting something normally?</a:t>
                      </a:r>
                    </a:p>
                    <a:p>
                      <a:pPr marL="342900" indent="-342900">
                        <a:buFont typeface="+mj-lt"/>
                        <a:buAutoNum type="alphaLcParenR"/>
                      </a:pPr>
                      <a:r>
                        <a:rPr lang="en-AU" dirty="0"/>
                        <a:t>input = output</a:t>
                      </a:r>
                    </a:p>
                    <a:p>
                      <a:pPr marL="342900" indent="-342900">
                        <a:buFont typeface="+mj-lt"/>
                        <a:buAutoNum type="alphaLcParenR"/>
                      </a:pPr>
                      <a:r>
                        <a:rPr lang="en-AU" dirty="0"/>
                        <a:t>input &gt; output</a:t>
                      </a:r>
                    </a:p>
                    <a:p>
                      <a:pPr marL="342900" indent="-342900">
                        <a:buFont typeface="+mj-lt"/>
                        <a:buAutoNum type="alphaLcParenR"/>
                      </a:pPr>
                      <a:r>
                        <a:rPr lang="en-AU" dirty="0"/>
                        <a:t>input &lt; output</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506918316"/>
              </p:ext>
            </p:extLst>
          </p:nvPr>
        </p:nvGraphicFramePr>
        <p:xfrm>
          <a:off x="9509752" y="2367805"/>
          <a:ext cx="2605964" cy="237744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0">
                <a:tc>
                  <a:txBody>
                    <a:bodyPr/>
                    <a:lstStyle/>
                    <a:p>
                      <a:r>
                        <a:rPr lang="en-AU" dirty="0"/>
                        <a:t>CFU 2</a:t>
                      </a:r>
                    </a:p>
                  </a:txBody>
                  <a:tcPr>
                    <a:solidFill>
                      <a:schemeClr val="accent2"/>
                    </a:solidFill>
                  </a:tcPr>
                </a:tc>
                <a:extLst>
                  <a:ext uri="{0D108BD9-81ED-4DB2-BD59-A6C34878D82A}">
                    <a16:rowId xmlns:a16="http://schemas.microsoft.com/office/drawing/2014/main" val="10000"/>
                  </a:ext>
                </a:extLst>
              </a:tr>
              <a:tr h="370840">
                <a:tc>
                  <a:txBody>
                    <a:bodyPr/>
                    <a:lstStyle/>
                    <a:p>
                      <a:r>
                        <a:rPr lang="en-AU" dirty="0"/>
                        <a:t>Which of the following is true when lifting something with mechanical advantage?</a:t>
                      </a:r>
                    </a:p>
                    <a:p>
                      <a:pPr marL="342900" indent="-342900">
                        <a:buFont typeface="+mj-lt"/>
                        <a:buAutoNum type="alphaLcParenR"/>
                      </a:pPr>
                      <a:r>
                        <a:rPr lang="en-AU" dirty="0"/>
                        <a:t>input = output</a:t>
                      </a:r>
                    </a:p>
                    <a:p>
                      <a:pPr marL="342900" indent="-342900">
                        <a:buFont typeface="+mj-lt"/>
                        <a:buAutoNum type="alphaLcParenR"/>
                      </a:pPr>
                      <a:r>
                        <a:rPr lang="en-AU" dirty="0"/>
                        <a:t>input &gt; output</a:t>
                      </a:r>
                    </a:p>
                    <a:p>
                      <a:pPr marL="342900" indent="-342900">
                        <a:buFont typeface="+mj-lt"/>
                        <a:buAutoNum type="alphaLcParenR"/>
                      </a:pPr>
                      <a:r>
                        <a:rPr lang="en-AU" dirty="0"/>
                        <a:t>input &lt; output</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6" name="Content Placeholder 2">
            <a:extLst>
              <a:ext uri="{FF2B5EF4-FFF2-40B4-BE49-F238E27FC236}">
                <a16:creationId xmlns:a16="http://schemas.microsoft.com/office/drawing/2014/main" id="{7F92BBE8-C137-474F-972A-B52681EB261E}"/>
              </a:ext>
            </a:extLst>
          </p:cNvPr>
          <p:cNvSpPr>
            <a:spLocks noGrp="1"/>
          </p:cNvSpPr>
          <p:nvPr>
            <p:ph idx="1"/>
          </p:nvPr>
        </p:nvSpPr>
        <p:spPr>
          <a:xfrm>
            <a:off x="133644" y="720000"/>
            <a:ext cx="9264392" cy="4351338"/>
          </a:xfrm>
        </p:spPr>
        <p:txBody>
          <a:bodyPr/>
          <a:lstStyle/>
          <a:p>
            <a:pPr marL="0" indent="0">
              <a:buNone/>
            </a:pPr>
            <a:r>
              <a:rPr lang="en-AU" b="1" dirty="0"/>
              <a:t>Mechanical Advantage</a:t>
            </a:r>
          </a:p>
          <a:p>
            <a:r>
              <a:rPr lang="en-AU" dirty="0"/>
              <a:t>When you lift something normally, your output force will be the same as your input force.</a:t>
            </a:r>
          </a:p>
          <a:p>
            <a:r>
              <a:rPr lang="en-AU" dirty="0"/>
              <a:t>A lever provides a </a:t>
            </a:r>
            <a:r>
              <a:rPr lang="en-AU" i="1" dirty="0"/>
              <a:t>mechanical advantage</a:t>
            </a:r>
            <a:r>
              <a:rPr lang="en-AU" dirty="0"/>
              <a:t>, which multiplies your input force to create a larger output force.</a:t>
            </a:r>
          </a:p>
        </p:txBody>
      </p:sp>
      <p:graphicFrame>
        <p:nvGraphicFramePr>
          <p:cNvPr id="9" name="Table 8">
            <a:extLst>
              <a:ext uri="{FF2B5EF4-FFF2-40B4-BE49-F238E27FC236}">
                <a16:creationId xmlns:a16="http://schemas.microsoft.com/office/drawing/2014/main" id="{36D1D04D-C4DA-472D-834B-4EFFBC5D425B}"/>
              </a:ext>
            </a:extLst>
          </p:cNvPr>
          <p:cNvGraphicFramePr>
            <a:graphicFrameLocks noGrp="1"/>
          </p:cNvGraphicFramePr>
          <p:nvPr>
            <p:extLst>
              <p:ext uri="{D42A27DB-BD31-4B8C-83A1-F6EECF244321}">
                <p14:modId xmlns:p14="http://schemas.microsoft.com/office/powerpoint/2010/main" val="1469909477"/>
              </p:ext>
            </p:extLst>
          </p:nvPr>
        </p:nvGraphicFramePr>
        <p:xfrm>
          <a:off x="9514800" y="5230040"/>
          <a:ext cx="2605964" cy="1559560"/>
        </p:xfrm>
        <a:graphic>
          <a:graphicData uri="http://schemas.openxmlformats.org/drawingml/2006/table">
            <a:tbl>
              <a:tblPr firstRow="1" bandRow="1">
                <a:tableStyleId>{F5AB1C69-6EDB-4FF4-983F-18BD219EF322}</a:tableStyleId>
              </a:tblPr>
              <a:tblGrid>
                <a:gridCol w="2605964">
                  <a:extLst>
                    <a:ext uri="{9D8B030D-6E8A-4147-A177-3AD203B41FA5}">
                      <a16:colId xmlns:a16="http://schemas.microsoft.com/office/drawing/2014/main" val="20000"/>
                    </a:ext>
                  </a:extLst>
                </a:gridCol>
              </a:tblGrid>
              <a:tr h="370840">
                <a:tc>
                  <a:txBody>
                    <a:bodyPr/>
                    <a:lstStyle/>
                    <a:p>
                      <a:r>
                        <a:rPr lang="en-AU" dirty="0"/>
                        <a:t>Vocabulary</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lever</a:t>
                      </a:r>
                      <a:r>
                        <a:rPr lang="en-AU" b="0" baseline="0" dirty="0"/>
                        <a:t> (</a:t>
                      </a:r>
                      <a:r>
                        <a:rPr lang="en-AU" b="0" i="1" baseline="0" dirty="0"/>
                        <a:t>noun</a:t>
                      </a:r>
                      <a:r>
                        <a:rPr lang="en-AU" b="0" i="0" baseline="0" dirty="0"/>
                        <a:t>)</a:t>
                      </a:r>
                      <a:endParaRPr lang="en-AU" b="1"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dirty="0"/>
                        <a:t>a solid rod or bar with a turning</a:t>
                      </a:r>
                      <a:r>
                        <a:rPr lang="en-AU" baseline="0" dirty="0"/>
                        <a:t> point called a fulcrum</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10" name="Arrow: Right 5">
            <a:extLst>
              <a:ext uri="{FF2B5EF4-FFF2-40B4-BE49-F238E27FC236}">
                <a16:creationId xmlns:a16="http://schemas.microsoft.com/office/drawing/2014/main" id="{ECA5CE7F-8657-47F8-B379-E766D11BA35B}"/>
              </a:ext>
            </a:extLst>
          </p:cNvPr>
          <p:cNvSpPr/>
          <p:nvPr/>
        </p:nvSpPr>
        <p:spPr>
          <a:xfrm rot="5400000">
            <a:off x="2009644" y="4542061"/>
            <a:ext cx="970498" cy="61147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dirty="0"/>
          </a:p>
        </p:txBody>
      </p:sp>
      <p:sp>
        <p:nvSpPr>
          <p:cNvPr id="11" name="TextBox 10">
            <a:extLst>
              <a:ext uri="{FF2B5EF4-FFF2-40B4-BE49-F238E27FC236}">
                <a16:creationId xmlns:a16="http://schemas.microsoft.com/office/drawing/2014/main" id="{1C62A7CF-1845-4A57-A31E-2C5835FADF3F}"/>
              </a:ext>
            </a:extLst>
          </p:cNvPr>
          <p:cNvSpPr txBox="1"/>
          <p:nvPr/>
        </p:nvSpPr>
        <p:spPr>
          <a:xfrm>
            <a:off x="1590076" y="3531550"/>
            <a:ext cx="1809634" cy="830997"/>
          </a:xfrm>
          <a:prstGeom prst="rect">
            <a:avLst/>
          </a:prstGeom>
          <a:noFill/>
        </p:spPr>
        <p:txBody>
          <a:bodyPr wrap="square" rtlCol="0">
            <a:spAutoFit/>
          </a:bodyPr>
          <a:lstStyle/>
          <a:p>
            <a:pPr algn="ctr"/>
            <a:r>
              <a:rPr lang="en-AU" sz="2400" dirty="0"/>
              <a:t>input force:</a:t>
            </a:r>
          </a:p>
          <a:p>
            <a:pPr algn="ctr"/>
            <a:r>
              <a:rPr lang="en-AU" sz="2400" dirty="0"/>
              <a:t>100 N</a:t>
            </a:r>
          </a:p>
        </p:txBody>
      </p:sp>
      <p:sp>
        <p:nvSpPr>
          <p:cNvPr id="12" name="Arrow: Right 7">
            <a:extLst>
              <a:ext uri="{FF2B5EF4-FFF2-40B4-BE49-F238E27FC236}">
                <a16:creationId xmlns:a16="http://schemas.microsoft.com/office/drawing/2014/main" id="{6C2C1655-47E8-454B-92AE-6B5F17E58390}"/>
              </a:ext>
            </a:extLst>
          </p:cNvPr>
          <p:cNvSpPr/>
          <p:nvPr/>
        </p:nvSpPr>
        <p:spPr>
          <a:xfrm rot="16200000">
            <a:off x="6718744" y="4439511"/>
            <a:ext cx="970498" cy="61147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dirty="0"/>
          </a:p>
        </p:txBody>
      </p:sp>
      <p:pic>
        <p:nvPicPr>
          <p:cNvPr id="15" name="Picture 2" descr="https://pixabay.com/get/e831b90d2ff71c22d2524518a33219c8b66ae3d110b4184593f3c07f/archimedes-148273_1280.png">
            <a:extLst>
              <a:ext uri="{FF2B5EF4-FFF2-40B4-BE49-F238E27FC236}">
                <a16:creationId xmlns:a16="http://schemas.microsoft.com/office/drawing/2014/main" id="{1C6FC739-12C8-43AE-84FD-E6002201031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5198" y="3900882"/>
            <a:ext cx="3760206" cy="188010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5D1BDF1E-C5BE-4FA1-9ACB-C8E11BBCCA5C}"/>
              </a:ext>
            </a:extLst>
          </p:cNvPr>
          <p:cNvSpPr txBox="1"/>
          <p:nvPr/>
        </p:nvSpPr>
        <p:spPr>
          <a:xfrm>
            <a:off x="6064163" y="3429000"/>
            <a:ext cx="2279660" cy="830997"/>
          </a:xfrm>
          <a:prstGeom prst="rect">
            <a:avLst/>
          </a:prstGeom>
          <a:noFill/>
        </p:spPr>
        <p:txBody>
          <a:bodyPr wrap="square" rtlCol="0">
            <a:spAutoFit/>
          </a:bodyPr>
          <a:lstStyle/>
          <a:p>
            <a:pPr algn="ctr"/>
            <a:r>
              <a:rPr lang="en-AU" sz="2400" dirty="0"/>
              <a:t>output force:</a:t>
            </a:r>
          </a:p>
          <a:p>
            <a:pPr algn="ctr"/>
            <a:r>
              <a:rPr lang="en-AU" sz="2400" dirty="0"/>
              <a:t>800 N</a:t>
            </a:r>
          </a:p>
        </p:txBody>
      </p:sp>
    </p:spTree>
    <p:extLst>
      <p:ext uri="{BB962C8B-B14F-4D97-AF65-F5344CB8AC3E}">
        <p14:creationId xmlns:p14="http://schemas.microsoft.com/office/powerpoint/2010/main" val="269483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88827" y="799447"/>
                <a:ext cx="9055173" cy="5723233"/>
              </a:xfrm>
              <a:prstGeom prst="rect">
                <a:avLst/>
              </a:prstGeom>
            </p:spPr>
            <p:txBody>
              <a:bodyPr wrap="square">
                <a:spAutoFit/>
              </a:bodyPr>
              <a:lstStyle/>
              <a:p>
                <a:pPr marL="457200" indent="-457200">
                  <a:buFont typeface="Arial" panose="020B0604020202020204" pitchFamily="34" charset="0"/>
                  <a:buChar char="•"/>
                </a:pPr>
                <a:r>
                  <a:rPr lang="en-AU" sz="2800" dirty="0"/>
                  <a:t>Mechanical advantage can be calculated by </a:t>
                </a:r>
                <a:r>
                  <a:rPr lang="en-AU" sz="2800" b="1" dirty="0"/>
                  <a:t>dividing output force by input force:</a:t>
                </a:r>
              </a:p>
              <a:p>
                <a:pPr algn="ctr"/>
                <a14:m>
                  <m:oMathPara xmlns:m="http://schemas.openxmlformats.org/officeDocument/2006/math">
                    <m:oMathParaPr>
                      <m:jc m:val="centerGroup"/>
                    </m:oMathParaPr>
                    <m:oMath xmlns:m="http://schemas.openxmlformats.org/officeDocument/2006/math">
                      <m:r>
                        <m:rPr>
                          <m:nor/>
                        </m:rPr>
                        <a:rPr lang="en-AU" sz="2800">
                          <a:latin typeface="Cambria Math" panose="02040503050406030204" pitchFamily="18" charset="0"/>
                        </a:rPr>
                        <m:t>mechanical</m:t>
                      </m:r>
                      <m:r>
                        <m:rPr>
                          <m:nor/>
                        </m:rPr>
                        <a:rPr lang="en-AU" sz="2800">
                          <a:latin typeface="Cambria Math" panose="02040503050406030204" pitchFamily="18" charset="0"/>
                        </a:rPr>
                        <m:t> </m:t>
                      </m:r>
                      <m:r>
                        <m:rPr>
                          <m:nor/>
                        </m:rPr>
                        <a:rPr lang="en-AU" sz="2800">
                          <a:latin typeface="Cambria Math" panose="02040503050406030204" pitchFamily="18" charset="0"/>
                        </a:rPr>
                        <m:t>advantage</m:t>
                      </m:r>
                      <m:r>
                        <a:rPr lang="en-AU" sz="2800" i="1">
                          <a:latin typeface="Cambria Math" panose="02040503050406030204" pitchFamily="18" charset="0"/>
                        </a:rPr>
                        <m:t>=</m:t>
                      </m:r>
                      <m:r>
                        <m:rPr>
                          <m:nor/>
                        </m:rPr>
                        <a:rPr lang="en-AU" sz="2800" b="0" i="0" smtClean="0">
                          <a:latin typeface="Cambria Math" panose="02040503050406030204" pitchFamily="18" charset="0"/>
                        </a:rPr>
                        <m:t>output</m:t>
                      </m:r>
                      <m:r>
                        <a:rPr lang="en-AU" sz="2800" i="1">
                          <a:latin typeface="Cambria Math" panose="02040503050406030204" pitchFamily="18" charset="0"/>
                        </a:rPr>
                        <m:t>÷</m:t>
                      </m:r>
                      <m:r>
                        <m:rPr>
                          <m:nor/>
                        </m:rPr>
                        <a:rPr lang="en-AU" sz="2800" b="0" i="0" smtClean="0">
                          <a:latin typeface="Cambria Math" panose="02040503050406030204" pitchFamily="18" charset="0"/>
                        </a:rPr>
                        <m:t>input</m:t>
                      </m:r>
                      <m:r>
                        <a:rPr lang="en-AU" sz="2800" i="1">
                          <a:latin typeface="Cambria Math" panose="02040503050406030204" pitchFamily="18" charset="0"/>
                        </a:rPr>
                        <m:t>=</m:t>
                      </m:r>
                      <m:f>
                        <m:fPr>
                          <m:ctrlPr>
                            <a:rPr lang="en-AU" sz="2800" i="1">
                              <a:latin typeface="Cambria Math" panose="02040503050406030204" pitchFamily="18" charset="0"/>
                            </a:rPr>
                          </m:ctrlPr>
                        </m:fPr>
                        <m:num>
                          <m:r>
                            <m:rPr>
                              <m:nor/>
                            </m:rPr>
                            <a:rPr lang="en-AU" sz="2800" b="0" i="0" smtClean="0">
                              <a:latin typeface="Cambria Math" panose="02040503050406030204" pitchFamily="18" charset="0"/>
                            </a:rPr>
                            <m:t>output</m:t>
                          </m:r>
                        </m:num>
                        <m:den>
                          <m:r>
                            <m:rPr>
                              <m:nor/>
                            </m:rPr>
                            <a:rPr lang="en-AU" sz="2800" b="0" i="0" smtClean="0">
                              <a:latin typeface="Cambria Math" panose="02040503050406030204" pitchFamily="18" charset="0"/>
                            </a:rPr>
                            <m:t>input</m:t>
                          </m:r>
                        </m:den>
                      </m:f>
                    </m:oMath>
                  </m:oMathPara>
                </a14:m>
                <a:endParaRPr lang="en-AU" sz="2800" dirty="0"/>
              </a:p>
              <a:p>
                <a:pPr algn="ctr"/>
                <a:r>
                  <a:rPr lang="en-AU" sz="2800" dirty="0"/>
                  <a:t>          </a:t>
                </a:r>
                <a14:m>
                  <m:oMath xmlns:m="http://schemas.openxmlformats.org/officeDocument/2006/math">
                    <m:r>
                      <a:rPr lang="en-AU" sz="2800" b="0" i="0" smtClean="0">
                        <a:latin typeface="Cambria Math" panose="02040503050406030204" pitchFamily="18" charset="0"/>
                      </a:rPr>
                      <m:t>=</m:t>
                    </m:r>
                    <m:f>
                      <m:fPr>
                        <m:ctrlPr>
                          <a:rPr lang="en-AU" sz="2800" i="1">
                            <a:latin typeface="Cambria Math" panose="02040503050406030204" pitchFamily="18" charset="0"/>
                          </a:rPr>
                        </m:ctrlPr>
                      </m:fPr>
                      <m:num>
                        <m:r>
                          <m:rPr>
                            <m:nor/>
                          </m:rPr>
                          <a:rPr lang="en-AU" sz="2800" b="0" i="0" smtClean="0">
                            <a:latin typeface="Cambria Math" panose="02040503050406030204" pitchFamily="18" charset="0"/>
                          </a:rPr>
                          <m:t>800</m:t>
                        </m:r>
                      </m:num>
                      <m:den>
                        <m:r>
                          <m:rPr>
                            <m:nor/>
                          </m:rPr>
                          <a:rPr lang="en-AU" sz="2800" b="0" i="0" smtClean="0">
                            <a:latin typeface="Cambria Math" panose="02040503050406030204" pitchFamily="18" charset="0"/>
                          </a:rPr>
                          <m:t>100</m:t>
                        </m:r>
                      </m:den>
                    </m:f>
                  </m:oMath>
                </a14:m>
                <a:endParaRPr lang="en-AU" sz="2800" dirty="0"/>
              </a:p>
              <a:p>
                <a:pPr algn="ctr"/>
                <a:endParaRPr lang="en-AU" sz="2800" dirty="0"/>
              </a:p>
              <a:p>
                <a:pPr algn="ctr"/>
                <a:r>
                  <a:rPr lang="en-AU" sz="2800" dirty="0"/>
                  <a:t>     </a:t>
                </a:r>
                <a14:m>
                  <m:oMath xmlns:m="http://schemas.openxmlformats.org/officeDocument/2006/math">
                    <m:r>
                      <a:rPr lang="en-AU" sz="2800" b="0" i="1" smtClean="0">
                        <a:latin typeface="Cambria Math" panose="02040503050406030204" pitchFamily="18" charset="0"/>
                      </a:rPr>
                      <m:t>=8</m:t>
                    </m:r>
                  </m:oMath>
                </a14:m>
                <a:endParaRPr lang="en-AU" sz="2800" dirty="0"/>
              </a:p>
              <a:p>
                <a:pPr algn="ctr"/>
                <a:endParaRPr lang="en-AU" sz="2800" dirty="0"/>
              </a:p>
              <a:p>
                <a:pPr algn="ctr"/>
                <a:endParaRPr lang="en-AU" sz="2800" dirty="0"/>
              </a:p>
              <a:p>
                <a:pPr algn="ctr"/>
                <a:endParaRPr lang="en-AU" sz="2800" dirty="0"/>
              </a:p>
              <a:p>
                <a:pPr marL="457200" indent="-457200">
                  <a:buFont typeface="Arial" panose="020B0604020202020204" pitchFamily="34" charset="0"/>
                  <a:buChar char="•"/>
                </a:pPr>
                <a:r>
                  <a:rPr lang="en-AU" sz="2400" dirty="0"/>
                  <a:t>The lever makes it 8 times easier to lift the load.</a:t>
                </a:r>
              </a:p>
              <a:p>
                <a:pPr marL="457200" indent="-457200">
                  <a:buFont typeface="Arial" panose="020B0604020202020204" pitchFamily="34" charset="0"/>
                  <a:buChar char="•"/>
                </a:pPr>
                <a:r>
                  <a:rPr lang="en-AU" sz="2400" dirty="0"/>
                  <a:t>The man is using one eighth of the effort that </a:t>
                </a:r>
                <a:br>
                  <a:rPr lang="en-AU" sz="2400" dirty="0"/>
                </a:br>
                <a:r>
                  <a:rPr lang="en-AU" sz="2400" dirty="0"/>
                  <a:t>would be required without a lever.</a:t>
                </a:r>
              </a:p>
            </p:txBody>
          </p:sp>
        </mc:Choice>
        <mc:Fallback xmlns="">
          <p:sp>
            <p:nvSpPr>
              <p:cNvPr id="4" name="Rectangle 3"/>
              <p:cNvSpPr>
                <a:spLocks noRot="1" noChangeAspect="1" noMove="1" noResize="1" noEditPoints="1" noAdjustHandles="1" noChangeArrowheads="1" noChangeShapeType="1" noTextEdit="1"/>
              </p:cNvSpPr>
              <p:nvPr/>
            </p:nvSpPr>
            <p:spPr>
              <a:xfrm>
                <a:off x="88827" y="799447"/>
                <a:ext cx="9055173" cy="5723233"/>
              </a:xfrm>
              <a:prstGeom prst="rect">
                <a:avLst/>
              </a:prstGeom>
              <a:blipFill>
                <a:blip r:embed="rId2"/>
                <a:stretch>
                  <a:fillRect l="-1212" t="-958" b="-2023"/>
                </a:stretch>
              </a:blipFill>
            </p:spPr>
            <p:txBody>
              <a:bodyPr/>
              <a:lstStyle/>
              <a:p>
                <a:r>
                  <a:rPr lang="en-AU">
                    <a:noFill/>
                  </a:rPr>
                  <a:t> </a:t>
                </a:r>
              </a:p>
            </p:txBody>
          </p:sp>
        </mc:Fallback>
      </mc:AlternateContent>
      <p:sp>
        <p:nvSpPr>
          <p:cNvPr id="5" name="Arrow: Right 5"/>
          <p:cNvSpPr/>
          <p:nvPr/>
        </p:nvSpPr>
        <p:spPr>
          <a:xfrm rot="5400000">
            <a:off x="6492975" y="5619076"/>
            <a:ext cx="970498" cy="61147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dirty="0"/>
          </a:p>
        </p:txBody>
      </p:sp>
      <p:sp>
        <p:nvSpPr>
          <p:cNvPr id="6" name="TextBox 5"/>
          <p:cNvSpPr txBox="1"/>
          <p:nvPr/>
        </p:nvSpPr>
        <p:spPr>
          <a:xfrm>
            <a:off x="6125859" y="4608565"/>
            <a:ext cx="1704730" cy="830997"/>
          </a:xfrm>
          <a:prstGeom prst="rect">
            <a:avLst/>
          </a:prstGeom>
          <a:noFill/>
        </p:spPr>
        <p:txBody>
          <a:bodyPr wrap="square" rtlCol="0">
            <a:spAutoFit/>
          </a:bodyPr>
          <a:lstStyle/>
          <a:p>
            <a:pPr algn="ctr"/>
            <a:r>
              <a:rPr lang="en-AU" sz="2400" dirty="0"/>
              <a:t>input force:</a:t>
            </a:r>
          </a:p>
          <a:p>
            <a:pPr algn="ctr"/>
            <a:r>
              <a:rPr lang="en-AU" sz="2400" dirty="0"/>
              <a:t>100 N</a:t>
            </a:r>
          </a:p>
        </p:txBody>
      </p:sp>
      <p:sp>
        <p:nvSpPr>
          <p:cNvPr id="7" name="Arrow: Right 7"/>
          <p:cNvSpPr/>
          <p:nvPr/>
        </p:nvSpPr>
        <p:spPr>
          <a:xfrm rot="16200000">
            <a:off x="11202075" y="5516526"/>
            <a:ext cx="970498" cy="61147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dirty="0"/>
          </a:p>
        </p:txBody>
      </p:sp>
      <p:pic>
        <p:nvPicPr>
          <p:cNvPr id="8" name="Picture 2" descr="https://pixabay.com/get/e831b90d2ff71c22d2524518a33219c8b66ae3d110b4184593f3c07f/archimedes-148273_128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08529" y="4977897"/>
            <a:ext cx="3760206" cy="188010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0268988" y="4406259"/>
            <a:ext cx="2113404" cy="830997"/>
          </a:xfrm>
          <a:prstGeom prst="rect">
            <a:avLst/>
          </a:prstGeom>
          <a:noFill/>
        </p:spPr>
        <p:txBody>
          <a:bodyPr wrap="square" rtlCol="0">
            <a:spAutoFit/>
          </a:bodyPr>
          <a:lstStyle/>
          <a:p>
            <a:pPr algn="ctr"/>
            <a:r>
              <a:rPr lang="en-AU" sz="2400" dirty="0"/>
              <a:t>Output force:</a:t>
            </a:r>
          </a:p>
          <a:p>
            <a:pPr algn="ctr"/>
            <a:r>
              <a:rPr lang="en-AU" sz="2400" dirty="0"/>
              <a:t>800 N</a:t>
            </a:r>
          </a:p>
        </p:txBody>
      </p:sp>
      <p:sp>
        <p:nvSpPr>
          <p:cNvPr id="10" name="TextBox 9"/>
          <p:cNvSpPr txBox="1"/>
          <p:nvPr/>
        </p:nvSpPr>
        <p:spPr>
          <a:xfrm>
            <a:off x="0" y="0"/>
            <a:ext cx="4023093" cy="584775"/>
          </a:xfrm>
          <a:prstGeom prst="homePlate">
            <a:avLst/>
          </a:prstGeom>
          <a:solidFill>
            <a:schemeClr val="accent2"/>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Concept Development</a:t>
            </a:r>
          </a:p>
        </p:txBody>
      </p:sp>
      <p:graphicFrame>
        <p:nvGraphicFramePr>
          <p:cNvPr id="11" name="Table 10"/>
          <p:cNvGraphicFramePr>
            <a:graphicFrameLocks noGrp="1"/>
          </p:cNvGraphicFramePr>
          <p:nvPr>
            <p:extLst>
              <p:ext uri="{D42A27DB-BD31-4B8C-83A1-F6EECF244321}">
                <p14:modId xmlns:p14="http://schemas.microsoft.com/office/powerpoint/2010/main" val="522505941"/>
              </p:ext>
            </p:extLst>
          </p:nvPr>
        </p:nvGraphicFramePr>
        <p:xfrm>
          <a:off x="9514800" y="68400"/>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1</a:t>
                      </a:r>
                    </a:p>
                  </a:txBody>
                  <a:tcPr>
                    <a:solidFill>
                      <a:schemeClr val="accent2"/>
                    </a:solidFill>
                  </a:tcPr>
                </a:tc>
                <a:extLst>
                  <a:ext uri="{0D108BD9-81ED-4DB2-BD59-A6C34878D82A}">
                    <a16:rowId xmlns:a16="http://schemas.microsoft.com/office/drawing/2014/main" val="10000"/>
                  </a:ext>
                </a:extLst>
              </a:tr>
              <a:tr h="370840">
                <a:tc>
                  <a:txBody>
                    <a:bodyPr/>
                    <a:lstStyle/>
                    <a:p>
                      <a:r>
                        <a:rPr lang="en-AU" dirty="0"/>
                        <a:t>What is the mechanical</a:t>
                      </a:r>
                      <a:r>
                        <a:rPr lang="en-AU" baseline="0" dirty="0"/>
                        <a:t> advantage of this lever?</a:t>
                      </a:r>
                      <a:endParaRPr lang="en-AU" dirty="0"/>
                    </a:p>
                  </a:txBody>
                  <a:tcPr>
                    <a:solidFill>
                      <a:schemeClr val="bg1">
                        <a:lumMod val="9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2442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6" descr="http://upload.wikimedia.org/wikipedia/commons/e/e4/Tweezers.jpg"/>
          <p:cNvPicPr>
            <a:picLocks noChangeAspect="1" noChangeArrowheads="1"/>
          </p:cNvPicPr>
          <p:nvPr/>
        </p:nvPicPr>
        <p:blipFill>
          <a:blip r:embed="rId2" cstate="print"/>
          <a:srcRect/>
          <a:stretch>
            <a:fillRect/>
          </a:stretch>
        </p:blipFill>
        <p:spPr bwMode="auto">
          <a:xfrm>
            <a:off x="7522136" y="1712798"/>
            <a:ext cx="3816424" cy="2862318"/>
          </a:xfrm>
          <a:prstGeom prst="rect">
            <a:avLst/>
          </a:prstGeom>
          <a:noFill/>
        </p:spPr>
      </p:pic>
      <p:sp>
        <p:nvSpPr>
          <p:cNvPr id="4" name="TextBox 3"/>
          <p:cNvSpPr txBox="1"/>
          <p:nvPr/>
        </p:nvSpPr>
        <p:spPr>
          <a:xfrm>
            <a:off x="0" y="0"/>
            <a:ext cx="6366229" cy="584775"/>
          </a:xfrm>
          <a:prstGeom prst="homePlate">
            <a:avLst/>
          </a:prstGeom>
          <a:solidFill>
            <a:schemeClr val="accent2"/>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 / Guided Practice</a:t>
            </a:r>
          </a:p>
        </p:txBody>
      </p:sp>
      <p:sp>
        <p:nvSpPr>
          <p:cNvPr id="6" name="Content Placeholder 2">
            <a:extLst>
              <a:ext uri="{FF2B5EF4-FFF2-40B4-BE49-F238E27FC236}">
                <a16:creationId xmlns:a16="http://schemas.microsoft.com/office/drawing/2014/main" id="{44CB129D-136E-4122-A4F7-271A88385B1D}"/>
              </a:ext>
            </a:extLst>
          </p:cNvPr>
          <p:cNvSpPr>
            <a:spLocks noGrp="1"/>
          </p:cNvSpPr>
          <p:nvPr>
            <p:ph idx="1"/>
          </p:nvPr>
        </p:nvSpPr>
        <p:spPr>
          <a:xfrm>
            <a:off x="144468" y="606561"/>
            <a:ext cx="8464959" cy="1925624"/>
          </a:xfrm>
          <a:noFill/>
        </p:spPr>
        <p:txBody>
          <a:bodyPr>
            <a:normAutofit/>
          </a:bodyPr>
          <a:lstStyle/>
          <a:p>
            <a:pPr marL="0" indent="0">
              <a:buNone/>
            </a:pPr>
            <a:r>
              <a:rPr lang="en-AU" b="1" dirty="0"/>
              <a:t>Labelling Input Force, Output Force, and Fulcrum</a:t>
            </a:r>
          </a:p>
          <a:p>
            <a:r>
              <a:rPr lang="en-AU" dirty="0"/>
              <a:t>Label the input force, output force, and fulcrum on the following levers:</a:t>
            </a:r>
          </a:p>
        </p:txBody>
      </p:sp>
      <p:pic>
        <p:nvPicPr>
          <p:cNvPr id="26" name="Picture 18" descr="https://encrypted-tbn2.gstatic.com/images?q=tbn:ANd9GcR40IjUgcUbmh8bsScTGwKJGXGjGxwlMEsupF1I3nKcvSFLWv0W"/>
          <p:cNvPicPr>
            <a:picLocks noChangeAspect="1" noChangeArrowheads="1"/>
          </p:cNvPicPr>
          <p:nvPr/>
        </p:nvPicPr>
        <p:blipFill>
          <a:blip r:embed="rId3" cstate="print"/>
          <a:srcRect/>
          <a:stretch>
            <a:fillRect/>
          </a:stretch>
        </p:blipFill>
        <p:spPr bwMode="auto">
          <a:xfrm>
            <a:off x="3511901" y="4152911"/>
            <a:ext cx="3408412" cy="2705089"/>
          </a:xfrm>
          <a:prstGeom prst="rect">
            <a:avLst/>
          </a:prstGeom>
          <a:noFill/>
        </p:spPr>
      </p:pic>
      <p:pic>
        <p:nvPicPr>
          <p:cNvPr id="27" name="Picture 16" descr="https://encrypted-tbn3.gstatic.com/images?q=tbn:ANd9GcRvxdEAoVDvKbX6CndCqGjOu7liiiKizpzmOJYf3bX-eqnYOuzt"/>
          <p:cNvPicPr>
            <a:picLocks noChangeAspect="1" noChangeArrowheads="1"/>
          </p:cNvPicPr>
          <p:nvPr/>
        </p:nvPicPr>
        <p:blipFill>
          <a:blip r:embed="rId4" cstate="print"/>
          <a:srcRect/>
          <a:stretch>
            <a:fillRect/>
          </a:stretch>
        </p:blipFill>
        <p:spPr bwMode="auto">
          <a:xfrm>
            <a:off x="1011390" y="2289241"/>
            <a:ext cx="2076450" cy="2200275"/>
          </a:xfrm>
          <a:prstGeom prst="rect">
            <a:avLst/>
          </a:prstGeom>
          <a:noFill/>
        </p:spPr>
      </p:pic>
    </p:spTree>
    <p:extLst>
      <p:ext uri="{BB962C8B-B14F-4D97-AF65-F5344CB8AC3E}">
        <p14:creationId xmlns:p14="http://schemas.microsoft.com/office/powerpoint/2010/main" val="2354354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assets.wh.cdnds.net/images/1753/wheelbarrow-shutterstock__big_4x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4893" y="2656248"/>
            <a:ext cx="3595892" cy="269691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104503" y="751836"/>
            <a:ext cx="11893077" cy="611181"/>
          </a:xfrm>
        </p:spPr>
        <p:txBody>
          <a:bodyPr/>
          <a:lstStyle/>
          <a:p>
            <a:r>
              <a:rPr lang="en-AU" dirty="0"/>
              <a:t>Calculate the mechanical advantage of the wheel barrow.  Show your working.</a:t>
            </a:r>
          </a:p>
          <a:p>
            <a:endParaRPr lang="en-AU" dirty="0"/>
          </a:p>
        </p:txBody>
      </p:sp>
      <p:sp>
        <p:nvSpPr>
          <p:cNvPr id="4" name="Arrow: Right 8"/>
          <p:cNvSpPr/>
          <p:nvPr/>
        </p:nvSpPr>
        <p:spPr>
          <a:xfrm rot="16200000">
            <a:off x="2927175" y="2829739"/>
            <a:ext cx="970498" cy="61147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dirty="0"/>
          </a:p>
        </p:txBody>
      </p:sp>
      <p:sp>
        <p:nvSpPr>
          <p:cNvPr id="5" name="TextBox 4"/>
          <p:cNvSpPr txBox="1"/>
          <p:nvPr/>
        </p:nvSpPr>
        <p:spPr>
          <a:xfrm>
            <a:off x="2454812" y="1813740"/>
            <a:ext cx="1915224" cy="830997"/>
          </a:xfrm>
          <a:prstGeom prst="rect">
            <a:avLst/>
          </a:prstGeom>
          <a:noFill/>
        </p:spPr>
        <p:txBody>
          <a:bodyPr wrap="square" rtlCol="0">
            <a:spAutoFit/>
          </a:bodyPr>
          <a:lstStyle/>
          <a:p>
            <a:pPr algn="ctr"/>
            <a:r>
              <a:rPr lang="en-AU" sz="2400" dirty="0"/>
              <a:t>output force (1200 N)</a:t>
            </a:r>
          </a:p>
        </p:txBody>
      </p:sp>
      <p:sp>
        <p:nvSpPr>
          <p:cNvPr id="6" name="Arrow: Right 10"/>
          <p:cNvSpPr/>
          <p:nvPr/>
        </p:nvSpPr>
        <p:spPr>
          <a:xfrm rot="16200000">
            <a:off x="4881620" y="2496900"/>
            <a:ext cx="970498" cy="61147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dirty="0"/>
          </a:p>
        </p:txBody>
      </p:sp>
      <p:sp>
        <p:nvSpPr>
          <p:cNvPr id="8" name="TextBox 7"/>
          <p:cNvSpPr txBox="1"/>
          <p:nvPr/>
        </p:nvSpPr>
        <p:spPr>
          <a:xfrm>
            <a:off x="4536920" y="1480564"/>
            <a:ext cx="1659898" cy="830997"/>
          </a:xfrm>
          <a:prstGeom prst="rect">
            <a:avLst/>
          </a:prstGeom>
          <a:noFill/>
        </p:spPr>
        <p:txBody>
          <a:bodyPr wrap="square" rtlCol="0">
            <a:spAutoFit/>
          </a:bodyPr>
          <a:lstStyle/>
          <a:p>
            <a:pPr algn="ctr"/>
            <a:r>
              <a:rPr lang="en-AU" sz="2400" dirty="0"/>
              <a:t>input force (100 N)</a:t>
            </a:r>
          </a:p>
        </p:txBody>
      </p:sp>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B3E2C6B7-0DF2-4D47-8A8E-50529793C300}"/>
                  </a:ext>
                </a:extLst>
              </p:cNvPr>
              <p:cNvGraphicFramePr>
                <a:graphicFrameLocks noGrp="1"/>
              </p:cNvGraphicFramePr>
              <p:nvPr>
                <p:extLst>
                  <p:ext uri="{D42A27DB-BD31-4B8C-83A1-F6EECF244321}">
                    <p14:modId xmlns:p14="http://schemas.microsoft.com/office/powerpoint/2010/main" val="1209400945"/>
                  </p:ext>
                </p:extLst>
              </p:nvPr>
            </p:nvGraphicFramePr>
            <p:xfrm>
              <a:off x="8657026" y="3104137"/>
              <a:ext cx="3430778" cy="1140839"/>
            </p:xfrm>
            <a:graphic>
              <a:graphicData uri="http://schemas.openxmlformats.org/drawingml/2006/table">
                <a:tbl>
                  <a:tblPr firstRow="1" bandRow="1">
                    <a:tableStyleId>{F5AB1C69-6EDB-4FF4-983F-18BD219EF322}</a:tableStyleId>
                  </a:tblPr>
                  <a:tblGrid>
                    <a:gridCol w="3430778">
                      <a:extLst>
                        <a:ext uri="{9D8B030D-6E8A-4147-A177-3AD203B41FA5}">
                          <a16:colId xmlns:a16="http://schemas.microsoft.com/office/drawing/2014/main" val="20000"/>
                        </a:ext>
                      </a:extLst>
                    </a:gridCol>
                  </a:tblGrid>
                  <a:tr h="316574">
                    <a:tc>
                      <a:txBody>
                        <a:bodyPr/>
                        <a:lstStyle/>
                        <a:p>
                          <a:r>
                            <a:rPr lang="en-AU" dirty="0"/>
                            <a:t>Reminder</a:t>
                          </a:r>
                        </a:p>
                      </a:txBody>
                      <a:tcPr>
                        <a:solidFill>
                          <a:schemeClr val="accent2"/>
                        </a:solidFill>
                      </a:tcPr>
                    </a:tc>
                    <a:extLst>
                      <a:ext uri="{0D108BD9-81ED-4DB2-BD59-A6C34878D82A}">
                        <a16:rowId xmlns:a16="http://schemas.microsoft.com/office/drawing/2014/main" val="10000"/>
                      </a:ext>
                    </a:extLst>
                  </a:tr>
                  <a:tr h="775079">
                    <a:tc>
                      <a:txBody>
                        <a:bodyPr/>
                        <a:lstStyle/>
                        <a:p>
                          <a:pPr marL="0" lvl="0" indent="0">
                            <a:buFont typeface="+mj-lt"/>
                            <a:buNone/>
                          </a:pPr>
                          <a14:m>
                            <m:oMathPara xmlns:m="http://schemas.openxmlformats.org/officeDocument/2006/math">
                              <m:oMathParaPr>
                                <m:jc m:val="centerGroup"/>
                              </m:oMathParaPr>
                              <m:oMath xmlns:m="http://schemas.openxmlformats.org/officeDocument/2006/math">
                                <m:r>
                                  <m:rPr>
                                    <m:nor/>
                                  </m:rPr>
                                  <a:rPr lang="en-SG" sz="1800" b="0" i="0" smtClean="0">
                                    <a:latin typeface="Cambria Math" panose="02040503050406030204" pitchFamily="18" charset="0"/>
                                  </a:rPr>
                                  <m:t>mechanical</m:t>
                                </m:r>
                                <m:r>
                                  <m:rPr>
                                    <m:nor/>
                                  </m:rPr>
                                  <a:rPr lang="en-SG" sz="1800" b="0" i="0" smtClean="0">
                                    <a:latin typeface="Cambria Math" panose="02040503050406030204" pitchFamily="18" charset="0"/>
                                  </a:rPr>
                                  <m:t> </m:t>
                                </m:r>
                                <m:r>
                                  <m:rPr>
                                    <m:nor/>
                                  </m:rPr>
                                  <a:rPr lang="en-SG" sz="1800" b="0" i="0" smtClean="0">
                                    <a:latin typeface="Cambria Math" panose="02040503050406030204" pitchFamily="18" charset="0"/>
                                  </a:rPr>
                                  <m:t>advantage</m:t>
                                </m:r>
                                <m:r>
                                  <a:rPr lang="en-AU" sz="1800" i="1">
                                    <a:latin typeface="Cambria Math" panose="02040503050406030204" pitchFamily="18" charset="0"/>
                                  </a:rPr>
                                  <m:t>=</m:t>
                                </m:r>
                                <m:f>
                                  <m:fPr>
                                    <m:ctrlPr>
                                      <a:rPr lang="en-AU" sz="1800" i="1">
                                        <a:latin typeface="Cambria Math" panose="02040503050406030204" pitchFamily="18" charset="0"/>
                                      </a:rPr>
                                    </m:ctrlPr>
                                  </m:fPr>
                                  <m:num>
                                    <m:r>
                                      <m:rPr>
                                        <m:nor/>
                                      </m:rPr>
                                      <a:rPr lang="en-AU" sz="1800" b="0" i="0" smtClean="0">
                                        <a:latin typeface="Cambria Math" panose="02040503050406030204" pitchFamily="18" charset="0"/>
                                      </a:rPr>
                                      <m:t>output</m:t>
                                    </m:r>
                                  </m:num>
                                  <m:den>
                                    <m:r>
                                      <m:rPr>
                                        <m:nor/>
                                      </m:rPr>
                                      <a:rPr lang="en-AU" sz="1800" b="0" i="0" smtClean="0">
                                        <a:latin typeface="Cambria Math" panose="02040503050406030204" pitchFamily="18" charset="0"/>
                                      </a:rPr>
                                      <m:t>input</m:t>
                                    </m:r>
                                  </m:den>
                                </m:f>
                              </m:oMath>
                            </m:oMathPara>
                          </a14:m>
                          <a:endParaRPr lang="en-AU" sz="1800" b="0" u="none" dirty="0"/>
                        </a:p>
                      </a:txBody>
                      <a:tcPr>
                        <a:solidFill>
                          <a:schemeClr val="bg1">
                            <a:lumMod val="95000"/>
                          </a:schemeClr>
                        </a:solidFill>
                      </a:tcPr>
                    </a:tc>
                    <a:extLst>
                      <a:ext uri="{0D108BD9-81ED-4DB2-BD59-A6C34878D82A}">
                        <a16:rowId xmlns:a16="http://schemas.microsoft.com/office/drawing/2014/main" val="10001"/>
                      </a:ext>
                    </a:extLst>
                  </a:tr>
                </a:tbl>
              </a:graphicData>
            </a:graphic>
          </p:graphicFrame>
        </mc:Choice>
        <mc:Fallback xmlns="">
          <p:graphicFrame>
            <p:nvGraphicFramePr>
              <p:cNvPr id="10" name="Table 9">
                <a:extLst>
                  <a:ext uri="{FF2B5EF4-FFF2-40B4-BE49-F238E27FC236}">
                    <a16:creationId xmlns:a16="http://schemas.microsoft.com/office/drawing/2014/main" id="{B3E2C6B7-0DF2-4D47-8A8E-50529793C300}"/>
                  </a:ext>
                </a:extLst>
              </p:cNvPr>
              <p:cNvGraphicFramePr>
                <a:graphicFrameLocks noGrp="1"/>
              </p:cNvGraphicFramePr>
              <p:nvPr>
                <p:extLst>
                  <p:ext uri="{D42A27DB-BD31-4B8C-83A1-F6EECF244321}">
                    <p14:modId xmlns:p14="http://schemas.microsoft.com/office/powerpoint/2010/main" val="1209400945"/>
                  </p:ext>
                </p:extLst>
              </p:nvPr>
            </p:nvGraphicFramePr>
            <p:xfrm>
              <a:off x="8657026" y="3104137"/>
              <a:ext cx="3430778" cy="1140839"/>
            </p:xfrm>
            <a:graphic>
              <a:graphicData uri="http://schemas.openxmlformats.org/drawingml/2006/table">
                <a:tbl>
                  <a:tblPr firstRow="1" bandRow="1">
                    <a:tableStyleId>{F5AB1C69-6EDB-4FF4-983F-18BD219EF322}</a:tableStyleId>
                  </a:tblPr>
                  <a:tblGrid>
                    <a:gridCol w="3430778">
                      <a:extLst>
                        <a:ext uri="{9D8B030D-6E8A-4147-A177-3AD203B41FA5}">
                          <a16:colId xmlns:a16="http://schemas.microsoft.com/office/drawing/2014/main" val="20000"/>
                        </a:ext>
                      </a:extLst>
                    </a:gridCol>
                  </a:tblGrid>
                  <a:tr h="365760">
                    <a:tc>
                      <a:txBody>
                        <a:bodyPr/>
                        <a:lstStyle/>
                        <a:p>
                          <a:r>
                            <a:rPr lang="en-AU" dirty="0"/>
                            <a:t>Reminder</a:t>
                          </a:r>
                        </a:p>
                      </a:txBody>
                      <a:tcPr>
                        <a:solidFill>
                          <a:schemeClr val="accent2"/>
                        </a:solidFill>
                      </a:tcPr>
                    </a:tc>
                    <a:extLst>
                      <a:ext uri="{0D108BD9-81ED-4DB2-BD59-A6C34878D82A}">
                        <a16:rowId xmlns:a16="http://schemas.microsoft.com/office/drawing/2014/main" val="10000"/>
                      </a:ext>
                    </a:extLst>
                  </a:tr>
                  <a:tr h="775079">
                    <a:tc>
                      <a:txBody>
                        <a:bodyPr/>
                        <a:lstStyle/>
                        <a:p>
                          <a:endParaRPr lang="en-US"/>
                        </a:p>
                      </a:txBody>
                      <a:tcPr>
                        <a:blipFill>
                          <a:blip r:embed="rId3"/>
                          <a:stretch>
                            <a:fillRect l="-178" t="-50781" r="-888" b="-1563"/>
                          </a:stretch>
                        </a:blipFill>
                      </a:tcPr>
                    </a:tc>
                    <a:extLst>
                      <a:ext uri="{0D108BD9-81ED-4DB2-BD59-A6C34878D82A}">
                        <a16:rowId xmlns:a16="http://schemas.microsoft.com/office/drawing/2014/main" val="10001"/>
                      </a:ext>
                    </a:extLst>
                  </a:tr>
                </a:tbl>
              </a:graphicData>
            </a:graphic>
          </p:graphicFrame>
        </mc:Fallback>
      </mc:AlternateContent>
      <p:sp>
        <p:nvSpPr>
          <p:cNvPr id="11" name="TextBox 10">
            <a:extLst>
              <a:ext uri="{FF2B5EF4-FFF2-40B4-BE49-F238E27FC236}">
                <a16:creationId xmlns:a16="http://schemas.microsoft.com/office/drawing/2014/main" id="{E9623535-5F96-4683-B2C8-6253E6D888BB}"/>
              </a:ext>
            </a:extLst>
          </p:cNvPr>
          <p:cNvSpPr txBox="1"/>
          <p:nvPr/>
        </p:nvSpPr>
        <p:spPr>
          <a:xfrm>
            <a:off x="0" y="0"/>
            <a:ext cx="6366229" cy="584775"/>
          </a:xfrm>
          <a:prstGeom prst="homePlate">
            <a:avLst/>
          </a:prstGeom>
          <a:solidFill>
            <a:schemeClr val="accent2"/>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 / Guided Practice</a:t>
            </a:r>
          </a:p>
        </p:txBody>
      </p:sp>
    </p:spTree>
    <p:extLst>
      <p:ext uri="{BB962C8B-B14F-4D97-AF65-F5344CB8AC3E}">
        <p14:creationId xmlns:p14="http://schemas.microsoft.com/office/powerpoint/2010/main" val="3306086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6366229" cy="584775"/>
          </a:xfrm>
          <a:prstGeom prst="homePlate">
            <a:avLst/>
          </a:prstGeom>
          <a:solidFill>
            <a:schemeClr val="accent2"/>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 / Guided Practice</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44CB129D-136E-4122-A4F7-271A88385B1D}"/>
                  </a:ext>
                </a:extLst>
              </p:cNvPr>
              <p:cNvSpPr>
                <a:spLocks noGrp="1"/>
              </p:cNvSpPr>
              <p:nvPr>
                <p:ph idx="1"/>
              </p:nvPr>
            </p:nvSpPr>
            <p:spPr>
              <a:xfrm>
                <a:off x="144470" y="645354"/>
                <a:ext cx="9121450" cy="6118199"/>
              </a:xfrm>
              <a:noFill/>
            </p:spPr>
            <p:txBody>
              <a:bodyPr>
                <a:normAutofit/>
              </a:bodyPr>
              <a:lstStyle/>
              <a:p>
                <a:pPr marL="0" indent="0">
                  <a:buNone/>
                </a:pPr>
                <a:r>
                  <a:rPr lang="en-AU" b="1" dirty="0"/>
                  <a:t>Calculating Mechanical Advantage</a:t>
                </a:r>
                <a:endParaRPr lang="en-AU" sz="2600" b="1" dirty="0"/>
              </a:p>
              <a:p>
                <a:r>
                  <a:rPr lang="en-AU" dirty="0"/>
                  <a:t>Calculate the mechanical advantage of the following lever:</a:t>
                </a:r>
              </a:p>
              <a:p>
                <a:r>
                  <a:rPr lang="en-US" dirty="0"/>
                  <a:t>The output force is 1000 N. </a:t>
                </a:r>
              </a:p>
              <a:p>
                <a:r>
                  <a:rPr lang="en-US" dirty="0"/>
                  <a:t>The input force is 200 N.</a:t>
                </a:r>
              </a:p>
              <a:p>
                <a14:m>
                  <m:oMath xmlns:m="http://schemas.openxmlformats.org/officeDocument/2006/math">
                    <m:r>
                      <m:rPr>
                        <m:nor/>
                      </m:rPr>
                      <a:rPr lang="en-AU" b="0" i="0" smtClean="0">
                        <a:latin typeface="Cambria Math" panose="02040503050406030204" pitchFamily="18" charset="0"/>
                      </a:rPr>
                      <m:t>mechanical</m:t>
                    </m:r>
                    <m:r>
                      <m:rPr>
                        <m:nor/>
                      </m:rPr>
                      <a:rPr lang="en-AU" b="0" i="0" smtClean="0">
                        <a:latin typeface="Cambria Math" panose="02040503050406030204" pitchFamily="18" charset="0"/>
                      </a:rPr>
                      <m:t> </m:t>
                    </m:r>
                    <m:r>
                      <m:rPr>
                        <m:nor/>
                      </m:rPr>
                      <a:rPr lang="en-AU" b="0" i="0" smtClean="0">
                        <a:latin typeface="Cambria Math" panose="02040503050406030204" pitchFamily="18" charset="0"/>
                      </a:rPr>
                      <m:t>advantage</m:t>
                    </m:r>
                    <m:r>
                      <a:rPr lang="en-AU" b="0" i="1" smtClean="0">
                        <a:latin typeface="Cambria Math" panose="02040503050406030204" pitchFamily="18" charset="0"/>
                      </a:rPr>
                      <m:t>=</m:t>
                    </m:r>
                    <m:f>
                      <m:fPr>
                        <m:ctrlPr>
                          <a:rPr lang="en-AU" i="1">
                            <a:latin typeface="Cambria Math" panose="02040503050406030204" pitchFamily="18" charset="0"/>
                          </a:rPr>
                        </m:ctrlPr>
                      </m:fPr>
                      <m:num>
                        <m:r>
                          <m:rPr>
                            <m:nor/>
                          </m:rPr>
                          <a:rPr lang="en-AU" b="0" i="0" smtClean="0">
                            <a:latin typeface="Cambria Math" panose="02040503050406030204" pitchFamily="18" charset="0"/>
                          </a:rPr>
                          <m:t>output</m:t>
                        </m:r>
                      </m:num>
                      <m:den>
                        <m:r>
                          <m:rPr>
                            <m:nor/>
                          </m:rPr>
                          <a:rPr lang="en-AU" b="0" i="0" smtClean="0">
                            <a:latin typeface="Cambria Math" panose="02040503050406030204" pitchFamily="18" charset="0"/>
                          </a:rPr>
                          <m:t>input</m:t>
                        </m:r>
                      </m:den>
                    </m:f>
                  </m:oMath>
                </a14:m>
                <a:endParaRPr lang="en-US" dirty="0"/>
              </a:p>
              <a:p>
                <a:pPr marL="0" indent="0">
                  <a:buNone/>
                </a:pPr>
                <a:r>
                  <a:rPr lang="en-US" dirty="0"/>
                  <a:t>                                                       </a:t>
                </a:r>
                <a:br>
                  <a:rPr lang="en-US" dirty="0"/>
                </a:br>
                <a:r>
                  <a:rPr lang="en-US" dirty="0"/>
                  <a:t>				 </a:t>
                </a:r>
                <a14:m>
                  <m:oMath xmlns:m="http://schemas.openxmlformats.org/officeDocument/2006/math">
                    <m:r>
                      <a:rPr lang="en-AU" b="0" i="0" smtClean="0">
                        <a:latin typeface="Cambria Math" panose="02040503050406030204" pitchFamily="18" charset="0"/>
                      </a:rPr>
                      <m:t>=</m:t>
                    </m:r>
                    <m:f>
                      <m:fPr>
                        <m:ctrlPr>
                          <a:rPr lang="en-AU" i="1">
                            <a:latin typeface="Cambria Math" panose="02040503050406030204" pitchFamily="18" charset="0"/>
                          </a:rPr>
                        </m:ctrlPr>
                      </m:fPr>
                      <m:num>
                        <m:r>
                          <m:rPr>
                            <m:nor/>
                          </m:rPr>
                          <a:rPr lang="en-AU" b="0" i="0" smtClean="0">
                            <a:latin typeface="Cambria Math" panose="02040503050406030204" pitchFamily="18" charset="0"/>
                          </a:rPr>
                          <m:t>1000</m:t>
                        </m:r>
                      </m:num>
                      <m:den>
                        <m:r>
                          <m:rPr>
                            <m:nor/>
                          </m:rPr>
                          <a:rPr lang="en-AU" b="0" i="0" smtClean="0">
                            <a:latin typeface="Cambria Math" panose="02040503050406030204" pitchFamily="18" charset="0"/>
                          </a:rPr>
                          <m:t>200</m:t>
                        </m:r>
                      </m:den>
                    </m:f>
                  </m:oMath>
                </a14:m>
                <a:r>
                  <a:rPr lang="en-US" dirty="0"/>
                  <a:t>  </a:t>
                </a:r>
              </a:p>
              <a:p>
                <a:pPr marL="0" indent="0">
                  <a:buNone/>
                </a:pPr>
                <a:r>
                  <a:rPr lang="en-US" dirty="0"/>
                  <a:t/>
                </a:r>
                <a:br>
                  <a:rPr lang="en-US" dirty="0"/>
                </a:br>
                <a:r>
                  <a:rPr lang="en-US" dirty="0"/>
                  <a:t>				 </a:t>
                </a:r>
                <a14:m>
                  <m:oMath xmlns:m="http://schemas.openxmlformats.org/officeDocument/2006/math">
                    <m:r>
                      <a:rPr lang="en-AU" b="0" i="0" smtClean="0">
                        <a:latin typeface="Cambria Math" panose="02040503050406030204" pitchFamily="18" charset="0"/>
                      </a:rPr>
                      <m:t>=</m:t>
                    </m:r>
                    <m:r>
                      <a:rPr lang="en-AU" b="0" i="1" smtClean="0">
                        <a:latin typeface="Cambria Math" panose="02040503050406030204" pitchFamily="18" charset="0"/>
                      </a:rPr>
                      <m:t>5</m:t>
                    </m:r>
                  </m:oMath>
                </a14:m>
                <a:endParaRPr lang="en-US" dirty="0"/>
              </a:p>
              <a:p>
                <a:r>
                  <a:rPr lang="en-AU" dirty="0"/>
                  <a:t>The lever has a mechanical advantage of 5, making it 5 times easier to move the rock.</a:t>
                </a:r>
              </a:p>
            </p:txBody>
          </p:sp>
        </mc:Choice>
        <mc:Fallback xmlns="">
          <p:sp>
            <p:nvSpPr>
              <p:cNvPr id="6" name="Content Placeholder 2">
                <a:extLst>
                  <a:ext uri="{FF2B5EF4-FFF2-40B4-BE49-F238E27FC236}">
                    <a16:creationId xmlns:a16="http://schemas.microsoft.com/office/drawing/2014/main" id="{44CB129D-136E-4122-A4F7-271A88385B1D}"/>
                  </a:ext>
                </a:extLst>
              </p:cNvPr>
              <p:cNvSpPr>
                <a:spLocks noGrp="1" noRot="1" noChangeAspect="1" noMove="1" noResize="1" noEditPoints="1" noAdjustHandles="1" noChangeArrowheads="1" noChangeShapeType="1" noTextEdit="1"/>
              </p:cNvSpPr>
              <p:nvPr>
                <p:ph idx="1"/>
              </p:nvPr>
            </p:nvSpPr>
            <p:spPr>
              <a:xfrm>
                <a:off x="144470" y="645354"/>
                <a:ext cx="9121450" cy="6118199"/>
              </a:xfrm>
              <a:blipFill>
                <a:blip r:embed="rId2"/>
                <a:stretch>
                  <a:fillRect l="-1404" t="-1693"/>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250921770"/>
                  </p:ext>
                </p:extLst>
              </p:nvPr>
            </p:nvGraphicFramePr>
            <p:xfrm>
              <a:off x="8863757" y="3956646"/>
              <a:ext cx="3288357" cy="1266889"/>
            </p:xfrm>
            <a:graphic>
              <a:graphicData uri="http://schemas.openxmlformats.org/drawingml/2006/table">
                <a:tbl>
                  <a:tblPr firstRow="1" bandRow="1">
                    <a:tableStyleId>{F5AB1C69-6EDB-4FF4-983F-18BD219EF322}</a:tableStyleId>
                  </a:tblPr>
                  <a:tblGrid>
                    <a:gridCol w="3288357">
                      <a:extLst>
                        <a:ext uri="{9D8B030D-6E8A-4147-A177-3AD203B41FA5}">
                          <a16:colId xmlns:a16="http://schemas.microsoft.com/office/drawing/2014/main" val="20000"/>
                        </a:ext>
                      </a:extLst>
                    </a:gridCol>
                  </a:tblGrid>
                  <a:tr h="0">
                    <a:tc>
                      <a:txBody>
                        <a:bodyPr/>
                        <a:lstStyle/>
                        <a:p>
                          <a:r>
                            <a:rPr lang="en-AU" dirty="0"/>
                            <a:t>Reminder</a:t>
                          </a:r>
                        </a:p>
                      </a:txBody>
                      <a:tcPr>
                        <a:solidFill>
                          <a:schemeClr val="accent2"/>
                        </a:solidFill>
                      </a:tcPr>
                    </a:tc>
                    <a:extLst>
                      <a:ext uri="{0D108BD9-81ED-4DB2-BD59-A6C34878D82A}">
                        <a16:rowId xmlns:a16="http://schemas.microsoft.com/office/drawing/2014/main" val="10000"/>
                      </a:ext>
                    </a:extLst>
                  </a:tr>
                  <a:tr h="775079">
                    <a:tc>
                      <a:txBody>
                        <a:bodyPr/>
                        <a:lstStyle/>
                        <a:p>
                          <a:pPr marL="0" lvl="0" indent="0">
                            <a:buFont typeface="+mj-lt"/>
                            <a:buNone/>
                          </a:pPr>
                          <a14:m>
                            <m:oMathPara xmlns:m="http://schemas.openxmlformats.org/officeDocument/2006/math">
                              <m:oMathParaPr>
                                <m:jc m:val="centerGroup"/>
                              </m:oMathParaPr>
                              <m:oMath xmlns:m="http://schemas.openxmlformats.org/officeDocument/2006/math">
                                <m:r>
                                  <m:rPr>
                                    <m:nor/>
                                  </m:rPr>
                                  <a:rPr lang="en-SG" sz="1800" b="0" i="0" smtClean="0">
                                    <a:latin typeface="Cambria Math" panose="02040503050406030204" pitchFamily="18" charset="0"/>
                                  </a:rPr>
                                  <m:t>mechanical</m:t>
                                </m:r>
                                <m:r>
                                  <m:rPr>
                                    <m:nor/>
                                  </m:rPr>
                                  <a:rPr lang="en-SG" sz="1800" b="0" i="0" smtClean="0">
                                    <a:latin typeface="Cambria Math" panose="02040503050406030204" pitchFamily="18" charset="0"/>
                                  </a:rPr>
                                  <m:t> </m:t>
                                </m:r>
                                <m:r>
                                  <m:rPr>
                                    <m:nor/>
                                  </m:rPr>
                                  <a:rPr lang="en-SG" sz="1800" b="0" i="0" smtClean="0">
                                    <a:latin typeface="Cambria Math" panose="02040503050406030204" pitchFamily="18" charset="0"/>
                                  </a:rPr>
                                  <m:t>advantage</m:t>
                                </m:r>
                                <m:r>
                                  <a:rPr lang="en-AU" sz="1800" i="1">
                                    <a:latin typeface="Cambria Math" panose="02040503050406030204" pitchFamily="18" charset="0"/>
                                  </a:rPr>
                                  <m:t>=</m:t>
                                </m:r>
                                <m:f>
                                  <m:fPr>
                                    <m:ctrlPr>
                                      <a:rPr lang="en-AU" sz="1800" i="1" smtClean="0">
                                        <a:latin typeface="Cambria Math" panose="02040503050406030204" pitchFamily="18" charset="0"/>
                                      </a:rPr>
                                    </m:ctrlPr>
                                  </m:fPr>
                                  <m:num>
                                    <m:r>
                                      <m:rPr>
                                        <m:sty m:val="p"/>
                                      </m:rPr>
                                      <a:rPr lang="en-AU" sz="1800" i="1" smtClean="0">
                                        <a:latin typeface="Cambria Math" panose="02040503050406030204" pitchFamily="18" charset="0"/>
                                      </a:rPr>
                                      <m:t>output</m:t>
                                    </m:r>
                                  </m:num>
                                  <m:den>
                                    <m:r>
                                      <m:rPr>
                                        <m:nor/>
                                      </m:rPr>
                                      <a:rPr lang="en-AU" sz="1800" b="0" i="0" smtClean="0">
                                        <a:latin typeface="Cambria Math" panose="02040503050406030204" pitchFamily="18" charset="0"/>
                                      </a:rPr>
                                      <m:t>input</m:t>
                                    </m:r>
                                  </m:den>
                                </m:f>
                              </m:oMath>
                            </m:oMathPara>
                          </a14:m>
                          <a:endParaRPr lang="en-AU" sz="1800" b="0" u="none" dirty="0"/>
                        </a:p>
                      </a:txBody>
                      <a:tcPr>
                        <a:solidFill>
                          <a:schemeClr val="bg1">
                            <a:lumMod val="95000"/>
                          </a:schemeClr>
                        </a:solidFill>
                      </a:tcPr>
                    </a:tc>
                    <a:extLst>
                      <a:ext uri="{0D108BD9-81ED-4DB2-BD59-A6C34878D82A}">
                        <a16:rowId xmlns:a16="http://schemas.microsoft.com/office/drawing/2014/main" val="10001"/>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50921770"/>
                  </p:ext>
                </p:extLst>
              </p:nvPr>
            </p:nvGraphicFramePr>
            <p:xfrm>
              <a:off x="8863757" y="3956646"/>
              <a:ext cx="3288357" cy="1140839"/>
            </p:xfrm>
            <a:graphic>
              <a:graphicData uri="http://schemas.openxmlformats.org/drawingml/2006/table">
                <a:tbl>
                  <a:tblPr firstRow="1" bandRow="1">
                    <a:tableStyleId>{F5AB1C69-6EDB-4FF4-983F-18BD219EF322}</a:tableStyleId>
                  </a:tblPr>
                  <a:tblGrid>
                    <a:gridCol w="3288357">
                      <a:extLst>
                        <a:ext uri="{9D8B030D-6E8A-4147-A177-3AD203B41FA5}">
                          <a16:colId xmlns:a16="http://schemas.microsoft.com/office/drawing/2014/main" val="20000"/>
                        </a:ext>
                      </a:extLst>
                    </a:gridCol>
                  </a:tblGrid>
                  <a:tr h="365760">
                    <a:tc>
                      <a:txBody>
                        <a:bodyPr/>
                        <a:lstStyle/>
                        <a:p>
                          <a:r>
                            <a:rPr lang="en-AU" dirty="0"/>
                            <a:t>Reminder</a:t>
                          </a:r>
                        </a:p>
                      </a:txBody>
                      <a:tcPr>
                        <a:solidFill>
                          <a:schemeClr val="accent2"/>
                        </a:solidFill>
                      </a:tcPr>
                    </a:tc>
                    <a:extLst>
                      <a:ext uri="{0D108BD9-81ED-4DB2-BD59-A6C34878D82A}">
                        <a16:rowId xmlns:a16="http://schemas.microsoft.com/office/drawing/2014/main" val="10000"/>
                      </a:ext>
                    </a:extLst>
                  </a:tr>
                  <a:tr h="775079">
                    <a:tc>
                      <a:txBody>
                        <a:bodyPr/>
                        <a:lstStyle/>
                        <a:p>
                          <a:endParaRPr lang="en-US"/>
                        </a:p>
                      </a:txBody>
                      <a:tcPr>
                        <a:blipFill>
                          <a:blip r:embed="rId3"/>
                          <a:stretch>
                            <a:fillRect l="-370" t="-50781" r="-741" b="-1563"/>
                          </a:stretch>
                        </a:blipFill>
                      </a:tcPr>
                    </a:tc>
                    <a:extLst>
                      <a:ext uri="{0D108BD9-81ED-4DB2-BD59-A6C34878D82A}">
                        <a16:rowId xmlns:a16="http://schemas.microsoft.com/office/drawing/2014/main" val="10001"/>
                      </a:ext>
                    </a:extLst>
                  </a:tr>
                </a:tbl>
              </a:graphicData>
            </a:graphic>
          </p:graphicFrame>
        </mc:Fallback>
      </mc:AlternateContent>
      <p:graphicFrame>
        <p:nvGraphicFramePr>
          <p:cNvPr id="10" name="Table 9"/>
          <p:cNvGraphicFramePr>
            <a:graphicFrameLocks noGrp="1"/>
          </p:cNvGraphicFramePr>
          <p:nvPr>
            <p:extLst>
              <p:ext uri="{D42A27DB-BD31-4B8C-83A1-F6EECF244321}">
                <p14:modId xmlns:p14="http://schemas.microsoft.com/office/powerpoint/2010/main" val="1564964129"/>
              </p:ext>
            </p:extLst>
          </p:nvPr>
        </p:nvGraphicFramePr>
        <p:xfrm>
          <a:off x="9514800" y="68400"/>
          <a:ext cx="2605964" cy="73660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1</a:t>
                      </a:r>
                    </a:p>
                  </a:txBody>
                  <a:tcPr>
                    <a:solidFill>
                      <a:schemeClr val="accent2"/>
                    </a:solidFill>
                  </a:tcPr>
                </a:tc>
                <a:extLst>
                  <a:ext uri="{0D108BD9-81ED-4DB2-BD59-A6C34878D82A}">
                    <a16:rowId xmlns:a16="http://schemas.microsoft.com/office/drawing/2014/main" val="10000"/>
                  </a:ext>
                </a:extLst>
              </a:tr>
              <a:tr h="370840">
                <a:tc>
                  <a:txBody>
                    <a:bodyPr/>
                    <a:lstStyle/>
                    <a:p>
                      <a:r>
                        <a:rPr lang="en-AU" dirty="0"/>
                        <a:t>What</a:t>
                      </a:r>
                      <a:r>
                        <a:rPr lang="en-AU" baseline="0" dirty="0"/>
                        <a:t> is the output force?</a:t>
                      </a:r>
                      <a:endParaRPr lang="en-AU" dirty="0"/>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979823934"/>
              </p:ext>
            </p:extLst>
          </p:nvPr>
        </p:nvGraphicFramePr>
        <p:xfrm>
          <a:off x="9514800" y="987510"/>
          <a:ext cx="2605964" cy="73660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2</a:t>
                      </a:r>
                    </a:p>
                  </a:txBody>
                  <a:tcPr>
                    <a:solidFill>
                      <a:schemeClr val="accent2"/>
                    </a:solidFill>
                  </a:tcPr>
                </a:tc>
                <a:extLst>
                  <a:ext uri="{0D108BD9-81ED-4DB2-BD59-A6C34878D82A}">
                    <a16:rowId xmlns:a16="http://schemas.microsoft.com/office/drawing/2014/main" val="10000"/>
                  </a:ext>
                </a:extLst>
              </a:tr>
              <a:tr h="370840">
                <a:tc>
                  <a:txBody>
                    <a:bodyPr/>
                    <a:lstStyle/>
                    <a:p>
                      <a:r>
                        <a:rPr lang="en-AU" dirty="0"/>
                        <a:t>What is the input force?</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pic>
        <p:nvPicPr>
          <p:cNvPr id="7" name="Picture 14" descr="https://encrypted-tbn2.gstatic.com/images?q=tbn:ANd9GcR909OmrEU8NBOf6RrR5N1sd3Cgg1Lp4caWzCpYCDkzZPMOnjEZ"/>
          <p:cNvPicPr>
            <a:picLocks noChangeAspect="1" noChangeArrowheads="1"/>
          </p:cNvPicPr>
          <p:nvPr/>
        </p:nvPicPr>
        <p:blipFill>
          <a:blip r:embed="rId4" cstate="print"/>
          <a:srcRect/>
          <a:stretch>
            <a:fillRect/>
          </a:stretch>
        </p:blipFill>
        <p:spPr bwMode="auto">
          <a:xfrm>
            <a:off x="5535443" y="2430545"/>
            <a:ext cx="3278639" cy="2424434"/>
          </a:xfrm>
          <a:prstGeom prst="rect">
            <a:avLst/>
          </a:prstGeom>
          <a:noFill/>
        </p:spPr>
      </p:pic>
      <p:sp>
        <p:nvSpPr>
          <p:cNvPr id="8" name="TextBox 7"/>
          <p:cNvSpPr txBox="1"/>
          <p:nvPr/>
        </p:nvSpPr>
        <p:spPr>
          <a:xfrm>
            <a:off x="6472103" y="1724110"/>
            <a:ext cx="1101144" cy="461665"/>
          </a:xfrm>
          <a:prstGeom prst="rect">
            <a:avLst/>
          </a:prstGeom>
          <a:noFill/>
        </p:spPr>
        <p:txBody>
          <a:bodyPr wrap="square" rtlCol="0">
            <a:spAutoFit/>
          </a:bodyPr>
          <a:lstStyle/>
          <a:p>
            <a:pPr algn="ctr"/>
            <a:r>
              <a:rPr lang="en-AU" sz="2400" dirty="0"/>
              <a:t>200 N</a:t>
            </a:r>
          </a:p>
        </p:txBody>
      </p:sp>
      <p:sp>
        <p:nvSpPr>
          <p:cNvPr id="9" name="TextBox 8"/>
          <p:cNvSpPr txBox="1"/>
          <p:nvPr/>
        </p:nvSpPr>
        <p:spPr>
          <a:xfrm>
            <a:off x="7507192" y="2471189"/>
            <a:ext cx="1113719" cy="461665"/>
          </a:xfrm>
          <a:prstGeom prst="rect">
            <a:avLst/>
          </a:prstGeom>
          <a:noFill/>
        </p:spPr>
        <p:txBody>
          <a:bodyPr wrap="square" rtlCol="0">
            <a:spAutoFit/>
          </a:bodyPr>
          <a:lstStyle/>
          <a:p>
            <a:pPr algn="ctr"/>
            <a:r>
              <a:rPr lang="en-AU" sz="2400" dirty="0"/>
              <a:t>1000 N</a:t>
            </a:r>
          </a:p>
        </p:txBody>
      </p:sp>
      <p:sp>
        <p:nvSpPr>
          <p:cNvPr id="12" name="Arrow: Right 4"/>
          <p:cNvSpPr/>
          <p:nvPr/>
        </p:nvSpPr>
        <p:spPr>
          <a:xfrm rot="5400000" flipH="1">
            <a:off x="7742821" y="3060915"/>
            <a:ext cx="642463" cy="38634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dirty="0"/>
          </a:p>
        </p:txBody>
      </p:sp>
      <p:sp>
        <p:nvSpPr>
          <p:cNvPr id="13" name="Arrow: Right 4"/>
          <p:cNvSpPr/>
          <p:nvPr/>
        </p:nvSpPr>
        <p:spPr>
          <a:xfrm rot="5400000">
            <a:off x="6678078" y="2270921"/>
            <a:ext cx="562662" cy="39237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198856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6366229" cy="584775"/>
          </a:xfrm>
          <a:prstGeom prst="homePlate">
            <a:avLst/>
          </a:prstGeom>
          <a:solidFill>
            <a:schemeClr val="accent2"/>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 / Guided Practice</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44CB129D-136E-4122-A4F7-271A88385B1D}"/>
                  </a:ext>
                </a:extLst>
              </p:cNvPr>
              <p:cNvSpPr>
                <a:spLocks noGrp="1"/>
              </p:cNvSpPr>
              <p:nvPr>
                <p:ph idx="1"/>
              </p:nvPr>
            </p:nvSpPr>
            <p:spPr>
              <a:xfrm>
                <a:off x="144470" y="650896"/>
                <a:ext cx="9747675" cy="6207104"/>
              </a:xfrm>
              <a:noFill/>
            </p:spPr>
            <p:txBody>
              <a:bodyPr>
                <a:normAutofit/>
              </a:bodyPr>
              <a:lstStyle/>
              <a:p>
                <a:pPr marL="0" indent="0">
                  <a:buNone/>
                </a:pPr>
                <a:r>
                  <a:rPr lang="en-AU" b="1" dirty="0"/>
                  <a:t>Calculating Mechanical Advantage</a:t>
                </a:r>
              </a:p>
              <a:p>
                <a:r>
                  <a:rPr lang="en-AU" dirty="0"/>
                  <a:t>Calculate the mechanical advantage of the following lever:</a:t>
                </a:r>
              </a:p>
              <a:p>
                <a:r>
                  <a:rPr lang="en-US" dirty="0"/>
                  <a:t>Jess applies an effort of 150 N to lift a rock of weight 600 N </a:t>
                </a:r>
                <a:br>
                  <a:rPr lang="en-US" dirty="0"/>
                </a:br>
                <a:r>
                  <a:rPr lang="en-US" dirty="0"/>
                  <a:t>using a long piece of wood as a lever. Calculate the mechanical advantage of the lever.</a:t>
                </a:r>
              </a:p>
              <a:p>
                <a14:m>
                  <m:oMath xmlns:m="http://schemas.openxmlformats.org/officeDocument/2006/math">
                    <m:r>
                      <m:rPr>
                        <m:nor/>
                      </m:rPr>
                      <a:rPr lang="en-AU" b="0" i="0" smtClean="0">
                        <a:latin typeface="Cambria Math" panose="02040503050406030204" pitchFamily="18" charset="0"/>
                      </a:rPr>
                      <m:t>mechanical</m:t>
                    </m:r>
                    <m:r>
                      <m:rPr>
                        <m:nor/>
                      </m:rPr>
                      <a:rPr lang="en-AU" b="0" i="0" smtClean="0">
                        <a:latin typeface="Cambria Math" panose="02040503050406030204" pitchFamily="18" charset="0"/>
                      </a:rPr>
                      <m:t> </m:t>
                    </m:r>
                    <m:r>
                      <m:rPr>
                        <m:nor/>
                      </m:rPr>
                      <a:rPr lang="en-AU" b="0" i="0" smtClean="0">
                        <a:latin typeface="Cambria Math" panose="02040503050406030204" pitchFamily="18" charset="0"/>
                      </a:rPr>
                      <m:t>advantage</m:t>
                    </m:r>
                    <m:r>
                      <a:rPr lang="en-AU" b="0" i="1" smtClean="0">
                        <a:latin typeface="Cambria Math" panose="02040503050406030204" pitchFamily="18" charset="0"/>
                      </a:rPr>
                      <m:t>=</m:t>
                    </m:r>
                    <m:f>
                      <m:fPr>
                        <m:ctrlPr>
                          <a:rPr lang="en-AU" i="1">
                            <a:latin typeface="Cambria Math" panose="02040503050406030204" pitchFamily="18" charset="0"/>
                          </a:rPr>
                        </m:ctrlPr>
                      </m:fPr>
                      <m:num>
                        <m:r>
                          <m:rPr>
                            <m:nor/>
                          </m:rPr>
                          <a:rPr lang="en-AU" b="0" i="0" smtClean="0">
                            <a:latin typeface="Cambria Math" panose="02040503050406030204" pitchFamily="18" charset="0"/>
                          </a:rPr>
                          <m:t>output</m:t>
                        </m:r>
                      </m:num>
                      <m:den>
                        <m:r>
                          <m:rPr>
                            <m:nor/>
                          </m:rPr>
                          <a:rPr lang="en-AU" b="0" i="0" smtClean="0">
                            <a:latin typeface="Cambria Math" panose="02040503050406030204" pitchFamily="18" charset="0"/>
                          </a:rPr>
                          <m:t>input</m:t>
                        </m:r>
                      </m:den>
                    </m:f>
                  </m:oMath>
                </a14:m>
                <a:endParaRPr lang="en-US" dirty="0"/>
              </a:p>
              <a:p>
                <a:pPr marL="0" indent="0">
                  <a:buNone/>
                </a:pPr>
                <a:r>
                  <a:rPr lang="en-US" dirty="0"/>
                  <a:t>                                                       </a:t>
                </a:r>
                <a:br>
                  <a:rPr lang="en-US" dirty="0"/>
                </a:br>
                <a:r>
                  <a:rPr lang="en-US" dirty="0"/>
                  <a:t>                                              </a:t>
                </a:r>
                <a14:m>
                  <m:oMath xmlns:m="http://schemas.openxmlformats.org/officeDocument/2006/math">
                    <m:r>
                      <a:rPr lang="en-AU" b="0" i="0" smtClean="0">
                        <a:latin typeface="Cambria Math" panose="02040503050406030204" pitchFamily="18" charset="0"/>
                      </a:rPr>
                      <m:t>=</m:t>
                    </m:r>
                    <m:f>
                      <m:fPr>
                        <m:ctrlPr>
                          <a:rPr lang="en-AU" i="1">
                            <a:latin typeface="Cambria Math" panose="02040503050406030204" pitchFamily="18" charset="0"/>
                          </a:rPr>
                        </m:ctrlPr>
                      </m:fPr>
                      <m:num>
                        <m:r>
                          <m:rPr>
                            <m:nor/>
                          </m:rPr>
                          <a:rPr lang="en-AU" b="0" i="0" smtClean="0">
                            <a:latin typeface="Cambria Math" panose="02040503050406030204" pitchFamily="18" charset="0"/>
                          </a:rPr>
                          <m:t>600</m:t>
                        </m:r>
                      </m:num>
                      <m:den>
                        <m:r>
                          <m:rPr>
                            <m:nor/>
                          </m:rPr>
                          <a:rPr lang="en-AU" b="0" i="0" smtClean="0">
                            <a:latin typeface="Cambria Math" panose="02040503050406030204" pitchFamily="18" charset="0"/>
                          </a:rPr>
                          <m:t>150</m:t>
                        </m:r>
                      </m:den>
                    </m:f>
                  </m:oMath>
                </a14:m>
                <a:r>
                  <a:rPr lang="en-US" dirty="0"/>
                  <a:t>  </a:t>
                </a:r>
              </a:p>
              <a:p>
                <a:pPr marL="0" indent="0">
                  <a:buNone/>
                </a:pPr>
                <a:r>
                  <a:rPr lang="en-AU" b="0" dirty="0"/>
                  <a:t>				 </a:t>
                </a:r>
                <a14:m>
                  <m:oMath xmlns:m="http://schemas.openxmlformats.org/officeDocument/2006/math">
                    <m:r>
                      <a:rPr lang="en-AU" b="0" i="1" smtClean="0">
                        <a:latin typeface="Cambria Math" panose="02040503050406030204" pitchFamily="18" charset="0"/>
                      </a:rPr>
                      <m:t>=4</m:t>
                    </m:r>
                  </m:oMath>
                </a14:m>
                <a:endParaRPr lang="en-US" dirty="0"/>
              </a:p>
              <a:p>
                <a:pPr marL="0" indent="0">
                  <a:buNone/>
                </a:pPr>
                <a:r>
                  <a:rPr lang="en-US" dirty="0"/>
                  <a:t>This means that the lever has made Jess’s force four times larger. She only needs to put in one quarter of the effort she would otherwise need to apply to do the job.</a:t>
                </a:r>
              </a:p>
            </p:txBody>
          </p:sp>
        </mc:Choice>
        <mc:Fallback xmlns="">
          <p:sp>
            <p:nvSpPr>
              <p:cNvPr id="6" name="Content Placeholder 2">
                <a:extLst>
                  <a:ext uri="{FF2B5EF4-FFF2-40B4-BE49-F238E27FC236}">
                    <a16:creationId xmlns:a16="http://schemas.microsoft.com/office/drawing/2014/main" id="{44CB129D-136E-4122-A4F7-271A88385B1D}"/>
                  </a:ext>
                </a:extLst>
              </p:cNvPr>
              <p:cNvSpPr>
                <a:spLocks noGrp="1" noRot="1" noChangeAspect="1" noMove="1" noResize="1" noEditPoints="1" noAdjustHandles="1" noChangeArrowheads="1" noChangeShapeType="1" noTextEdit="1"/>
              </p:cNvSpPr>
              <p:nvPr>
                <p:ph idx="1"/>
              </p:nvPr>
            </p:nvSpPr>
            <p:spPr>
              <a:xfrm>
                <a:off x="144470" y="650896"/>
                <a:ext cx="9747675" cy="6207104"/>
              </a:xfrm>
              <a:blipFill>
                <a:blip r:embed="rId2"/>
                <a:stretch>
                  <a:fillRect l="-1313" t="-1670"/>
                </a:stretch>
              </a:blipFill>
            </p:spPr>
            <p:txBody>
              <a:bodyPr/>
              <a:lstStyle/>
              <a:p>
                <a:r>
                  <a:rPr lang="en-AU">
                    <a:noFill/>
                  </a:rPr>
                  <a:t> </a:t>
                </a:r>
              </a:p>
            </p:txBody>
          </p:sp>
        </mc:Fallback>
      </mc:AlternateContent>
      <p:graphicFrame>
        <p:nvGraphicFramePr>
          <p:cNvPr id="10" name="Table 9"/>
          <p:cNvGraphicFramePr>
            <a:graphicFrameLocks noGrp="1"/>
          </p:cNvGraphicFramePr>
          <p:nvPr>
            <p:extLst>
              <p:ext uri="{D42A27DB-BD31-4B8C-83A1-F6EECF244321}">
                <p14:modId xmlns:p14="http://schemas.microsoft.com/office/powerpoint/2010/main" val="2044206125"/>
              </p:ext>
            </p:extLst>
          </p:nvPr>
        </p:nvGraphicFramePr>
        <p:xfrm>
          <a:off x="9542533" y="81855"/>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1</a:t>
                      </a:r>
                    </a:p>
                  </a:txBody>
                  <a:tcPr>
                    <a:solidFill>
                      <a:schemeClr val="accent2"/>
                    </a:solidFill>
                  </a:tcPr>
                </a:tc>
                <a:extLst>
                  <a:ext uri="{0D108BD9-81ED-4DB2-BD59-A6C34878D82A}">
                    <a16:rowId xmlns:a16="http://schemas.microsoft.com/office/drawing/2014/main" val="10000"/>
                  </a:ext>
                </a:extLst>
              </a:tr>
              <a:tr h="370840">
                <a:tc>
                  <a:txBody>
                    <a:bodyPr/>
                    <a:lstStyle/>
                    <a:p>
                      <a:r>
                        <a:rPr lang="en-AU" dirty="0"/>
                        <a:t>What</a:t>
                      </a:r>
                      <a:r>
                        <a:rPr lang="en-AU" baseline="0" dirty="0"/>
                        <a:t> is the output force Jess needs?</a:t>
                      </a:r>
                      <a:endParaRPr lang="en-AU" dirty="0"/>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355718994"/>
              </p:ext>
            </p:extLst>
          </p:nvPr>
        </p:nvGraphicFramePr>
        <p:xfrm>
          <a:off x="9546150" y="1160455"/>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2</a:t>
                      </a:r>
                    </a:p>
                  </a:txBody>
                  <a:tcPr>
                    <a:solidFill>
                      <a:schemeClr val="accent2"/>
                    </a:solidFill>
                  </a:tcPr>
                </a:tc>
                <a:extLst>
                  <a:ext uri="{0D108BD9-81ED-4DB2-BD59-A6C34878D82A}">
                    <a16:rowId xmlns:a16="http://schemas.microsoft.com/office/drawing/2014/main" val="10000"/>
                  </a:ext>
                </a:extLst>
              </a:tr>
              <a:tr h="370840">
                <a:tc>
                  <a:txBody>
                    <a:bodyPr/>
                    <a:lstStyle/>
                    <a:p>
                      <a:r>
                        <a:rPr lang="en-AU" dirty="0"/>
                        <a:t>What is the input force Jess is exerting?</a:t>
                      </a:r>
                    </a:p>
                  </a:txBody>
                  <a:tcPr>
                    <a:solidFill>
                      <a:schemeClr val="bg1">
                        <a:lumMod val="95000"/>
                      </a:schemeClr>
                    </a:solidFill>
                  </a:tcPr>
                </a:tc>
                <a:extLst>
                  <a:ext uri="{0D108BD9-81ED-4DB2-BD59-A6C34878D82A}">
                    <a16:rowId xmlns:a16="http://schemas.microsoft.com/office/drawing/2014/main" val="10001"/>
                  </a:ext>
                </a:extLst>
              </a:tr>
            </a:tbl>
          </a:graphicData>
        </a:graphic>
      </p:graphicFrame>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86A2A075-5641-482A-8A1F-B680D1BE1028}"/>
                  </a:ext>
                </a:extLst>
              </p:cNvPr>
              <p:cNvGraphicFramePr>
                <a:graphicFrameLocks noGrp="1"/>
              </p:cNvGraphicFramePr>
              <p:nvPr>
                <p:extLst>
                  <p:ext uri="{D42A27DB-BD31-4B8C-83A1-F6EECF244321}">
                    <p14:modId xmlns:p14="http://schemas.microsoft.com/office/powerpoint/2010/main" val="2702581643"/>
                  </p:ext>
                </p:extLst>
              </p:nvPr>
            </p:nvGraphicFramePr>
            <p:xfrm>
              <a:off x="8860140" y="3844104"/>
              <a:ext cx="3288357" cy="1266889"/>
            </p:xfrm>
            <a:graphic>
              <a:graphicData uri="http://schemas.openxmlformats.org/drawingml/2006/table">
                <a:tbl>
                  <a:tblPr firstRow="1" bandRow="1">
                    <a:tableStyleId>{F5AB1C69-6EDB-4FF4-983F-18BD219EF322}</a:tableStyleId>
                  </a:tblPr>
                  <a:tblGrid>
                    <a:gridCol w="3288357">
                      <a:extLst>
                        <a:ext uri="{9D8B030D-6E8A-4147-A177-3AD203B41FA5}">
                          <a16:colId xmlns:a16="http://schemas.microsoft.com/office/drawing/2014/main" val="20000"/>
                        </a:ext>
                      </a:extLst>
                    </a:gridCol>
                  </a:tblGrid>
                  <a:tr h="0">
                    <a:tc>
                      <a:txBody>
                        <a:bodyPr/>
                        <a:lstStyle/>
                        <a:p>
                          <a:r>
                            <a:rPr lang="en-AU" dirty="0"/>
                            <a:t>Reminder</a:t>
                          </a:r>
                        </a:p>
                      </a:txBody>
                      <a:tcPr>
                        <a:solidFill>
                          <a:schemeClr val="accent2"/>
                        </a:solidFill>
                      </a:tcPr>
                    </a:tc>
                    <a:extLst>
                      <a:ext uri="{0D108BD9-81ED-4DB2-BD59-A6C34878D82A}">
                        <a16:rowId xmlns:a16="http://schemas.microsoft.com/office/drawing/2014/main" val="10000"/>
                      </a:ext>
                    </a:extLst>
                  </a:tr>
                  <a:tr h="775079">
                    <a:tc>
                      <a:txBody>
                        <a:bodyPr/>
                        <a:lstStyle/>
                        <a:p>
                          <a:pPr marL="0" lvl="0" indent="0">
                            <a:buFont typeface="+mj-lt"/>
                            <a:buNone/>
                          </a:pPr>
                          <a14:m>
                            <m:oMathPara xmlns:m="http://schemas.openxmlformats.org/officeDocument/2006/math">
                              <m:oMathParaPr>
                                <m:jc m:val="centerGroup"/>
                              </m:oMathParaPr>
                              <m:oMath xmlns:m="http://schemas.openxmlformats.org/officeDocument/2006/math">
                                <m:r>
                                  <m:rPr>
                                    <m:nor/>
                                  </m:rPr>
                                  <a:rPr lang="en-SG" sz="1800" b="0" i="0" smtClean="0">
                                    <a:latin typeface="Cambria Math" panose="02040503050406030204" pitchFamily="18" charset="0"/>
                                  </a:rPr>
                                  <m:t>mechanical</m:t>
                                </m:r>
                                <m:r>
                                  <m:rPr>
                                    <m:nor/>
                                  </m:rPr>
                                  <a:rPr lang="en-SG" sz="1800" b="0" i="0" smtClean="0">
                                    <a:latin typeface="Cambria Math" panose="02040503050406030204" pitchFamily="18" charset="0"/>
                                  </a:rPr>
                                  <m:t> </m:t>
                                </m:r>
                                <m:r>
                                  <m:rPr>
                                    <m:nor/>
                                  </m:rPr>
                                  <a:rPr lang="en-SG" sz="1800" b="0" i="0" smtClean="0">
                                    <a:latin typeface="Cambria Math" panose="02040503050406030204" pitchFamily="18" charset="0"/>
                                  </a:rPr>
                                  <m:t>advantage</m:t>
                                </m:r>
                                <m:r>
                                  <a:rPr lang="en-AU" sz="1800" i="1">
                                    <a:latin typeface="Cambria Math" panose="02040503050406030204" pitchFamily="18" charset="0"/>
                                  </a:rPr>
                                  <m:t>=</m:t>
                                </m:r>
                                <m:f>
                                  <m:fPr>
                                    <m:ctrlPr>
                                      <a:rPr lang="en-AU" sz="1800" i="1" smtClean="0">
                                        <a:latin typeface="Cambria Math" panose="02040503050406030204" pitchFamily="18" charset="0"/>
                                      </a:rPr>
                                    </m:ctrlPr>
                                  </m:fPr>
                                  <m:num>
                                    <m:r>
                                      <m:rPr>
                                        <m:sty m:val="p"/>
                                      </m:rPr>
                                      <a:rPr lang="en-AU" sz="1800" i="1" smtClean="0">
                                        <a:latin typeface="Cambria Math" panose="02040503050406030204" pitchFamily="18" charset="0"/>
                                      </a:rPr>
                                      <m:t>output</m:t>
                                    </m:r>
                                  </m:num>
                                  <m:den>
                                    <m:r>
                                      <m:rPr>
                                        <m:nor/>
                                      </m:rPr>
                                      <a:rPr lang="en-AU" sz="1800" b="0" i="0" smtClean="0">
                                        <a:latin typeface="Cambria Math" panose="02040503050406030204" pitchFamily="18" charset="0"/>
                                      </a:rPr>
                                      <m:t>input</m:t>
                                    </m:r>
                                  </m:den>
                                </m:f>
                              </m:oMath>
                            </m:oMathPara>
                          </a14:m>
                          <a:endParaRPr lang="en-AU" sz="1800" b="0" u="none" dirty="0"/>
                        </a:p>
                      </a:txBody>
                      <a:tcPr>
                        <a:solidFill>
                          <a:schemeClr val="bg1">
                            <a:lumMod val="95000"/>
                          </a:schemeClr>
                        </a:solidFill>
                      </a:tcPr>
                    </a:tc>
                    <a:extLst>
                      <a:ext uri="{0D108BD9-81ED-4DB2-BD59-A6C34878D82A}">
                        <a16:rowId xmlns:a16="http://schemas.microsoft.com/office/drawing/2014/main" val="10001"/>
                      </a:ext>
                    </a:extLst>
                  </a:tr>
                </a:tbl>
              </a:graphicData>
            </a:graphic>
          </p:graphicFrame>
        </mc:Choice>
        <mc:Fallback xmlns="">
          <p:graphicFrame>
            <p:nvGraphicFramePr>
              <p:cNvPr id="7" name="Table 6">
                <a:extLst>
                  <a:ext uri="{FF2B5EF4-FFF2-40B4-BE49-F238E27FC236}">
                    <a16:creationId xmlns:a16="http://schemas.microsoft.com/office/drawing/2014/main" id="{86A2A075-5641-482A-8A1F-B680D1BE1028}"/>
                  </a:ext>
                </a:extLst>
              </p:cNvPr>
              <p:cNvGraphicFramePr>
                <a:graphicFrameLocks noGrp="1"/>
              </p:cNvGraphicFramePr>
              <p:nvPr>
                <p:extLst>
                  <p:ext uri="{D42A27DB-BD31-4B8C-83A1-F6EECF244321}">
                    <p14:modId xmlns:p14="http://schemas.microsoft.com/office/powerpoint/2010/main" val="2702581643"/>
                  </p:ext>
                </p:extLst>
              </p:nvPr>
            </p:nvGraphicFramePr>
            <p:xfrm>
              <a:off x="8860140" y="3844104"/>
              <a:ext cx="3288357" cy="1140839"/>
            </p:xfrm>
            <a:graphic>
              <a:graphicData uri="http://schemas.openxmlformats.org/drawingml/2006/table">
                <a:tbl>
                  <a:tblPr firstRow="1" bandRow="1">
                    <a:tableStyleId>{F5AB1C69-6EDB-4FF4-983F-18BD219EF322}</a:tableStyleId>
                  </a:tblPr>
                  <a:tblGrid>
                    <a:gridCol w="3288357">
                      <a:extLst>
                        <a:ext uri="{9D8B030D-6E8A-4147-A177-3AD203B41FA5}">
                          <a16:colId xmlns:a16="http://schemas.microsoft.com/office/drawing/2014/main" val="20000"/>
                        </a:ext>
                      </a:extLst>
                    </a:gridCol>
                  </a:tblGrid>
                  <a:tr h="365760">
                    <a:tc>
                      <a:txBody>
                        <a:bodyPr/>
                        <a:lstStyle/>
                        <a:p>
                          <a:r>
                            <a:rPr lang="en-AU" dirty="0"/>
                            <a:t>Reminder</a:t>
                          </a:r>
                        </a:p>
                      </a:txBody>
                      <a:tcPr>
                        <a:solidFill>
                          <a:schemeClr val="accent2"/>
                        </a:solidFill>
                      </a:tcPr>
                    </a:tc>
                    <a:extLst>
                      <a:ext uri="{0D108BD9-81ED-4DB2-BD59-A6C34878D82A}">
                        <a16:rowId xmlns:a16="http://schemas.microsoft.com/office/drawing/2014/main" val="10000"/>
                      </a:ext>
                    </a:extLst>
                  </a:tr>
                  <a:tr h="775079">
                    <a:tc>
                      <a:txBody>
                        <a:bodyPr/>
                        <a:lstStyle/>
                        <a:p>
                          <a:endParaRPr lang="en-US"/>
                        </a:p>
                      </a:txBody>
                      <a:tcPr>
                        <a:blipFill>
                          <a:blip r:embed="rId3"/>
                          <a:stretch>
                            <a:fillRect l="-185" t="-50781" r="-926" b="-1563"/>
                          </a:stretch>
                        </a:blipFill>
                      </a:tcPr>
                    </a:tc>
                    <a:extLst>
                      <a:ext uri="{0D108BD9-81ED-4DB2-BD59-A6C34878D82A}">
                        <a16:rowId xmlns:a16="http://schemas.microsoft.com/office/drawing/2014/main" val="10001"/>
                      </a:ext>
                    </a:extLst>
                  </a:tr>
                </a:tbl>
              </a:graphicData>
            </a:graphic>
          </p:graphicFrame>
        </mc:Fallback>
      </mc:AlternateContent>
    </p:spTree>
    <p:extLst>
      <p:ext uri="{BB962C8B-B14F-4D97-AF65-F5344CB8AC3E}">
        <p14:creationId xmlns:p14="http://schemas.microsoft.com/office/powerpoint/2010/main" val="259019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2014888" cy="584775"/>
          </a:xfrm>
          <a:prstGeom prst="homePlate">
            <a:avLst/>
          </a:prstGeom>
          <a:solidFill>
            <a:schemeClr val="accent2"/>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Relevance</a:t>
            </a:r>
          </a:p>
        </p:txBody>
      </p:sp>
      <p:sp>
        <p:nvSpPr>
          <p:cNvPr id="6" name="Content Placeholder 2">
            <a:extLst>
              <a:ext uri="{FF2B5EF4-FFF2-40B4-BE49-F238E27FC236}">
                <a16:creationId xmlns:a16="http://schemas.microsoft.com/office/drawing/2014/main" id="{8DE4CDE6-2979-4292-9E38-3C12910BF466}"/>
              </a:ext>
            </a:extLst>
          </p:cNvPr>
          <p:cNvSpPr>
            <a:spLocks noGrp="1"/>
          </p:cNvSpPr>
          <p:nvPr>
            <p:ph idx="1"/>
          </p:nvPr>
        </p:nvSpPr>
        <p:spPr>
          <a:xfrm>
            <a:off x="838200" y="720000"/>
            <a:ext cx="10515600" cy="1620000"/>
          </a:xfrm>
        </p:spPr>
        <p:txBody>
          <a:bodyPr>
            <a:normAutofit fontScale="92500"/>
          </a:bodyPr>
          <a:lstStyle/>
          <a:p>
            <a:r>
              <a:rPr lang="en-AU" dirty="0"/>
              <a:t>As you’ve already seen, levers are literally everywhere.</a:t>
            </a:r>
          </a:p>
          <a:p>
            <a:r>
              <a:rPr lang="en-AU" dirty="0"/>
              <a:t>Knowing how to use levers can make your life much easier!</a:t>
            </a:r>
          </a:p>
          <a:p>
            <a:r>
              <a:rPr lang="en-AU" dirty="0"/>
              <a:t>Levers are used in construction, engineering, sports, and many other fields.</a:t>
            </a:r>
          </a:p>
          <a:p>
            <a:endParaRPr lang="en-AU" dirty="0"/>
          </a:p>
        </p:txBody>
      </p:sp>
    </p:spTree>
    <p:extLst>
      <p:ext uri="{BB962C8B-B14F-4D97-AF65-F5344CB8AC3E}">
        <p14:creationId xmlns:p14="http://schemas.microsoft.com/office/powerpoint/2010/main" val="3457566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429041" cy="584775"/>
          </a:xfrm>
          <a:prstGeom prst="homePlate">
            <a:avLst/>
          </a:prstGeom>
          <a:solidFill>
            <a:schemeClr val="accent2"/>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Daily Review</a:t>
            </a:r>
          </a:p>
        </p:txBody>
      </p:sp>
      <p:graphicFrame>
        <p:nvGraphicFramePr>
          <p:cNvPr id="9" name="Table 8"/>
          <p:cNvGraphicFramePr>
            <a:graphicFrameLocks noGrp="1"/>
          </p:cNvGraphicFramePr>
          <p:nvPr>
            <p:extLst>
              <p:ext uri="{D42A27DB-BD31-4B8C-83A1-F6EECF244321}">
                <p14:modId xmlns:p14="http://schemas.microsoft.com/office/powerpoint/2010/main" val="3455784836"/>
              </p:ext>
            </p:extLst>
          </p:nvPr>
        </p:nvGraphicFramePr>
        <p:xfrm>
          <a:off x="9514800" y="68400"/>
          <a:ext cx="2605964" cy="292608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sz="1800" dirty="0"/>
                        <a:t>Reminder</a:t>
                      </a:r>
                    </a:p>
                  </a:txBody>
                  <a:tcPr>
                    <a:solidFill>
                      <a:schemeClr val="accent2"/>
                    </a:solidFill>
                  </a:tcPr>
                </a:tc>
                <a:extLst>
                  <a:ext uri="{0D108BD9-81ED-4DB2-BD59-A6C34878D82A}">
                    <a16:rowId xmlns:a16="http://schemas.microsoft.com/office/drawing/2014/main" val="10000"/>
                  </a:ext>
                </a:extLst>
              </a:tr>
              <a:tr h="370840">
                <a:tc>
                  <a:txBody>
                    <a:bodyPr/>
                    <a:lstStyle/>
                    <a:p>
                      <a:r>
                        <a:rPr lang="en-AU" sz="1800" dirty="0"/>
                        <a:t>When describing a force, you need to include:</a:t>
                      </a:r>
                    </a:p>
                    <a:p>
                      <a:pPr marL="514350" lvl="0" indent="-514350">
                        <a:buFont typeface="+mj-lt"/>
                        <a:buAutoNum type="arabicPeriod"/>
                      </a:pPr>
                      <a:r>
                        <a:rPr lang="en-AU" sz="1800" dirty="0"/>
                        <a:t>What is pushing / pulling what</a:t>
                      </a:r>
                    </a:p>
                    <a:p>
                      <a:pPr marL="514350" lvl="0" indent="-514350">
                        <a:buFont typeface="+mj-lt"/>
                        <a:buAutoNum type="arabicPeriod"/>
                      </a:pPr>
                      <a:r>
                        <a:rPr lang="en-AU" sz="1800" dirty="0"/>
                        <a:t>Any changes to the objects’</a:t>
                      </a:r>
                    </a:p>
                    <a:p>
                      <a:pPr lvl="1">
                        <a:buFont typeface="Wingdings" panose="05000000000000000000" pitchFamily="2" charset="2"/>
                        <a:buChar char="q"/>
                      </a:pPr>
                      <a:r>
                        <a:rPr lang="en-AU" sz="1800" dirty="0"/>
                        <a:t> Speed</a:t>
                      </a:r>
                    </a:p>
                    <a:p>
                      <a:pPr lvl="1">
                        <a:buFont typeface="Wingdings" panose="05000000000000000000" pitchFamily="2" charset="2"/>
                        <a:buChar char="q"/>
                      </a:pPr>
                      <a:r>
                        <a:rPr lang="en-AU" sz="1800" dirty="0"/>
                        <a:t> Direction</a:t>
                      </a:r>
                    </a:p>
                    <a:p>
                      <a:pPr lvl="1">
                        <a:buFont typeface="Wingdings" panose="05000000000000000000" pitchFamily="2" charset="2"/>
                        <a:buChar char="q"/>
                      </a:pPr>
                      <a:r>
                        <a:rPr lang="en-AU" sz="1800" dirty="0"/>
                        <a:t> Shape</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6" name="Content Placeholder 2">
            <a:extLst>
              <a:ext uri="{FF2B5EF4-FFF2-40B4-BE49-F238E27FC236}">
                <a16:creationId xmlns:a16="http://schemas.microsoft.com/office/drawing/2014/main" id="{44CB129D-136E-4122-A4F7-271A88385B1D}"/>
              </a:ext>
            </a:extLst>
          </p:cNvPr>
          <p:cNvSpPr>
            <a:spLocks noGrp="1"/>
          </p:cNvSpPr>
          <p:nvPr>
            <p:ph idx="1"/>
          </p:nvPr>
        </p:nvSpPr>
        <p:spPr>
          <a:xfrm>
            <a:off x="838200" y="725225"/>
            <a:ext cx="8559835" cy="6138000"/>
          </a:xfrm>
        </p:spPr>
        <p:txBody>
          <a:bodyPr>
            <a:normAutofit/>
          </a:bodyPr>
          <a:lstStyle/>
          <a:p>
            <a:pPr marL="0" indent="0">
              <a:buNone/>
            </a:pPr>
            <a:r>
              <a:rPr lang="en-AU" dirty="0"/>
              <a:t>Describe the force at work in the picture below.</a:t>
            </a:r>
          </a:p>
          <a:p>
            <a:pPr marL="0" indent="0">
              <a:buNone/>
            </a:pPr>
            <a:endParaRPr lang="en-AU" sz="2600" dirty="0"/>
          </a:p>
          <a:p>
            <a:pPr marL="0" indent="0">
              <a:buNone/>
            </a:pPr>
            <a:endParaRPr lang="en-AU" sz="2600" dirty="0"/>
          </a:p>
          <a:p>
            <a:pPr marL="0" indent="0">
              <a:buNone/>
            </a:pPr>
            <a:endParaRPr lang="en-AU" sz="2600" dirty="0"/>
          </a:p>
          <a:p>
            <a:pPr marL="0" indent="0">
              <a:buNone/>
            </a:pPr>
            <a:endParaRPr lang="en-AU" sz="2600" dirty="0"/>
          </a:p>
          <a:p>
            <a:pPr marL="0" indent="0">
              <a:buNone/>
            </a:pPr>
            <a:endParaRPr lang="en-AU" sz="2600" dirty="0"/>
          </a:p>
          <a:p>
            <a:pPr marL="0" indent="0">
              <a:buNone/>
            </a:pPr>
            <a:endParaRPr lang="en-AU" sz="2600" dirty="0"/>
          </a:p>
          <a:p>
            <a:pPr marL="0" indent="0">
              <a:buNone/>
            </a:pPr>
            <a:endParaRPr lang="en-AU" sz="2600" dirty="0"/>
          </a:p>
          <a:p>
            <a:pPr marL="0" indent="0">
              <a:buNone/>
            </a:pPr>
            <a:endParaRPr lang="en-AU" sz="2600" dirty="0"/>
          </a:p>
          <a:p>
            <a:pPr marL="0" indent="0">
              <a:buNone/>
            </a:pPr>
            <a:endParaRPr lang="en-AU" sz="2600" dirty="0"/>
          </a:p>
          <a:p>
            <a:pPr marL="0" indent="0">
              <a:buNone/>
            </a:pPr>
            <a:r>
              <a:rPr lang="en-AU" dirty="0">
                <a:solidFill>
                  <a:srgbClr val="FF0000"/>
                </a:solidFill>
              </a:rPr>
              <a:t>The ________ is pushing / pulling the ________. This is causing the ________ to change ________.</a:t>
            </a:r>
          </a:p>
        </p:txBody>
      </p:sp>
      <p:graphicFrame>
        <p:nvGraphicFramePr>
          <p:cNvPr id="7" name="Table 6">
            <a:extLst>
              <a:ext uri="{FF2B5EF4-FFF2-40B4-BE49-F238E27FC236}">
                <a16:creationId xmlns:a16="http://schemas.microsoft.com/office/drawing/2014/main" id="{744B48AD-540E-4F02-9B90-1FB1423EAC53}"/>
              </a:ext>
            </a:extLst>
          </p:cNvPr>
          <p:cNvGraphicFramePr>
            <a:graphicFrameLocks noGrp="1"/>
          </p:cNvGraphicFramePr>
          <p:nvPr/>
        </p:nvGraphicFramePr>
        <p:xfrm>
          <a:off x="9514800" y="4407080"/>
          <a:ext cx="2605964" cy="2382520"/>
        </p:xfrm>
        <a:graphic>
          <a:graphicData uri="http://schemas.openxmlformats.org/drawingml/2006/table">
            <a:tbl>
              <a:tblPr firstRow="1" bandRow="1">
                <a:tableStyleId>{F5AB1C69-6EDB-4FF4-983F-18BD219EF322}</a:tableStyleId>
              </a:tblPr>
              <a:tblGrid>
                <a:gridCol w="2605964">
                  <a:extLst>
                    <a:ext uri="{9D8B030D-6E8A-4147-A177-3AD203B41FA5}">
                      <a16:colId xmlns:a16="http://schemas.microsoft.com/office/drawing/2014/main" val="20000"/>
                    </a:ext>
                  </a:extLst>
                </a:gridCol>
              </a:tblGrid>
              <a:tr h="370840">
                <a:tc>
                  <a:txBody>
                    <a:bodyPr/>
                    <a:lstStyle/>
                    <a:p>
                      <a:r>
                        <a:rPr lang="en-AU" dirty="0"/>
                        <a:t>Vocabulary</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force</a:t>
                      </a:r>
                      <a:r>
                        <a:rPr lang="en-AU" baseline="0" dirty="0"/>
                        <a:t> (</a:t>
                      </a:r>
                      <a:r>
                        <a:rPr lang="en-AU" i="1" baseline="0" dirty="0"/>
                        <a:t>noun</a:t>
                      </a:r>
                      <a:r>
                        <a:rPr lang="en-AU"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a:t>any push or pull that happens when two objects interact</a:t>
                      </a:r>
                    </a:p>
                    <a:p>
                      <a:pPr marL="0" marR="0" indent="0" algn="l" defTabSz="914400" rtl="0" eaLnBrk="1" fontAlgn="auto" latinLnBrk="0" hangingPunct="1">
                        <a:lnSpc>
                          <a:spcPct val="100000"/>
                        </a:lnSpc>
                        <a:spcBef>
                          <a:spcPts val="0"/>
                        </a:spcBef>
                        <a:spcAft>
                          <a:spcPts val="0"/>
                        </a:spcAft>
                        <a:buClrTx/>
                        <a:buSzTx/>
                        <a:buFontTx/>
                        <a:buNone/>
                        <a:tabLst/>
                        <a:defRPr/>
                      </a:pPr>
                      <a:endParaRPr lang="en-AU"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applied force</a:t>
                      </a:r>
                      <a:r>
                        <a:rPr lang="en-AU" b="0" baseline="0" dirty="0"/>
                        <a:t> (</a:t>
                      </a:r>
                      <a:r>
                        <a:rPr lang="en-AU" b="0" i="1" baseline="0" dirty="0"/>
                        <a:t>noun</a:t>
                      </a:r>
                      <a:r>
                        <a:rPr lang="en-AU" b="0"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AU" b="0" baseline="0" dirty="0"/>
                        <a:t>a simple push or pull</a:t>
                      </a:r>
                      <a:endParaRPr lang="en-AU" b="1" baseline="0" dirty="0"/>
                    </a:p>
                  </a:txBody>
                  <a:tcPr>
                    <a:solidFill>
                      <a:schemeClr val="bg1">
                        <a:lumMod val="95000"/>
                      </a:schemeClr>
                    </a:solidFill>
                  </a:tcPr>
                </a:tc>
                <a:extLst>
                  <a:ext uri="{0D108BD9-81ED-4DB2-BD59-A6C34878D82A}">
                    <a16:rowId xmlns:a16="http://schemas.microsoft.com/office/drawing/2014/main" val="10001"/>
                  </a:ext>
                </a:extLst>
              </a:tr>
            </a:tbl>
          </a:graphicData>
        </a:graphic>
      </p:graphicFrame>
      <p:pic>
        <p:nvPicPr>
          <p:cNvPr id="5" name="Picture 4"/>
          <p:cNvPicPr>
            <a:picLocks noChangeAspect="1"/>
          </p:cNvPicPr>
          <p:nvPr/>
        </p:nvPicPr>
        <p:blipFill>
          <a:blip r:embed="rId3"/>
          <a:stretch>
            <a:fillRect/>
          </a:stretch>
        </p:blipFill>
        <p:spPr>
          <a:xfrm>
            <a:off x="2429041" y="1771160"/>
            <a:ext cx="4590922" cy="3064440"/>
          </a:xfrm>
          <a:prstGeom prst="rect">
            <a:avLst/>
          </a:prstGeom>
        </p:spPr>
      </p:pic>
    </p:spTree>
    <p:extLst>
      <p:ext uri="{BB962C8B-B14F-4D97-AF65-F5344CB8AC3E}">
        <p14:creationId xmlns:p14="http://schemas.microsoft.com/office/powerpoint/2010/main" val="4020685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0"/>
            <a:ext cx="2311405" cy="584775"/>
          </a:xfrm>
          <a:prstGeom prst="homePlate">
            <a:avLst/>
          </a:prstGeom>
          <a:solidFill>
            <a:schemeClr val="accent2"/>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Closure</a:t>
            </a:r>
          </a:p>
        </p:txBody>
      </p:sp>
      <p:sp>
        <p:nvSpPr>
          <p:cNvPr id="7" name="TextBox 6">
            <a:extLst>
              <a:ext uri="{FF2B5EF4-FFF2-40B4-BE49-F238E27FC236}">
                <a16:creationId xmlns:a16="http://schemas.microsoft.com/office/drawing/2014/main" id="{CAB9537A-E908-4D77-AA32-D16BBF1F3E1A}"/>
              </a:ext>
            </a:extLst>
          </p:cNvPr>
          <p:cNvSpPr txBox="1"/>
          <p:nvPr/>
        </p:nvSpPr>
        <p:spPr>
          <a:xfrm>
            <a:off x="838201" y="720536"/>
            <a:ext cx="10515600" cy="954107"/>
          </a:xfrm>
          <a:prstGeom prst="rect">
            <a:avLst/>
          </a:prstGeom>
          <a:noFill/>
        </p:spPr>
        <p:txBody>
          <a:bodyPr wrap="square" rtlCol="0">
            <a:spAutoFit/>
          </a:bodyPr>
          <a:lstStyle/>
          <a:p>
            <a:r>
              <a:rPr lang="en-AU" sz="2800" dirty="0"/>
              <a:t>For the following levers, label the fulcrum, input force and output force.</a:t>
            </a:r>
          </a:p>
        </p:txBody>
      </p:sp>
      <p:graphicFrame>
        <p:nvGraphicFramePr>
          <p:cNvPr id="5" name="Table 4">
            <a:extLst>
              <a:ext uri="{FF2B5EF4-FFF2-40B4-BE49-F238E27FC236}">
                <a16:creationId xmlns:a16="http://schemas.microsoft.com/office/drawing/2014/main" id="{B3E2C6B7-0DF2-4D47-8A8E-50529793C300}"/>
              </a:ext>
            </a:extLst>
          </p:cNvPr>
          <p:cNvGraphicFramePr>
            <a:graphicFrameLocks noGrp="1"/>
          </p:cNvGraphicFramePr>
          <p:nvPr>
            <p:extLst>
              <p:ext uri="{D42A27DB-BD31-4B8C-83A1-F6EECF244321}">
                <p14:modId xmlns:p14="http://schemas.microsoft.com/office/powerpoint/2010/main" val="4007530844"/>
              </p:ext>
            </p:extLst>
          </p:nvPr>
        </p:nvGraphicFramePr>
        <p:xfrm>
          <a:off x="8842950" y="3104136"/>
          <a:ext cx="3244854" cy="2103120"/>
        </p:xfrm>
        <a:graphic>
          <a:graphicData uri="http://schemas.openxmlformats.org/drawingml/2006/table">
            <a:tbl>
              <a:tblPr firstRow="1" bandRow="1">
                <a:tableStyleId>{F5AB1C69-6EDB-4FF4-983F-18BD219EF322}</a:tableStyleId>
              </a:tblPr>
              <a:tblGrid>
                <a:gridCol w="3244854">
                  <a:extLst>
                    <a:ext uri="{9D8B030D-6E8A-4147-A177-3AD203B41FA5}">
                      <a16:colId xmlns:a16="http://schemas.microsoft.com/office/drawing/2014/main" val="20000"/>
                    </a:ext>
                  </a:extLst>
                </a:gridCol>
              </a:tblGrid>
              <a:tr h="308773">
                <a:tc>
                  <a:txBody>
                    <a:bodyPr/>
                    <a:lstStyle/>
                    <a:p>
                      <a:r>
                        <a:rPr lang="en-AU" dirty="0"/>
                        <a:t>Reminder</a:t>
                      </a:r>
                    </a:p>
                  </a:txBody>
                  <a:tcPr>
                    <a:solidFill>
                      <a:schemeClr val="accent2"/>
                    </a:solidFill>
                  </a:tcPr>
                </a:tc>
                <a:extLst>
                  <a:ext uri="{0D108BD9-81ED-4DB2-BD59-A6C34878D82A}">
                    <a16:rowId xmlns:a16="http://schemas.microsoft.com/office/drawing/2014/main" val="10000"/>
                  </a:ext>
                </a:extLst>
              </a:tr>
              <a:tr h="1291427">
                <a:tc>
                  <a:txBody>
                    <a:bodyPr/>
                    <a:lstStyle/>
                    <a:p>
                      <a:pPr marL="457200" lvl="0" indent="-457200">
                        <a:buFont typeface="+mj-lt"/>
                        <a:buAutoNum type="arabicPeriod"/>
                      </a:pPr>
                      <a:r>
                        <a:rPr lang="en-AU" sz="1800" u="none" dirty="0"/>
                        <a:t>The </a:t>
                      </a:r>
                      <a:r>
                        <a:rPr lang="en-AU" sz="1800" b="1" u="none" dirty="0"/>
                        <a:t>fulcrum</a:t>
                      </a:r>
                      <a:r>
                        <a:rPr lang="en-AU" sz="1800" u="none" dirty="0"/>
                        <a:t> is the turning</a:t>
                      </a:r>
                      <a:r>
                        <a:rPr lang="en-AU" sz="1800" u="none" baseline="0" dirty="0"/>
                        <a:t> point in a lever.</a:t>
                      </a:r>
                      <a:endParaRPr lang="en-AU" sz="1800" u="none" dirty="0"/>
                    </a:p>
                    <a:p>
                      <a:pPr marL="457200" lvl="0" indent="-457200">
                        <a:buFont typeface="+mj-lt"/>
                        <a:buAutoNum type="arabicPeriod"/>
                      </a:pPr>
                      <a:r>
                        <a:rPr lang="en-AU" sz="1800" b="0" u="none" dirty="0"/>
                        <a:t>The</a:t>
                      </a:r>
                      <a:r>
                        <a:rPr lang="en-AU" sz="1800" b="1" u="none" dirty="0"/>
                        <a:t> input force</a:t>
                      </a:r>
                      <a:r>
                        <a:rPr lang="en-AU" sz="1800" b="0" u="none" dirty="0"/>
                        <a:t> is the force used to operate a lever.</a:t>
                      </a:r>
                    </a:p>
                    <a:p>
                      <a:pPr marL="457200" lvl="0" indent="-457200">
                        <a:buFont typeface="+mj-lt"/>
                        <a:buAutoNum type="arabicPeriod"/>
                      </a:pPr>
                      <a:r>
                        <a:rPr lang="en-AU" sz="1800" b="0" u="none" dirty="0"/>
                        <a:t>The </a:t>
                      </a:r>
                      <a:r>
                        <a:rPr lang="en-AU" sz="1800" b="1" u="none" dirty="0"/>
                        <a:t>output force</a:t>
                      </a:r>
                      <a:r>
                        <a:rPr lang="en-AU" sz="1800" b="0" u="none" dirty="0"/>
                        <a:t> is the force that a lever creates.</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903" y="4511140"/>
            <a:ext cx="3218688" cy="1810512"/>
          </a:xfrm>
          <a:prstGeom prst="rect">
            <a:avLst/>
          </a:prstGeom>
        </p:spPr>
      </p:pic>
      <p:pic>
        <p:nvPicPr>
          <p:cNvPr id="8" name="Picture 7"/>
          <p:cNvPicPr>
            <a:picLocks noChangeAspect="1"/>
          </p:cNvPicPr>
          <p:nvPr/>
        </p:nvPicPr>
        <p:blipFill>
          <a:blip r:embed="rId3"/>
          <a:stretch>
            <a:fillRect/>
          </a:stretch>
        </p:blipFill>
        <p:spPr>
          <a:xfrm>
            <a:off x="6386122" y="3839021"/>
            <a:ext cx="1895475" cy="2409825"/>
          </a:xfrm>
          <a:prstGeom prst="rect">
            <a:avLst/>
          </a:prstGeom>
        </p:spPr>
      </p:pic>
      <p:pic>
        <p:nvPicPr>
          <p:cNvPr id="9" name="Picture 2" descr="http://assets.wh.cdnds.net/images/1753/wheelbarrow-shutterstock__big_4x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3325" y="1574710"/>
            <a:ext cx="3595892" cy="269691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38343" y="1521966"/>
            <a:ext cx="3297587" cy="1851432"/>
          </a:xfrm>
          <a:prstGeom prst="rect">
            <a:avLst/>
          </a:prstGeom>
        </p:spPr>
      </p:pic>
    </p:spTree>
    <p:extLst>
      <p:ext uri="{BB962C8B-B14F-4D97-AF65-F5344CB8AC3E}">
        <p14:creationId xmlns:p14="http://schemas.microsoft.com/office/powerpoint/2010/main" val="1161005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5706263" y="2578835"/>
            <a:ext cx="6391275" cy="2352675"/>
          </a:xfrm>
          <a:prstGeom prst="rect">
            <a:avLst/>
          </a:prstGeom>
        </p:spPr>
      </p:pic>
      <p:sp>
        <p:nvSpPr>
          <p:cNvPr id="4" name="TextBox 3"/>
          <p:cNvSpPr txBox="1"/>
          <p:nvPr/>
        </p:nvSpPr>
        <p:spPr>
          <a:xfrm>
            <a:off x="0" y="-6605"/>
            <a:ext cx="2311405" cy="584775"/>
          </a:xfrm>
          <a:prstGeom prst="homePlate">
            <a:avLst/>
          </a:prstGeom>
          <a:solidFill>
            <a:schemeClr val="accent2"/>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Closure</a:t>
            </a:r>
          </a:p>
        </p:txBody>
      </p:sp>
      <p:sp>
        <p:nvSpPr>
          <p:cNvPr id="3" name="Content Placeholder 2"/>
          <p:cNvSpPr>
            <a:spLocks noGrp="1"/>
          </p:cNvSpPr>
          <p:nvPr>
            <p:ph idx="1"/>
          </p:nvPr>
        </p:nvSpPr>
        <p:spPr>
          <a:xfrm>
            <a:off x="96230" y="754471"/>
            <a:ext cx="10515600" cy="4351338"/>
          </a:xfrm>
        </p:spPr>
        <p:txBody>
          <a:bodyPr/>
          <a:lstStyle/>
          <a:p>
            <a:pPr marL="0" indent="0">
              <a:buNone/>
            </a:pPr>
            <a:r>
              <a:rPr lang="en-AU" dirty="0"/>
              <a:t>1. Fill in the blanks: A ________ is a solid _____ or bar that is supported at a turning point called a ________ .</a:t>
            </a:r>
          </a:p>
          <a:p>
            <a:pPr marL="0" indent="0">
              <a:buNone/>
            </a:pPr>
            <a:r>
              <a:rPr lang="en-AU" dirty="0"/>
              <a:t>2. Label the effort (input force), load (opposite of output force), and fulcrum on the following levers. Then calculate their mechanical advantage.</a:t>
            </a:r>
          </a:p>
        </p:txBody>
      </p:sp>
      <p:pic>
        <p:nvPicPr>
          <p:cNvPr id="8" name="Picture 7"/>
          <p:cNvPicPr>
            <a:picLocks noChangeAspect="1"/>
          </p:cNvPicPr>
          <p:nvPr/>
        </p:nvPicPr>
        <p:blipFill>
          <a:blip r:embed="rId3"/>
          <a:stretch>
            <a:fillRect/>
          </a:stretch>
        </p:blipFill>
        <p:spPr>
          <a:xfrm>
            <a:off x="396076" y="4532241"/>
            <a:ext cx="6038850" cy="2362200"/>
          </a:xfrm>
          <a:prstGeom prst="rect">
            <a:avLst/>
          </a:prstGeom>
        </p:spPr>
      </p:pic>
      <p:sp>
        <p:nvSpPr>
          <p:cNvPr id="2" name="Rectangle 1">
            <a:extLst>
              <a:ext uri="{FF2B5EF4-FFF2-40B4-BE49-F238E27FC236}">
                <a16:creationId xmlns:a16="http://schemas.microsoft.com/office/drawing/2014/main" id="{84B5958C-BB62-48F1-A2E0-5141DD9C9660}"/>
              </a:ext>
            </a:extLst>
          </p:cNvPr>
          <p:cNvSpPr/>
          <p:nvPr/>
        </p:nvSpPr>
        <p:spPr>
          <a:xfrm>
            <a:off x="8328991" y="3019053"/>
            <a:ext cx="560567" cy="266369"/>
          </a:xfrm>
          <a:prstGeom prst="rect">
            <a:avLst/>
          </a:prstGeom>
          <a:solidFill>
            <a:srgbClr val="A3C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6538EEC7-1A44-4E3D-836C-E945CC11BF9C}"/>
              </a:ext>
            </a:extLst>
          </p:cNvPr>
          <p:cNvSpPr/>
          <p:nvPr/>
        </p:nvSpPr>
        <p:spPr>
          <a:xfrm>
            <a:off x="5354030" y="5020092"/>
            <a:ext cx="560567" cy="266369"/>
          </a:xfrm>
          <a:prstGeom prst="rect">
            <a:avLst/>
          </a:prstGeom>
          <a:solidFill>
            <a:srgbClr val="A3CB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0B8521FE-B6DC-4992-AA6A-02EDE0B24D6A}"/>
                  </a:ext>
                </a:extLst>
              </p:cNvPr>
              <p:cNvGraphicFramePr>
                <a:graphicFrameLocks noGrp="1"/>
              </p:cNvGraphicFramePr>
              <p:nvPr>
                <p:extLst>
                  <p:ext uri="{D42A27DB-BD31-4B8C-83A1-F6EECF244321}">
                    <p14:modId xmlns:p14="http://schemas.microsoft.com/office/powerpoint/2010/main" val="1652541047"/>
                  </p:ext>
                </p:extLst>
              </p:nvPr>
            </p:nvGraphicFramePr>
            <p:xfrm>
              <a:off x="8860140" y="5222738"/>
              <a:ext cx="3288357" cy="1266889"/>
            </p:xfrm>
            <a:graphic>
              <a:graphicData uri="http://schemas.openxmlformats.org/drawingml/2006/table">
                <a:tbl>
                  <a:tblPr firstRow="1" bandRow="1">
                    <a:tableStyleId>{F5AB1C69-6EDB-4FF4-983F-18BD219EF322}</a:tableStyleId>
                  </a:tblPr>
                  <a:tblGrid>
                    <a:gridCol w="3288357">
                      <a:extLst>
                        <a:ext uri="{9D8B030D-6E8A-4147-A177-3AD203B41FA5}">
                          <a16:colId xmlns:a16="http://schemas.microsoft.com/office/drawing/2014/main" val="20000"/>
                        </a:ext>
                      </a:extLst>
                    </a:gridCol>
                  </a:tblGrid>
                  <a:tr h="0">
                    <a:tc>
                      <a:txBody>
                        <a:bodyPr/>
                        <a:lstStyle/>
                        <a:p>
                          <a:r>
                            <a:rPr lang="en-AU" dirty="0"/>
                            <a:t>Reminder</a:t>
                          </a:r>
                        </a:p>
                      </a:txBody>
                      <a:tcPr>
                        <a:solidFill>
                          <a:schemeClr val="accent2"/>
                        </a:solidFill>
                      </a:tcPr>
                    </a:tc>
                    <a:extLst>
                      <a:ext uri="{0D108BD9-81ED-4DB2-BD59-A6C34878D82A}">
                        <a16:rowId xmlns:a16="http://schemas.microsoft.com/office/drawing/2014/main" val="10000"/>
                      </a:ext>
                    </a:extLst>
                  </a:tr>
                  <a:tr h="775079">
                    <a:tc>
                      <a:txBody>
                        <a:bodyPr/>
                        <a:lstStyle/>
                        <a:p>
                          <a:pPr marL="0" lvl="0" indent="0">
                            <a:buFont typeface="+mj-lt"/>
                            <a:buNone/>
                          </a:pPr>
                          <a14:m>
                            <m:oMathPara xmlns:m="http://schemas.openxmlformats.org/officeDocument/2006/math">
                              <m:oMathParaPr>
                                <m:jc m:val="centerGroup"/>
                              </m:oMathParaPr>
                              <m:oMath xmlns:m="http://schemas.openxmlformats.org/officeDocument/2006/math">
                                <m:r>
                                  <m:rPr>
                                    <m:nor/>
                                  </m:rPr>
                                  <a:rPr lang="en-SG" sz="1800" b="0" i="0" smtClean="0">
                                    <a:latin typeface="Cambria Math" panose="02040503050406030204" pitchFamily="18" charset="0"/>
                                  </a:rPr>
                                  <m:t>mechanical</m:t>
                                </m:r>
                                <m:r>
                                  <m:rPr>
                                    <m:nor/>
                                  </m:rPr>
                                  <a:rPr lang="en-SG" sz="1800" b="0" i="0" smtClean="0">
                                    <a:latin typeface="Cambria Math" panose="02040503050406030204" pitchFamily="18" charset="0"/>
                                  </a:rPr>
                                  <m:t> </m:t>
                                </m:r>
                                <m:r>
                                  <m:rPr>
                                    <m:nor/>
                                  </m:rPr>
                                  <a:rPr lang="en-SG" sz="1800" b="0" i="0" smtClean="0">
                                    <a:latin typeface="Cambria Math" panose="02040503050406030204" pitchFamily="18" charset="0"/>
                                  </a:rPr>
                                  <m:t>advantage</m:t>
                                </m:r>
                                <m:r>
                                  <a:rPr lang="en-AU" sz="1800" i="1">
                                    <a:latin typeface="Cambria Math" panose="02040503050406030204" pitchFamily="18" charset="0"/>
                                  </a:rPr>
                                  <m:t>=</m:t>
                                </m:r>
                                <m:f>
                                  <m:fPr>
                                    <m:ctrlPr>
                                      <a:rPr lang="en-AU" sz="1800" i="1" smtClean="0">
                                        <a:latin typeface="Cambria Math" panose="02040503050406030204" pitchFamily="18" charset="0"/>
                                      </a:rPr>
                                    </m:ctrlPr>
                                  </m:fPr>
                                  <m:num>
                                    <m:r>
                                      <m:rPr>
                                        <m:sty m:val="p"/>
                                      </m:rPr>
                                      <a:rPr lang="en-AU" sz="1800" i="1" smtClean="0">
                                        <a:latin typeface="Cambria Math" panose="02040503050406030204" pitchFamily="18" charset="0"/>
                                      </a:rPr>
                                      <m:t>output</m:t>
                                    </m:r>
                                  </m:num>
                                  <m:den>
                                    <m:r>
                                      <m:rPr>
                                        <m:nor/>
                                      </m:rPr>
                                      <a:rPr lang="en-AU" sz="1800" b="0" i="0" smtClean="0">
                                        <a:latin typeface="Cambria Math" panose="02040503050406030204" pitchFamily="18" charset="0"/>
                                      </a:rPr>
                                      <m:t>input</m:t>
                                    </m:r>
                                  </m:den>
                                </m:f>
                              </m:oMath>
                            </m:oMathPara>
                          </a14:m>
                          <a:endParaRPr lang="en-AU" sz="1800" b="0" u="none" dirty="0"/>
                        </a:p>
                      </a:txBody>
                      <a:tcPr>
                        <a:solidFill>
                          <a:schemeClr val="bg1">
                            <a:lumMod val="95000"/>
                          </a:schemeClr>
                        </a:solidFill>
                      </a:tcPr>
                    </a:tc>
                    <a:extLst>
                      <a:ext uri="{0D108BD9-81ED-4DB2-BD59-A6C34878D82A}">
                        <a16:rowId xmlns:a16="http://schemas.microsoft.com/office/drawing/2014/main" val="10001"/>
                      </a:ext>
                    </a:extLst>
                  </a:tr>
                </a:tbl>
              </a:graphicData>
            </a:graphic>
          </p:graphicFrame>
        </mc:Choice>
        <mc:Fallback xmlns="">
          <p:graphicFrame>
            <p:nvGraphicFramePr>
              <p:cNvPr id="11" name="Table 10">
                <a:extLst>
                  <a:ext uri="{FF2B5EF4-FFF2-40B4-BE49-F238E27FC236}">
                    <a16:creationId xmlns:a16="http://schemas.microsoft.com/office/drawing/2014/main" id="{0B8521FE-B6DC-4992-AA6A-02EDE0B24D6A}"/>
                  </a:ext>
                </a:extLst>
              </p:cNvPr>
              <p:cNvGraphicFramePr>
                <a:graphicFrameLocks noGrp="1"/>
              </p:cNvGraphicFramePr>
              <p:nvPr>
                <p:extLst>
                  <p:ext uri="{D42A27DB-BD31-4B8C-83A1-F6EECF244321}">
                    <p14:modId xmlns:p14="http://schemas.microsoft.com/office/powerpoint/2010/main" val="1652541047"/>
                  </p:ext>
                </p:extLst>
              </p:nvPr>
            </p:nvGraphicFramePr>
            <p:xfrm>
              <a:off x="8860140" y="5222738"/>
              <a:ext cx="3288357" cy="1140839"/>
            </p:xfrm>
            <a:graphic>
              <a:graphicData uri="http://schemas.openxmlformats.org/drawingml/2006/table">
                <a:tbl>
                  <a:tblPr firstRow="1" bandRow="1">
                    <a:tableStyleId>{F5AB1C69-6EDB-4FF4-983F-18BD219EF322}</a:tableStyleId>
                  </a:tblPr>
                  <a:tblGrid>
                    <a:gridCol w="3288357">
                      <a:extLst>
                        <a:ext uri="{9D8B030D-6E8A-4147-A177-3AD203B41FA5}">
                          <a16:colId xmlns:a16="http://schemas.microsoft.com/office/drawing/2014/main" val="20000"/>
                        </a:ext>
                      </a:extLst>
                    </a:gridCol>
                  </a:tblGrid>
                  <a:tr h="365760">
                    <a:tc>
                      <a:txBody>
                        <a:bodyPr/>
                        <a:lstStyle/>
                        <a:p>
                          <a:r>
                            <a:rPr lang="en-AU" dirty="0"/>
                            <a:t>Reminder</a:t>
                          </a:r>
                        </a:p>
                      </a:txBody>
                      <a:tcPr>
                        <a:solidFill>
                          <a:schemeClr val="accent2"/>
                        </a:solidFill>
                      </a:tcPr>
                    </a:tc>
                    <a:extLst>
                      <a:ext uri="{0D108BD9-81ED-4DB2-BD59-A6C34878D82A}">
                        <a16:rowId xmlns:a16="http://schemas.microsoft.com/office/drawing/2014/main" val="10000"/>
                      </a:ext>
                    </a:extLst>
                  </a:tr>
                  <a:tr h="775079">
                    <a:tc>
                      <a:txBody>
                        <a:bodyPr/>
                        <a:lstStyle/>
                        <a:p>
                          <a:endParaRPr lang="en-US"/>
                        </a:p>
                      </a:txBody>
                      <a:tcPr>
                        <a:blipFill>
                          <a:blip r:embed="rId4"/>
                          <a:stretch>
                            <a:fillRect l="-185" t="-50781" r="-926" b="-1563"/>
                          </a:stretch>
                        </a:blipFill>
                      </a:tcPr>
                    </a:tc>
                    <a:extLst>
                      <a:ext uri="{0D108BD9-81ED-4DB2-BD59-A6C34878D82A}">
                        <a16:rowId xmlns:a16="http://schemas.microsoft.com/office/drawing/2014/main" val="10001"/>
                      </a:ext>
                    </a:extLst>
                  </a:tr>
                </a:tbl>
              </a:graphicData>
            </a:graphic>
          </p:graphicFrame>
        </mc:Fallback>
      </mc:AlternateContent>
    </p:spTree>
    <p:extLst>
      <p:ext uri="{BB962C8B-B14F-4D97-AF65-F5344CB8AC3E}">
        <p14:creationId xmlns:p14="http://schemas.microsoft.com/office/powerpoint/2010/main" val="375474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605"/>
            <a:ext cx="3895468" cy="584775"/>
          </a:xfrm>
          <a:prstGeom prst="homePlate">
            <a:avLst/>
          </a:prstGeom>
          <a:solidFill>
            <a:schemeClr val="accent2"/>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Independent Practice</a:t>
            </a:r>
          </a:p>
        </p:txBody>
      </p:sp>
      <p:sp>
        <p:nvSpPr>
          <p:cNvPr id="3" name="Content Placeholder 2"/>
          <p:cNvSpPr>
            <a:spLocks noGrp="1"/>
          </p:cNvSpPr>
          <p:nvPr>
            <p:ph idx="1"/>
          </p:nvPr>
        </p:nvSpPr>
        <p:spPr>
          <a:xfrm>
            <a:off x="258210" y="832852"/>
            <a:ext cx="10515600" cy="6188921"/>
          </a:xfrm>
        </p:spPr>
        <p:txBody>
          <a:bodyPr>
            <a:normAutofit/>
          </a:bodyPr>
          <a:lstStyle/>
          <a:p>
            <a:pPr marL="0" indent="0">
              <a:buNone/>
            </a:pPr>
            <a:r>
              <a:rPr lang="en-AU" dirty="0"/>
              <a:t>1. For each of the following levers:</a:t>
            </a:r>
          </a:p>
          <a:p>
            <a:pPr lvl="1"/>
            <a:r>
              <a:rPr lang="en-AU" sz="2800" dirty="0"/>
              <a:t>Label the fulcrum, output force, and input force</a:t>
            </a:r>
          </a:p>
          <a:p>
            <a:pPr lvl="1"/>
            <a:r>
              <a:rPr lang="en-AU" sz="2800" dirty="0"/>
              <a:t>Calculate the mechanical advantage</a:t>
            </a:r>
          </a:p>
          <a:p>
            <a:pPr lvl="1"/>
            <a:endParaRPr lang="en-AU" sz="2800" dirty="0"/>
          </a:p>
          <a:p>
            <a:pPr lvl="1"/>
            <a:endParaRPr lang="en-AU" sz="2800" dirty="0"/>
          </a:p>
          <a:p>
            <a:pPr lvl="1"/>
            <a:endParaRPr lang="en-AU" sz="2800" dirty="0"/>
          </a:p>
          <a:p>
            <a:pPr lvl="1"/>
            <a:endParaRPr lang="en-AU" sz="2800" dirty="0"/>
          </a:p>
          <a:p>
            <a:pPr lvl="1"/>
            <a:endParaRPr lang="en-AU" sz="2800" dirty="0"/>
          </a:p>
          <a:p>
            <a:pPr marL="0" indent="0">
              <a:buNone/>
            </a:pPr>
            <a:endParaRPr lang="en-AU" dirty="0"/>
          </a:p>
          <a:p>
            <a:pPr marL="0" indent="0">
              <a:buNone/>
            </a:pPr>
            <a:r>
              <a:rPr lang="en-AU" dirty="0"/>
              <a:t>2. Draw the following lever, labelling output force, input force, and fulcrum. Then calculate its mechanical advantage.</a:t>
            </a:r>
            <a:br>
              <a:rPr lang="en-AU" dirty="0"/>
            </a:br>
            <a:r>
              <a:rPr lang="en-AU" sz="2800" dirty="0"/>
              <a:t>A washing machine has a weight of 600 N and requires 200 N of effort to move it using a trolley.</a:t>
            </a:r>
          </a:p>
          <a:p>
            <a:pPr lvl="1"/>
            <a:endParaRPr lang="en-AU" sz="2800" dirty="0"/>
          </a:p>
          <a:p>
            <a:pPr lvl="1"/>
            <a:endParaRPr lang="en-AU" sz="2800" dirty="0"/>
          </a:p>
          <a:p>
            <a:pPr lvl="1"/>
            <a:endParaRPr lang="en-AU" sz="2800" dirty="0"/>
          </a:p>
          <a:p>
            <a:pPr lvl="1"/>
            <a:endParaRPr lang="en-AU" sz="2800" dirty="0"/>
          </a:p>
          <a:p>
            <a:pPr lvl="1"/>
            <a:endParaRPr lang="en-AU" sz="2800" dirty="0"/>
          </a:p>
          <a:p>
            <a:pPr lvl="1"/>
            <a:endParaRPr lang="en-AU" dirty="0"/>
          </a:p>
        </p:txBody>
      </p:sp>
      <p:grpSp>
        <p:nvGrpSpPr>
          <p:cNvPr id="7" name="Group 6"/>
          <p:cNvGrpSpPr/>
          <p:nvPr/>
        </p:nvGrpSpPr>
        <p:grpSpPr>
          <a:xfrm>
            <a:off x="965014" y="2585419"/>
            <a:ext cx="3798679" cy="1771324"/>
            <a:chOff x="2414017" y="2570771"/>
            <a:chExt cx="3798679" cy="1771324"/>
          </a:xfrm>
        </p:grpSpPr>
        <p:pic>
          <p:nvPicPr>
            <p:cNvPr id="2" name="Picture 1"/>
            <p:cNvPicPr>
              <a:picLocks noChangeAspect="1"/>
            </p:cNvPicPr>
            <p:nvPr/>
          </p:nvPicPr>
          <p:blipFill rotWithShape="1">
            <a:blip r:embed="rId2"/>
            <a:srcRect l="15707" t="56965" r="52089" b="20510"/>
            <a:stretch/>
          </p:blipFill>
          <p:spPr>
            <a:xfrm>
              <a:off x="2414017" y="2570771"/>
              <a:ext cx="3798679" cy="1771324"/>
            </a:xfrm>
            <a:prstGeom prst="rect">
              <a:avLst/>
            </a:prstGeom>
          </p:spPr>
        </p:pic>
        <p:sp>
          <p:nvSpPr>
            <p:cNvPr id="5" name="TextBox 4"/>
            <p:cNvSpPr txBox="1"/>
            <p:nvPr/>
          </p:nvSpPr>
          <p:spPr>
            <a:xfrm>
              <a:off x="3197788" y="3151253"/>
              <a:ext cx="370985" cy="369332"/>
            </a:xfrm>
            <a:prstGeom prst="rect">
              <a:avLst/>
            </a:prstGeom>
            <a:solidFill>
              <a:schemeClr val="tx1"/>
            </a:solidFill>
          </p:spPr>
          <p:txBody>
            <a:bodyPr wrap="square" rtlCol="0">
              <a:spAutoFit/>
            </a:bodyPr>
            <a:lstStyle/>
            <a:p>
              <a:r>
                <a:rPr lang="en-AU" dirty="0">
                  <a:ln>
                    <a:solidFill>
                      <a:schemeClr val="bg1"/>
                    </a:solidFill>
                  </a:ln>
                  <a:solidFill>
                    <a:schemeClr val="bg1"/>
                  </a:solidFill>
                </a:rPr>
                <a:t>N</a:t>
              </a:r>
            </a:p>
          </p:txBody>
        </p:sp>
        <p:sp>
          <p:nvSpPr>
            <p:cNvPr id="6" name="TextBox 5"/>
            <p:cNvSpPr txBox="1"/>
            <p:nvPr/>
          </p:nvSpPr>
          <p:spPr>
            <a:xfrm>
              <a:off x="5533268" y="2607344"/>
              <a:ext cx="626279" cy="369332"/>
            </a:xfrm>
            <a:prstGeom prst="rect">
              <a:avLst/>
            </a:prstGeom>
            <a:noFill/>
          </p:spPr>
          <p:txBody>
            <a:bodyPr wrap="square" rtlCol="0">
              <a:spAutoFit/>
            </a:bodyPr>
            <a:lstStyle/>
            <a:p>
              <a:pPr algn="ctr"/>
              <a:r>
                <a:rPr lang="en-AU" dirty="0"/>
                <a:t>25 N</a:t>
              </a:r>
            </a:p>
          </p:txBody>
        </p:sp>
      </p:grpSp>
      <p:pic>
        <p:nvPicPr>
          <p:cNvPr id="9" name="Picture 8"/>
          <p:cNvPicPr>
            <a:picLocks noChangeAspect="1"/>
          </p:cNvPicPr>
          <p:nvPr/>
        </p:nvPicPr>
        <p:blipFill rotWithShape="1">
          <a:blip r:embed="rId3"/>
          <a:srcRect l="14128" t="79939" r="64335" b="6004"/>
          <a:stretch/>
        </p:blipFill>
        <p:spPr>
          <a:xfrm>
            <a:off x="6443964" y="3659503"/>
            <a:ext cx="2832027" cy="1232328"/>
          </a:xfrm>
          <a:prstGeom prst="rect">
            <a:avLst/>
          </a:prstGeom>
        </p:spPr>
      </p:pic>
      <p:pic>
        <p:nvPicPr>
          <p:cNvPr id="10" name="Picture 9"/>
          <p:cNvPicPr>
            <a:picLocks noChangeAspect="1"/>
          </p:cNvPicPr>
          <p:nvPr/>
        </p:nvPicPr>
        <p:blipFill rotWithShape="1">
          <a:blip r:embed="rId3"/>
          <a:srcRect l="14128" t="50387" r="64335" b="34730"/>
          <a:stretch/>
        </p:blipFill>
        <p:spPr>
          <a:xfrm>
            <a:off x="6443964" y="1886798"/>
            <a:ext cx="2832027" cy="1304758"/>
          </a:xfrm>
          <a:prstGeom prst="rect">
            <a:avLst/>
          </a:prstGeom>
        </p:spPr>
      </p:pic>
      <p:pic>
        <p:nvPicPr>
          <p:cNvPr id="11" name="Picture 10"/>
          <p:cNvPicPr>
            <a:picLocks noChangeAspect="1"/>
          </p:cNvPicPr>
          <p:nvPr/>
        </p:nvPicPr>
        <p:blipFill rotWithShape="1">
          <a:blip r:embed="rId3">
            <a:clrChange>
              <a:clrFrom>
                <a:srgbClr val="FFFFFF"/>
              </a:clrFrom>
              <a:clrTo>
                <a:srgbClr val="FFFFFF">
                  <a:alpha val="0"/>
                </a:srgbClr>
              </a:clrTo>
            </a:clrChange>
          </a:blip>
          <a:srcRect l="14128" t="22191" r="64335" b="63551"/>
          <a:stretch/>
        </p:blipFill>
        <p:spPr>
          <a:xfrm>
            <a:off x="6443965" y="207921"/>
            <a:ext cx="2832027" cy="1249862"/>
          </a:xfrm>
          <a:prstGeom prst="rect">
            <a:avLst/>
          </a:prstGeom>
        </p:spPr>
      </p:pic>
      <p:sp>
        <p:nvSpPr>
          <p:cNvPr id="12" name="TextBox 11"/>
          <p:cNvSpPr txBox="1"/>
          <p:nvPr/>
        </p:nvSpPr>
        <p:spPr>
          <a:xfrm>
            <a:off x="9174058" y="254813"/>
            <a:ext cx="2707600" cy="830997"/>
          </a:xfrm>
          <a:prstGeom prst="rect">
            <a:avLst/>
          </a:prstGeom>
          <a:noFill/>
        </p:spPr>
        <p:txBody>
          <a:bodyPr wrap="square" rtlCol="0">
            <a:spAutoFit/>
          </a:bodyPr>
          <a:lstStyle/>
          <a:p>
            <a:r>
              <a:rPr lang="en-AU" sz="2400" dirty="0"/>
              <a:t>Input force: 100 N</a:t>
            </a:r>
          </a:p>
          <a:p>
            <a:r>
              <a:rPr lang="en-AU" sz="2400" dirty="0"/>
              <a:t>Output force: 600 N</a:t>
            </a:r>
          </a:p>
        </p:txBody>
      </p:sp>
      <p:sp>
        <p:nvSpPr>
          <p:cNvPr id="13" name="TextBox 12"/>
          <p:cNvSpPr txBox="1"/>
          <p:nvPr/>
        </p:nvSpPr>
        <p:spPr>
          <a:xfrm>
            <a:off x="9239677" y="2169921"/>
            <a:ext cx="2694113" cy="830997"/>
          </a:xfrm>
          <a:prstGeom prst="rect">
            <a:avLst/>
          </a:prstGeom>
          <a:noFill/>
        </p:spPr>
        <p:txBody>
          <a:bodyPr wrap="square" rtlCol="0">
            <a:spAutoFit/>
          </a:bodyPr>
          <a:lstStyle/>
          <a:p>
            <a:r>
              <a:rPr lang="en-AU" sz="2400" dirty="0"/>
              <a:t>Input force: 2 N</a:t>
            </a:r>
          </a:p>
          <a:p>
            <a:r>
              <a:rPr lang="en-AU" sz="2400" dirty="0"/>
              <a:t>Output force: 50 N</a:t>
            </a:r>
          </a:p>
        </p:txBody>
      </p:sp>
      <p:sp>
        <p:nvSpPr>
          <p:cNvPr id="14" name="TextBox 13"/>
          <p:cNvSpPr txBox="1"/>
          <p:nvPr/>
        </p:nvSpPr>
        <p:spPr>
          <a:xfrm>
            <a:off x="9291782" y="3860168"/>
            <a:ext cx="2589876" cy="830997"/>
          </a:xfrm>
          <a:prstGeom prst="rect">
            <a:avLst/>
          </a:prstGeom>
          <a:noFill/>
        </p:spPr>
        <p:txBody>
          <a:bodyPr wrap="square" rtlCol="0">
            <a:spAutoFit/>
          </a:bodyPr>
          <a:lstStyle/>
          <a:p>
            <a:r>
              <a:rPr lang="en-AU" sz="2400" dirty="0"/>
              <a:t>Input force: 15 N</a:t>
            </a:r>
          </a:p>
          <a:p>
            <a:r>
              <a:rPr lang="en-AU" sz="2400" dirty="0"/>
              <a:t>Output force: 75 N</a:t>
            </a:r>
          </a:p>
        </p:txBody>
      </p:sp>
      <p:sp>
        <p:nvSpPr>
          <p:cNvPr id="15" name="TextBox 14"/>
          <p:cNvSpPr txBox="1"/>
          <p:nvPr/>
        </p:nvSpPr>
        <p:spPr>
          <a:xfrm>
            <a:off x="436728" y="2374710"/>
            <a:ext cx="279779" cy="461665"/>
          </a:xfrm>
          <a:prstGeom prst="rect">
            <a:avLst/>
          </a:prstGeom>
          <a:noFill/>
        </p:spPr>
        <p:txBody>
          <a:bodyPr wrap="square" rtlCol="0">
            <a:spAutoFit/>
          </a:bodyPr>
          <a:lstStyle/>
          <a:p>
            <a:r>
              <a:rPr lang="en-AU" sz="2400" dirty="0"/>
              <a:t>a</a:t>
            </a:r>
          </a:p>
        </p:txBody>
      </p:sp>
      <p:sp>
        <p:nvSpPr>
          <p:cNvPr id="16" name="TextBox 15"/>
          <p:cNvSpPr txBox="1"/>
          <p:nvPr/>
        </p:nvSpPr>
        <p:spPr>
          <a:xfrm>
            <a:off x="6054904" y="313000"/>
            <a:ext cx="279779" cy="461665"/>
          </a:xfrm>
          <a:prstGeom prst="rect">
            <a:avLst/>
          </a:prstGeom>
          <a:noFill/>
        </p:spPr>
        <p:txBody>
          <a:bodyPr wrap="square" rtlCol="0">
            <a:spAutoFit/>
          </a:bodyPr>
          <a:lstStyle/>
          <a:p>
            <a:r>
              <a:rPr lang="en-AU" sz="2400" dirty="0"/>
              <a:t>b</a:t>
            </a:r>
          </a:p>
        </p:txBody>
      </p:sp>
      <p:sp>
        <p:nvSpPr>
          <p:cNvPr id="17" name="TextBox 16"/>
          <p:cNvSpPr txBox="1"/>
          <p:nvPr/>
        </p:nvSpPr>
        <p:spPr>
          <a:xfrm>
            <a:off x="6054904" y="2294688"/>
            <a:ext cx="279779" cy="461665"/>
          </a:xfrm>
          <a:prstGeom prst="rect">
            <a:avLst/>
          </a:prstGeom>
          <a:noFill/>
        </p:spPr>
        <p:txBody>
          <a:bodyPr wrap="square" rtlCol="0">
            <a:spAutoFit/>
          </a:bodyPr>
          <a:lstStyle/>
          <a:p>
            <a:r>
              <a:rPr lang="en-AU" sz="2400" dirty="0"/>
              <a:t>c</a:t>
            </a:r>
          </a:p>
        </p:txBody>
      </p:sp>
      <p:sp>
        <p:nvSpPr>
          <p:cNvPr id="18" name="TextBox 17"/>
          <p:cNvSpPr txBox="1"/>
          <p:nvPr/>
        </p:nvSpPr>
        <p:spPr>
          <a:xfrm>
            <a:off x="6015504" y="3814001"/>
            <a:ext cx="279779" cy="461665"/>
          </a:xfrm>
          <a:prstGeom prst="rect">
            <a:avLst/>
          </a:prstGeom>
          <a:noFill/>
        </p:spPr>
        <p:txBody>
          <a:bodyPr wrap="square" rtlCol="0">
            <a:spAutoFit/>
          </a:bodyPr>
          <a:lstStyle/>
          <a:p>
            <a:r>
              <a:rPr lang="en-AU" sz="2400" dirty="0"/>
              <a:t>d</a:t>
            </a:r>
          </a:p>
        </p:txBody>
      </p:sp>
    </p:spTree>
    <p:extLst>
      <p:ext uri="{BB962C8B-B14F-4D97-AF65-F5344CB8AC3E}">
        <p14:creationId xmlns:p14="http://schemas.microsoft.com/office/powerpoint/2010/main" val="2013500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429041" cy="584775"/>
          </a:xfrm>
          <a:prstGeom prst="homePlate">
            <a:avLst/>
          </a:prstGeom>
          <a:solidFill>
            <a:schemeClr val="accent2"/>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Daily Review</a:t>
            </a:r>
          </a:p>
        </p:txBody>
      </p:sp>
      <p:sp>
        <p:nvSpPr>
          <p:cNvPr id="6" name="Content Placeholder 2">
            <a:extLst>
              <a:ext uri="{FF2B5EF4-FFF2-40B4-BE49-F238E27FC236}">
                <a16:creationId xmlns:a16="http://schemas.microsoft.com/office/drawing/2014/main" id="{7F92BBE8-C137-474F-972A-B52681EB261E}"/>
              </a:ext>
            </a:extLst>
          </p:cNvPr>
          <p:cNvSpPr>
            <a:spLocks noGrp="1"/>
          </p:cNvSpPr>
          <p:nvPr>
            <p:ph idx="1"/>
          </p:nvPr>
        </p:nvSpPr>
        <p:spPr>
          <a:xfrm>
            <a:off x="0" y="677041"/>
            <a:ext cx="10969220" cy="5981509"/>
          </a:xfrm>
        </p:spPr>
        <p:txBody>
          <a:bodyPr>
            <a:normAutofit/>
          </a:bodyPr>
          <a:lstStyle/>
          <a:p>
            <a:pPr marL="0" indent="0">
              <a:buNone/>
            </a:pPr>
            <a:r>
              <a:rPr lang="en-AU" b="1" dirty="0"/>
              <a:t>Adding and Subtracting Forces</a:t>
            </a:r>
          </a:p>
          <a:p>
            <a:r>
              <a:rPr lang="en-AU" dirty="0"/>
              <a:t>If two forces are going in the same direction, they are added together.</a:t>
            </a:r>
          </a:p>
          <a:p>
            <a:r>
              <a:rPr lang="en-AU" dirty="0"/>
              <a:t>If two forces are going in opposite directions, they are subtracted.</a:t>
            </a:r>
          </a:p>
          <a:p>
            <a:pPr marL="0" indent="0">
              <a:buNone/>
            </a:pPr>
            <a:endParaRPr lang="en-AU" dirty="0"/>
          </a:p>
          <a:p>
            <a:pPr marL="0" indent="0">
              <a:buNone/>
            </a:pPr>
            <a:r>
              <a:rPr lang="en-AU" dirty="0"/>
              <a:t>State the </a:t>
            </a:r>
            <a:r>
              <a:rPr lang="en-AU" b="1" dirty="0" smtClean="0"/>
              <a:t>net </a:t>
            </a:r>
            <a:r>
              <a:rPr lang="en-AU" b="1" dirty="0"/>
              <a:t>force </a:t>
            </a:r>
            <a:r>
              <a:rPr lang="en-AU" dirty="0"/>
              <a:t>and the </a:t>
            </a:r>
            <a:r>
              <a:rPr lang="en-AU" b="1" dirty="0"/>
              <a:t>direction</a:t>
            </a:r>
            <a:r>
              <a:rPr lang="en-AU" dirty="0"/>
              <a:t> of the force for the examples below.</a:t>
            </a:r>
          </a:p>
        </p:txBody>
      </p:sp>
      <p:grpSp>
        <p:nvGrpSpPr>
          <p:cNvPr id="3" name="Group 2"/>
          <p:cNvGrpSpPr/>
          <p:nvPr/>
        </p:nvGrpSpPr>
        <p:grpSpPr>
          <a:xfrm>
            <a:off x="887158" y="4107291"/>
            <a:ext cx="3330612" cy="1834794"/>
            <a:chOff x="936254" y="4021374"/>
            <a:chExt cx="3330612" cy="1834794"/>
          </a:xfrm>
        </p:grpSpPr>
        <p:cxnSp>
          <p:nvCxnSpPr>
            <p:cNvPr id="9" name="Straight Arrow Connector 8">
              <a:extLst>
                <a:ext uri="{FF2B5EF4-FFF2-40B4-BE49-F238E27FC236}">
                  <a16:creationId xmlns:a16="http://schemas.microsoft.com/office/drawing/2014/main" id="{365C359C-6AE6-48B1-BD61-5E366B6775F2}"/>
                </a:ext>
              </a:extLst>
            </p:cNvPr>
            <p:cNvCxnSpPr>
              <a:cxnSpLocks/>
            </p:cNvCxnSpPr>
            <p:nvPr/>
          </p:nvCxnSpPr>
          <p:spPr>
            <a:xfrm>
              <a:off x="2606497" y="4611428"/>
              <a:ext cx="1660369" cy="0"/>
            </a:xfrm>
            <a:prstGeom prst="straightConnector1">
              <a:avLst/>
            </a:prstGeom>
            <a:ln w="1270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2F086DF7-A024-4465-A529-7B78E0E8A2E4}"/>
                </a:ext>
              </a:extLst>
            </p:cNvPr>
            <p:cNvCxnSpPr>
              <a:cxnSpLocks/>
            </p:cNvCxnSpPr>
            <p:nvPr/>
          </p:nvCxnSpPr>
          <p:spPr>
            <a:xfrm>
              <a:off x="2606497" y="5245220"/>
              <a:ext cx="1265181" cy="0"/>
            </a:xfrm>
            <a:prstGeom prst="straightConnector1">
              <a:avLst/>
            </a:prstGeom>
            <a:ln w="127000">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C0D047FE-E861-476D-9EA6-06197C97320A}"/>
                </a:ext>
              </a:extLst>
            </p:cNvPr>
            <p:cNvSpPr txBox="1"/>
            <p:nvPr/>
          </p:nvSpPr>
          <p:spPr>
            <a:xfrm>
              <a:off x="2606497" y="5332948"/>
              <a:ext cx="1087668" cy="523220"/>
            </a:xfrm>
            <a:prstGeom prst="rect">
              <a:avLst/>
            </a:prstGeom>
            <a:noFill/>
          </p:spPr>
          <p:txBody>
            <a:bodyPr wrap="square" rtlCol="0">
              <a:spAutoFit/>
            </a:bodyPr>
            <a:lstStyle/>
            <a:p>
              <a:pPr algn="ctr"/>
              <a:r>
                <a:rPr lang="en-AU" sz="2800" b="1" dirty="0"/>
                <a:t>100 N</a:t>
              </a:r>
            </a:p>
          </p:txBody>
        </p:sp>
        <p:sp>
          <p:nvSpPr>
            <p:cNvPr id="16" name="TextBox 15">
              <a:extLst>
                <a:ext uri="{FF2B5EF4-FFF2-40B4-BE49-F238E27FC236}">
                  <a16:creationId xmlns:a16="http://schemas.microsoft.com/office/drawing/2014/main" id="{4D6862AD-D5B9-4063-98EA-71F81C3902AD}"/>
                </a:ext>
              </a:extLst>
            </p:cNvPr>
            <p:cNvSpPr txBox="1"/>
            <p:nvPr/>
          </p:nvSpPr>
          <p:spPr>
            <a:xfrm>
              <a:off x="2585208" y="4088208"/>
              <a:ext cx="1087668" cy="523220"/>
            </a:xfrm>
            <a:prstGeom prst="rect">
              <a:avLst/>
            </a:prstGeom>
            <a:noFill/>
          </p:spPr>
          <p:txBody>
            <a:bodyPr wrap="square" rtlCol="0">
              <a:spAutoFit/>
            </a:bodyPr>
            <a:lstStyle/>
            <a:p>
              <a:pPr algn="ctr"/>
              <a:r>
                <a:rPr lang="en-AU" sz="2800" b="1" dirty="0"/>
                <a:t>300 N</a:t>
              </a:r>
            </a:p>
          </p:txBody>
        </p:sp>
        <p:sp>
          <p:nvSpPr>
            <p:cNvPr id="2" name="Rectangle 1"/>
            <p:cNvSpPr/>
            <p:nvPr/>
          </p:nvSpPr>
          <p:spPr>
            <a:xfrm>
              <a:off x="936254" y="4021374"/>
              <a:ext cx="1670243" cy="1776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nvGrpSpPr>
          <p:cNvPr id="5" name="Group 4"/>
          <p:cNvGrpSpPr/>
          <p:nvPr/>
        </p:nvGrpSpPr>
        <p:grpSpPr>
          <a:xfrm>
            <a:off x="4393900" y="4174125"/>
            <a:ext cx="4595793" cy="1860812"/>
            <a:chOff x="3933632" y="3394737"/>
            <a:chExt cx="4595793" cy="1860812"/>
          </a:xfrm>
        </p:grpSpPr>
        <p:cxnSp>
          <p:nvCxnSpPr>
            <p:cNvPr id="20" name="Straight Arrow Connector 19">
              <a:extLst>
                <a:ext uri="{FF2B5EF4-FFF2-40B4-BE49-F238E27FC236}">
                  <a16:creationId xmlns:a16="http://schemas.microsoft.com/office/drawing/2014/main" id="{365C359C-6AE6-48B1-BD61-5E366B6775F2}"/>
                </a:ext>
              </a:extLst>
            </p:cNvPr>
            <p:cNvCxnSpPr>
              <a:cxnSpLocks/>
            </p:cNvCxnSpPr>
            <p:nvPr/>
          </p:nvCxnSpPr>
          <p:spPr>
            <a:xfrm>
              <a:off x="6869056" y="3984791"/>
              <a:ext cx="1660369" cy="0"/>
            </a:xfrm>
            <a:prstGeom prst="straightConnector1">
              <a:avLst/>
            </a:prstGeom>
            <a:ln w="1270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2F086DF7-A024-4465-A529-7B78E0E8A2E4}"/>
                </a:ext>
              </a:extLst>
            </p:cNvPr>
            <p:cNvCxnSpPr>
              <a:cxnSpLocks/>
            </p:cNvCxnSpPr>
            <p:nvPr/>
          </p:nvCxnSpPr>
          <p:spPr>
            <a:xfrm flipH="1">
              <a:off x="3933632" y="4582405"/>
              <a:ext cx="1265181" cy="0"/>
            </a:xfrm>
            <a:prstGeom prst="straightConnector1">
              <a:avLst/>
            </a:prstGeom>
            <a:ln w="127000">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C0D047FE-E861-476D-9EA6-06197C97320A}"/>
                </a:ext>
              </a:extLst>
            </p:cNvPr>
            <p:cNvSpPr txBox="1"/>
            <p:nvPr/>
          </p:nvSpPr>
          <p:spPr>
            <a:xfrm>
              <a:off x="4132434" y="4732329"/>
              <a:ext cx="1087668" cy="523220"/>
            </a:xfrm>
            <a:prstGeom prst="rect">
              <a:avLst/>
            </a:prstGeom>
            <a:noFill/>
          </p:spPr>
          <p:txBody>
            <a:bodyPr wrap="square" rtlCol="0">
              <a:spAutoFit/>
            </a:bodyPr>
            <a:lstStyle/>
            <a:p>
              <a:pPr algn="ctr"/>
              <a:r>
                <a:rPr lang="en-AU" sz="2800" b="1" dirty="0"/>
                <a:t>100 N</a:t>
              </a:r>
            </a:p>
          </p:txBody>
        </p:sp>
        <p:sp>
          <p:nvSpPr>
            <p:cNvPr id="23" name="TextBox 22">
              <a:extLst>
                <a:ext uri="{FF2B5EF4-FFF2-40B4-BE49-F238E27FC236}">
                  <a16:creationId xmlns:a16="http://schemas.microsoft.com/office/drawing/2014/main" id="{4D6862AD-D5B9-4063-98EA-71F81C3902AD}"/>
                </a:ext>
              </a:extLst>
            </p:cNvPr>
            <p:cNvSpPr txBox="1"/>
            <p:nvPr/>
          </p:nvSpPr>
          <p:spPr>
            <a:xfrm>
              <a:off x="6847767" y="3461571"/>
              <a:ext cx="1087668" cy="523220"/>
            </a:xfrm>
            <a:prstGeom prst="rect">
              <a:avLst/>
            </a:prstGeom>
            <a:noFill/>
          </p:spPr>
          <p:txBody>
            <a:bodyPr wrap="square" rtlCol="0">
              <a:spAutoFit/>
            </a:bodyPr>
            <a:lstStyle/>
            <a:p>
              <a:pPr algn="ctr"/>
              <a:r>
                <a:rPr lang="en-AU" sz="2800" b="1" dirty="0"/>
                <a:t>300 N</a:t>
              </a:r>
            </a:p>
          </p:txBody>
        </p:sp>
        <p:sp>
          <p:nvSpPr>
            <p:cNvPr id="24" name="Rectangle 23"/>
            <p:cNvSpPr/>
            <p:nvPr/>
          </p:nvSpPr>
          <p:spPr>
            <a:xfrm>
              <a:off x="5198813" y="3394737"/>
              <a:ext cx="1670243" cy="1776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nvGrpSpPr>
          <p:cNvPr id="7" name="Group 6"/>
          <p:cNvGrpSpPr/>
          <p:nvPr/>
        </p:nvGrpSpPr>
        <p:grpSpPr>
          <a:xfrm>
            <a:off x="10156963" y="1965038"/>
            <a:ext cx="2009931" cy="4693512"/>
            <a:chOff x="9376746" y="2129554"/>
            <a:chExt cx="2009931" cy="4693512"/>
          </a:xfrm>
        </p:grpSpPr>
        <p:sp>
          <p:nvSpPr>
            <p:cNvPr id="25" name="Rectangle 24"/>
            <p:cNvSpPr/>
            <p:nvPr/>
          </p:nvSpPr>
          <p:spPr>
            <a:xfrm>
              <a:off x="9376746" y="3394736"/>
              <a:ext cx="1670243" cy="1776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26" name="Straight Arrow Connector 25">
              <a:extLst>
                <a:ext uri="{FF2B5EF4-FFF2-40B4-BE49-F238E27FC236}">
                  <a16:creationId xmlns:a16="http://schemas.microsoft.com/office/drawing/2014/main" id="{365C359C-6AE6-48B1-BD61-5E366B6775F2}"/>
                </a:ext>
              </a:extLst>
            </p:cNvPr>
            <p:cNvCxnSpPr>
              <a:cxnSpLocks/>
            </p:cNvCxnSpPr>
            <p:nvPr/>
          </p:nvCxnSpPr>
          <p:spPr>
            <a:xfrm rot="5400000">
              <a:off x="9335284" y="5992882"/>
              <a:ext cx="1660369" cy="0"/>
            </a:xfrm>
            <a:prstGeom prst="straightConnector1">
              <a:avLst/>
            </a:prstGeom>
            <a:ln w="1270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2F086DF7-A024-4465-A529-7B78E0E8A2E4}"/>
                </a:ext>
              </a:extLst>
            </p:cNvPr>
            <p:cNvCxnSpPr>
              <a:cxnSpLocks/>
            </p:cNvCxnSpPr>
            <p:nvPr/>
          </p:nvCxnSpPr>
          <p:spPr>
            <a:xfrm rot="5400000" flipH="1">
              <a:off x="9541754" y="2762145"/>
              <a:ext cx="1265181" cy="0"/>
            </a:xfrm>
            <a:prstGeom prst="straightConnector1">
              <a:avLst/>
            </a:prstGeom>
            <a:ln w="127000">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C0D047FE-E861-476D-9EA6-06197C97320A}"/>
                </a:ext>
              </a:extLst>
            </p:cNvPr>
            <p:cNvSpPr txBox="1"/>
            <p:nvPr/>
          </p:nvSpPr>
          <p:spPr>
            <a:xfrm>
              <a:off x="10299009" y="2693852"/>
              <a:ext cx="1087668" cy="523220"/>
            </a:xfrm>
            <a:prstGeom prst="rect">
              <a:avLst/>
            </a:prstGeom>
            <a:noFill/>
          </p:spPr>
          <p:txBody>
            <a:bodyPr wrap="square" rtlCol="0">
              <a:spAutoFit/>
            </a:bodyPr>
            <a:lstStyle/>
            <a:p>
              <a:pPr algn="ctr"/>
              <a:r>
                <a:rPr lang="en-AU" sz="2800" b="1" dirty="0"/>
                <a:t>50 N</a:t>
              </a:r>
            </a:p>
          </p:txBody>
        </p:sp>
        <p:sp>
          <p:nvSpPr>
            <p:cNvPr id="29" name="TextBox 28">
              <a:extLst>
                <a:ext uri="{FF2B5EF4-FFF2-40B4-BE49-F238E27FC236}">
                  <a16:creationId xmlns:a16="http://schemas.microsoft.com/office/drawing/2014/main" id="{4D6862AD-D5B9-4063-98EA-71F81C3902AD}"/>
                </a:ext>
              </a:extLst>
            </p:cNvPr>
            <p:cNvSpPr txBox="1"/>
            <p:nvPr/>
          </p:nvSpPr>
          <p:spPr>
            <a:xfrm>
              <a:off x="10299009" y="5583920"/>
              <a:ext cx="1087668" cy="523220"/>
            </a:xfrm>
            <a:prstGeom prst="rect">
              <a:avLst/>
            </a:prstGeom>
            <a:noFill/>
          </p:spPr>
          <p:txBody>
            <a:bodyPr wrap="square" rtlCol="0">
              <a:spAutoFit/>
            </a:bodyPr>
            <a:lstStyle/>
            <a:p>
              <a:pPr algn="ctr"/>
              <a:r>
                <a:rPr lang="en-AU" sz="2800" b="1" dirty="0"/>
                <a:t>400 N</a:t>
              </a:r>
            </a:p>
          </p:txBody>
        </p:sp>
      </p:grpSp>
    </p:spTree>
    <p:extLst>
      <p:ext uri="{BB962C8B-B14F-4D97-AF65-F5344CB8AC3E}">
        <p14:creationId xmlns:p14="http://schemas.microsoft.com/office/powerpoint/2010/main" val="37531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429041" cy="584775"/>
          </a:xfrm>
          <a:prstGeom prst="homePlate">
            <a:avLst/>
          </a:prstGeom>
          <a:solidFill>
            <a:schemeClr val="accent2"/>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Daily Review</a:t>
            </a:r>
          </a:p>
        </p:txBody>
      </p:sp>
      <p:sp>
        <p:nvSpPr>
          <p:cNvPr id="6" name="Content Placeholder 2">
            <a:extLst>
              <a:ext uri="{FF2B5EF4-FFF2-40B4-BE49-F238E27FC236}">
                <a16:creationId xmlns:a16="http://schemas.microsoft.com/office/drawing/2014/main" id="{44CB129D-136E-4122-A4F7-271A88385B1D}"/>
              </a:ext>
            </a:extLst>
          </p:cNvPr>
          <p:cNvSpPr>
            <a:spLocks noGrp="1"/>
          </p:cNvSpPr>
          <p:nvPr>
            <p:ph idx="1"/>
          </p:nvPr>
        </p:nvSpPr>
        <p:spPr>
          <a:xfrm>
            <a:off x="149412" y="746147"/>
            <a:ext cx="6789271" cy="3473242"/>
          </a:xfrm>
          <a:noFill/>
        </p:spPr>
        <p:txBody>
          <a:bodyPr>
            <a:normAutofit/>
          </a:bodyPr>
          <a:lstStyle/>
          <a:p>
            <a:pPr marL="0" indent="0">
              <a:buNone/>
            </a:pPr>
            <a:r>
              <a:rPr lang="en-AU" b="1" dirty="0"/>
              <a:t>Describing and Drawing Forces</a:t>
            </a:r>
          </a:p>
          <a:p>
            <a:r>
              <a:rPr lang="en-AU" sz="2400" dirty="0"/>
              <a:t>When describing forces, you need to:</a:t>
            </a:r>
          </a:p>
          <a:p>
            <a:pPr marL="914400" lvl="1" indent="-457200">
              <a:buFont typeface="+mj-lt"/>
              <a:buAutoNum type="arabicPeriod"/>
            </a:pPr>
            <a:r>
              <a:rPr lang="en-AU" b="1" u="sng" dirty="0"/>
              <a:t>Draw</a:t>
            </a:r>
            <a:r>
              <a:rPr lang="en-AU" u="sng" dirty="0"/>
              <a:t> a diagram</a:t>
            </a:r>
            <a:r>
              <a:rPr lang="en-AU" dirty="0"/>
              <a:t> with labelled force arrows.</a:t>
            </a:r>
          </a:p>
          <a:p>
            <a:pPr marL="914400" lvl="1" indent="-457200">
              <a:buFont typeface="+mj-lt"/>
              <a:buAutoNum type="arabicPeriod"/>
            </a:pPr>
            <a:r>
              <a:rPr lang="en-AU" b="1" u="sng" dirty="0"/>
              <a:t>Do</a:t>
            </a:r>
            <a:r>
              <a:rPr lang="en-AU" u="sng" dirty="0"/>
              <a:t> the maths</a:t>
            </a:r>
          </a:p>
          <a:p>
            <a:pPr marL="1428750" lvl="2" indent="-514350">
              <a:buFont typeface="+mj-lt"/>
              <a:buAutoNum type="alphaLcParenR"/>
            </a:pPr>
            <a:r>
              <a:rPr lang="en-AU" dirty="0"/>
              <a:t>Add the forces going in the same direction</a:t>
            </a:r>
          </a:p>
          <a:p>
            <a:pPr marL="1428750" lvl="2" indent="-514350">
              <a:buFont typeface="+mj-lt"/>
              <a:buAutoNum type="alphaLcParenR"/>
            </a:pPr>
            <a:r>
              <a:rPr lang="en-AU" dirty="0"/>
              <a:t>Subtract the forces going in opposite directions</a:t>
            </a:r>
          </a:p>
          <a:p>
            <a:pPr marL="914400" lvl="1" indent="-457200">
              <a:buFont typeface="+mj-lt"/>
              <a:buAutoNum type="arabicPeriod"/>
            </a:pPr>
            <a:r>
              <a:rPr lang="en-AU" b="1" u="sng" dirty="0"/>
              <a:t>Describe</a:t>
            </a:r>
            <a:r>
              <a:rPr lang="en-AU" u="sng" dirty="0"/>
              <a:t> the </a:t>
            </a:r>
            <a:r>
              <a:rPr lang="en-AU" u="sng" dirty="0" smtClean="0"/>
              <a:t>net </a:t>
            </a:r>
            <a:r>
              <a:rPr lang="en-AU" u="sng" dirty="0"/>
              <a:t>force</a:t>
            </a:r>
            <a:endParaRPr lang="en-AU" dirty="0"/>
          </a:p>
          <a:p>
            <a:pPr marL="1371600" lvl="2" indent="-457200">
              <a:buFont typeface="+mj-lt"/>
              <a:buAutoNum type="alphaLcParenR"/>
            </a:pPr>
            <a:r>
              <a:rPr lang="en-AU" dirty="0"/>
              <a:t>Balanced (there is no </a:t>
            </a:r>
            <a:r>
              <a:rPr lang="en-AU" dirty="0" smtClean="0"/>
              <a:t>net </a:t>
            </a:r>
            <a:r>
              <a:rPr lang="en-AU" dirty="0"/>
              <a:t>force)</a:t>
            </a:r>
          </a:p>
          <a:p>
            <a:pPr marL="1371600" lvl="2" indent="-457200">
              <a:buFont typeface="+mj-lt"/>
              <a:buAutoNum type="alphaLcParenR"/>
            </a:pPr>
            <a:r>
              <a:rPr lang="en-AU" dirty="0"/>
              <a:t>Unbalanced (state the </a:t>
            </a:r>
            <a:r>
              <a:rPr lang="en-AU" dirty="0" smtClean="0"/>
              <a:t>net </a:t>
            </a:r>
            <a:r>
              <a:rPr lang="en-AU" dirty="0"/>
              <a:t>force and its direction)</a:t>
            </a:r>
          </a:p>
        </p:txBody>
      </p:sp>
      <p:sp>
        <p:nvSpPr>
          <p:cNvPr id="2" name="Rectangle 1">
            <a:extLst>
              <a:ext uri="{FF2B5EF4-FFF2-40B4-BE49-F238E27FC236}">
                <a16:creationId xmlns:a16="http://schemas.microsoft.com/office/drawing/2014/main" id="{1092DE2F-5F75-4220-9548-B504A38D0740}"/>
              </a:ext>
            </a:extLst>
          </p:cNvPr>
          <p:cNvSpPr/>
          <p:nvPr/>
        </p:nvSpPr>
        <p:spPr>
          <a:xfrm>
            <a:off x="7327153" y="2526618"/>
            <a:ext cx="4767935" cy="1692771"/>
          </a:xfrm>
          <a:prstGeom prst="rect">
            <a:avLst/>
          </a:prstGeom>
        </p:spPr>
        <p:txBody>
          <a:bodyPr wrap="square">
            <a:spAutoFit/>
          </a:bodyPr>
          <a:lstStyle/>
          <a:p>
            <a:r>
              <a:rPr lang="en-AU" sz="2600" dirty="0"/>
              <a:t>Two dogs, Rex and Duke, are fighting over a bone. Rex is pulling with 350 N and Duke is pulling with 275 N.</a:t>
            </a:r>
          </a:p>
        </p:txBody>
      </p:sp>
      <p:cxnSp>
        <p:nvCxnSpPr>
          <p:cNvPr id="13" name="Straight Arrow Connector 12">
            <a:extLst>
              <a:ext uri="{FF2B5EF4-FFF2-40B4-BE49-F238E27FC236}">
                <a16:creationId xmlns:a16="http://schemas.microsoft.com/office/drawing/2014/main" id="{164F1F18-056F-42C8-85DD-68C4090C4322}"/>
              </a:ext>
            </a:extLst>
          </p:cNvPr>
          <p:cNvCxnSpPr/>
          <p:nvPr/>
        </p:nvCxnSpPr>
        <p:spPr>
          <a:xfrm>
            <a:off x="3427208" y="5545426"/>
            <a:ext cx="1404471"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CAD66707-5BC6-4801-9C66-21E0EAEFA872}"/>
              </a:ext>
            </a:extLst>
          </p:cNvPr>
          <p:cNvCxnSpPr>
            <a:cxnSpLocks/>
          </p:cNvCxnSpPr>
          <p:nvPr/>
        </p:nvCxnSpPr>
        <p:spPr>
          <a:xfrm flipH="1">
            <a:off x="446474" y="5545426"/>
            <a:ext cx="1164625"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40E7F5C6-F9FA-48CC-A703-D2EEDEF2734C}"/>
              </a:ext>
            </a:extLst>
          </p:cNvPr>
          <p:cNvSpPr/>
          <p:nvPr/>
        </p:nvSpPr>
        <p:spPr>
          <a:xfrm>
            <a:off x="3544516" y="5126720"/>
            <a:ext cx="918841" cy="830997"/>
          </a:xfrm>
          <a:prstGeom prst="rect">
            <a:avLst/>
          </a:prstGeom>
        </p:spPr>
        <p:txBody>
          <a:bodyPr wrap="none">
            <a:spAutoFit/>
          </a:bodyPr>
          <a:lstStyle/>
          <a:p>
            <a:pPr algn="ctr"/>
            <a:r>
              <a:rPr lang="en-AU" sz="2400" dirty="0"/>
              <a:t>350 N</a:t>
            </a:r>
          </a:p>
          <a:p>
            <a:pPr algn="ctr"/>
            <a:r>
              <a:rPr lang="en-AU" sz="2400" dirty="0"/>
              <a:t>F</a:t>
            </a:r>
            <a:r>
              <a:rPr lang="en-AU" sz="2400" baseline="-25000" dirty="0"/>
              <a:t>Rex</a:t>
            </a:r>
          </a:p>
        </p:txBody>
      </p:sp>
      <p:sp>
        <p:nvSpPr>
          <p:cNvPr id="17" name="Rectangle 16">
            <a:extLst>
              <a:ext uri="{FF2B5EF4-FFF2-40B4-BE49-F238E27FC236}">
                <a16:creationId xmlns:a16="http://schemas.microsoft.com/office/drawing/2014/main" id="{3757A3FF-6695-43DA-8D3B-FF530B75CB2B}"/>
              </a:ext>
            </a:extLst>
          </p:cNvPr>
          <p:cNvSpPr/>
          <p:nvPr/>
        </p:nvSpPr>
        <p:spPr>
          <a:xfrm>
            <a:off x="628164" y="5126720"/>
            <a:ext cx="927369" cy="830997"/>
          </a:xfrm>
          <a:prstGeom prst="rect">
            <a:avLst/>
          </a:prstGeom>
        </p:spPr>
        <p:txBody>
          <a:bodyPr wrap="none">
            <a:spAutoFit/>
          </a:bodyPr>
          <a:lstStyle/>
          <a:p>
            <a:pPr algn="ctr"/>
            <a:r>
              <a:rPr lang="en-AU" sz="2400" dirty="0"/>
              <a:t>275 N</a:t>
            </a:r>
          </a:p>
          <a:p>
            <a:pPr algn="ctr"/>
            <a:r>
              <a:rPr lang="en-AU" sz="2400" dirty="0"/>
              <a:t>F</a:t>
            </a:r>
            <a:r>
              <a:rPr lang="en-AU" sz="2400" baseline="-25000" dirty="0"/>
              <a:t>Duke</a:t>
            </a:r>
            <a:endParaRPr lang="en-AU" sz="2400" dirty="0"/>
          </a:p>
        </p:txBody>
      </p:sp>
      <p:sp>
        <p:nvSpPr>
          <p:cNvPr id="18" name="Rectangle 17">
            <a:extLst>
              <a:ext uri="{FF2B5EF4-FFF2-40B4-BE49-F238E27FC236}">
                <a16:creationId xmlns:a16="http://schemas.microsoft.com/office/drawing/2014/main" id="{4BBED510-2797-411A-A7BC-FC288E48E08C}"/>
              </a:ext>
            </a:extLst>
          </p:cNvPr>
          <p:cNvSpPr/>
          <p:nvPr/>
        </p:nvSpPr>
        <p:spPr>
          <a:xfrm>
            <a:off x="5058849" y="4881567"/>
            <a:ext cx="2012089" cy="461665"/>
          </a:xfrm>
          <a:prstGeom prst="rect">
            <a:avLst/>
          </a:prstGeom>
        </p:spPr>
        <p:txBody>
          <a:bodyPr wrap="none">
            <a:spAutoFit/>
          </a:bodyPr>
          <a:lstStyle/>
          <a:p>
            <a:r>
              <a:rPr lang="en-AU" sz="2400" dirty="0"/>
              <a:t>350 – 275 = 75</a:t>
            </a:r>
            <a:endParaRPr lang="en-AU" dirty="0"/>
          </a:p>
        </p:txBody>
      </p:sp>
      <p:sp>
        <p:nvSpPr>
          <p:cNvPr id="19" name="Rectangle 18">
            <a:extLst>
              <a:ext uri="{FF2B5EF4-FFF2-40B4-BE49-F238E27FC236}">
                <a16:creationId xmlns:a16="http://schemas.microsoft.com/office/drawing/2014/main" id="{E30E369F-C6C1-4C69-AB5E-4BC692BC99DB}"/>
              </a:ext>
            </a:extLst>
          </p:cNvPr>
          <p:cNvSpPr/>
          <p:nvPr/>
        </p:nvSpPr>
        <p:spPr>
          <a:xfrm>
            <a:off x="96911" y="4512235"/>
            <a:ext cx="359394" cy="369332"/>
          </a:xfrm>
          <a:prstGeom prst="rect">
            <a:avLst/>
          </a:prstGeom>
        </p:spPr>
        <p:txBody>
          <a:bodyPr wrap="none">
            <a:spAutoFit/>
          </a:bodyPr>
          <a:lstStyle/>
          <a:p>
            <a:r>
              <a:rPr lang="en-AU" b="1" dirty="0"/>
              <a:t>1.</a:t>
            </a:r>
          </a:p>
        </p:txBody>
      </p:sp>
      <p:sp>
        <p:nvSpPr>
          <p:cNvPr id="20" name="Rectangle 19">
            <a:extLst>
              <a:ext uri="{FF2B5EF4-FFF2-40B4-BE49-F238E27FC236}">
                <a16:creationId xmlns:a16="http://schemas.microsoft.com/office/drawing/2014/main" id="{0E5C7201-4A7F-4467-98DF-6A90EF2D0A94}"/>
              </a:ext>
            </a:extLst>
          </p:cNvPr>
          <p:cNvSpPr/>
          <p:nvPr/>
        </p:nvSpPr>
        <p:spPr>
          <a:xfrm>
            <a:off x="4696249" y="4512235"/>
            <a:ext cx="362600" cy="369332"/>
          </a:xfrm>
          <a:prstGeom prst="rect">
            <a:avLst/>
          </a:prstGeom>
        </p:spPr>
        <p:txBody>
          <a:bodyPr wrap="none">
            <a:spAutoFit/>
          </a:bodyPr>
          <a:lstStyle/>
          <a:p>
            <a:r>
              <a:rPr lang="en-AU" b="1" dirty="0"/>
              <a:t>2.</a:t>
            </a:r>
          </a:p>
        </p:txBody>
      </p:sp>
      <p:sp>
        <p:nvSpPr>
          <p:cNvPr id="21" name="Rectangle 20">
            <a:extLst>
              <a:ext uri="{FF2B5EF4-FFF2-40B4-BE49-F238E27FC236}">
                <a16:creationId xmlns:a16="http://schemas.microsoft.com/office/drawing/2014/main" id="{8E7A70C9-0F55-4086-BB1E-24DD7CE1C638}"/>
              </a:ext>
            </a:extLst>
          </p:cNvPr>
          <p:cNvSpPr/>
          <p:nvPr/>
        </p:nvSpPr>
        <p:spPr>
          <a:xfrm>
            <a:off x="7456935" y="4512235"/>
            <a:ext cx="362600" cy="369332"/>
          </a:xfrm>
          <a:prstGeom prst="rect">
            <a:avLst/>
          </a:prstGeom>
        </p:spPr>
        <p:txBody>
          <a:bodyPr wrap="none">
            <a:spAutoFit/>
          </a:bodyPr>
          <a:lstStyle/>
          <a:p>
            <a:r>
              <a:rPr lang="en-AU" b="1" dirty="0"/>
              <a:t>3.</a:t>
            </a:r>
          </a:p>
        </p:txBody>
      </p:sp>
      <p:sp>
        <p:nvSpPr>
          <p:cNvPr id="22" name="Rectangle 21">
            <a:extLst>
              <a:ext uri="{FF2B5EF4-FFF2-40B4-BE49-F238E27FC236}">
                <a16:creationId xmlns:a16="http://schemas.microsoft.com/office/drawing/2014/main" id="{25E2712B-D0C9-4B60-814E-AA23D39277AD}"/>
              </a:ext>
            </a:extLst>
          </p:cNvPr>
          <p:cNvSpPr/>
          <p:nvPr/>
        </p:nvSpPr>
        <p:spPr>
          <a:xfrm>
            <a:off x="7819535" y="4881567"/>
            <a:ext cx="3804701" cy="830997"/>
          </a:xfrm>
          <a:prstGeom prst="rect">
            <a:avLst/>
          </a:prstGeom>
        </p:spPr>
        <p:txBody>
          <a:bodyPr wrap="square">
            <a:spAutoFit/>
          </a:bodyPr>
          <a:lstStyle/>
          <a:p>
            <a:r>
              <a:rPr lang="en-AU" sz="2400" dirty="0"/>
              <a:t>The </a:t>
            </a:r>
            <a:r>
              <a:rPr lang="en-AU" sz="2400" dirty="0" smtClean="0"/>
              <a:t>net </a:t>
            </a:r>
            <a:r>
              <a:rPr lang="en-AU" sz="2400" dirty="0"/>
              <a:t>force is 75 N towards Rex.</a:t>
            </a:r>
          </a:p>
        </p:txBody>
      </p:sp>
      <p:pic>
        <p:nvPicPr>
          <p:cNvPr id="1026" name="Picture 2" descr="https://i.pinimg.com/originals/8d/d5/0f/8dd50f2ba36b09d50e010f393cadba4c.jpg">
            <a:extLst>
              <a:ext uri="{FF2B5EF4-FFF2-40B4-BE49-F238E27FC236}">
                <a16:creationId xmlns:a16="http://schemas.microsoft.com/office/drawing/2014/main" id="{389D37E9-B1BF-490C-B8FD-EABE7A916BF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1892" y="5207460"/>
            <a:ext cx="1852000" cy="675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19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7" grpId="0"/>
      <p:bldP spid="18" grpId="0"/>
      <p:bldP spid="19" grpId="0"/>
      <p:bldP spid="20" grpId="0"/>
      <p:bldP spid="21"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429041" cy="584775"/>
          </a:xfrm>
          <a:prstGeom prst="homePlate">
            <a:avLst/>
          </a:prstGeom>
          <a:solidFill>
            <a:schemeClr val="accent2"/>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Daily Review</a:t>
            </a:r>
          </a:p>
        </p:txBody>
      </p:sp>
      <p:sp>
        <p:nvSpPr>
          <p:cNvPr id="6" name="Content Placeholder 2">
            <a:extLst>
              <a:ext uri="{FF2B5EF4-FFF2-40B4-BE49-F238E27FC236}">
                <a16:creationId xmlns:a16="http://schemas.microsoft.com/office/drawing/2014/main" id="{44CB129D-136E-4122-A4F7-271A88385B1D}"/>
              </a:ext>
            </a:extLst>
          </p:cNvPr>
          <p:cNvSpPr>
            <a:spLocks noGrp="1"/>
          </p:cNvSpPr>
          <p:nvPr>
            <p:ph idx="1"/>
          </p:nvPr>
        </p:nvSpPr>
        <p:spPr>
          <a:xfrm>
            <a:off x="149412" y="746147"/>
            <a:ext cx="6789271" cy="3473242"/>
          </a:xfrm>
          <a:noFill/>
        </p:spPr>
        <p:txBody>
          <a:bodyPr>
            <a:normAutofit/>
          </a:bodyPr>
          <a:lstStyle/>
          <a:p>
            <a:pPr marL="0" indent="0">
              <a:buNone/>
            </a:pPr>
            <a:r>
              <a:rPr lang="en-AU" b="1" dirty="0"/>
              <a:t>Describing and Drawing Forces</a:t>
            </a:r>
          </a:p>
          <a:p>
            <a:r>
              <a:rPr lang="en-AU" sz="2400" dirty="0"/>
              <a:t>When describing forces, you need to:</a:t>
            </a:r>
          </a:p>
          <a:p>
            <a:pPr marL="914400" lvl="1" indent="-457200">
              <a:buFont typeface="+mj-lt"/>
              <a:buAutoNum type="arabicPeriod"/>
            </a:pPr>
            <a:r>
              <a:rPr lang="en-AU" b="1" u="sng" dirty="0"/>
              <a:t>Draw</a:t>
            </a:r>
            <a:r>
              <a:rPr lang="en-AU" u="sng" dirty="0"/>
              <a:t> a diagram</a:t>
            </a:r>
            <a:r>
              <a:rPr lang="en-AU" dirty="0"/>
              <a:t> with labelled force arrows.</a:t>
            </a:r>
          </a:p>
          <a:p>
            <a:pPr marL="914400" lvl="1" indent="-457200">
              <a:buFont typeface="+mj-lt"/>
              <a:buAutoNum type="arabicPeriod"/>
            </a:pPr>
            <a:r>
              <a:rPr lang="en-AU" b="1" u="sng" dirty="0"/>
              <a:t>Do</a:t>
            </a:r>
            <a:r>
              <a:rPr lang="en-AU" u="sng" dirty="0"/>
              <a:t> the maths</a:t>
            </a:r>
          </a:p>
          <a:p>
            <a:pPr marL="1428750" lvl="2" indent="-514350">
              <a:buFont typeface="+mj-lt"/>
              <a:buAutoNum type="alphaLcParenR"/>
            </a:pPr>
            <a:r>
              <a:rPr lang="en-AU" dirty="0"/>
              <a:t>Add the forces going in the same direction</a:t>
            </a:r>
          </a:p>
          <a:p>
            <a:pPr marL="1428750" lvl="2" indent="-514350">
              <a:buFont typeface="+mj-lt"/>
              <a:buAutoNum type="alphaLcParenR"/>
            </a:pPr>
            <a:r>
              <a:rPr lang="en-AU" dirty="0"/>
              <a:t>Subtract the forces going in opposite directions</a:t>
            </a:r>
          </a:p>
          <a:p>
            <a:pPr marL="914400" lvl="1" indent="-457200">
              <a:buFont typeface="+mj-lt"/>
              <a:buAutoNum type="arabicPeriod"/>
            </a:pPr>
            <a:r>
              <a:rPr lang="en-AU" b="1" u="sng" dirty="0"/>
              <a:t>Describe</a:t>
            </a:r>
            <a:r>
              <a:rPr lang="en-AU" u="sng" dirty="0"/>
              <a:t> the </a:t>
            </a:r>
            <a:r>
              <a:rPr lang="en-AU" u="sng" dirty="0" smtClean="0"/>
              <a:t>net </a:t>
            </a:r>
            <a:r>
              <a:rPr lang="en-AU" u="sng" dirty="0"/>
              <a:t>force</a:t>
            </a:r>
            <a:endParaRPr lang="en-AU" dirty="0"/>
          </a:p>
          <a:p>
            <a:pPr marL="1371600" lvl="2" indent="-457200">
              <a:buFont typeface="+mj-lt"/>
              <a:buAutoNum type="alphaLcParenR"/>
            </a:pPr>
            <a:r>
              <a:rPr lang="en-AU" dirty="0"/>
              <a:t>Balanced (there is no </a:t>
            </a:r>
            <a:r>
              <a:rPr lang="en-AU" dirty="0" smtClean="0"/>
              <a:t>net </a:t>
            </a:r>
            <a:r>
              <a:rPr lang="en-AU" dirty="0"/>
              <a:t>force)</a:t>
            </a:r>
          </a:p>
          <a:p>
            <a:pPr marL="1371600" lvl="2" indent="-457200">
              <a:buFont typeface="+mj-lt"/>
              <a:buAutoNum type="alphaLcParenR"/>
            </a:pPr>
            <a:r>
              <a:rPr lang="en-AU" dirty="0"/>
              <a:t>Unbalanced (state the </a:t>
            </a:r>
            <a:r>
              <a:rPr lang="en-AU" dirty="0" smtClean="0"/>
              <a:t>net </a:t>
            </a:r>
            <a:r>
              <a:rPr lang="en-AU" dirty="0"/>
              <a:t>force and its direction)</a:t>
            </a:r>
          </a:p>
        </p:txBody>
      </p:sp>
      <p:sp>
        <p:nvSpPr>
          <p:cNvPr id="2" name="Rectangle 1">
            <a:extLst>
              <a:ext uri="{FF2B5EF4-FFF2-40B4-BE49-F238E27FC236}">
                <a16:creationId xmlns:a16="http://schemas.microsoft.com/office/drawing/2014/main" id="{1092DE2F-5F75-4220-9548-B504A38D0740}"/>
              </a:ext>
            </a:extLst>
          </p:cNvPr>
          <p:cNvSpPr/>
          <p:nvPr/>
        </p:nvSpPr>
        <p:spPr>
          <a:xfrm>
            <a:off x="7327153" y="2526618"/>
            <a:ext cx="4767935" cy="1692771"/>
          </a:xfrm>
          <a:prstGeom prst="rect">
            <a:avLst/>
          </a:prstGeom>
        </p:spPr>
        <p:txBody>
          <a:bodyPr wrap="square">
            <a:spAutoFit/>
          </a:bodyPr>
          <a:lstStyle/>
          <a:p>
            <a:r>
              <a:rPr lang="en-AU" sz="2600" dirty="0"/>
              <a:t>Two people, Zoe and Joe, are pushing a box together across the floor. Zoe is pushing with 500 N and Joe is pushing with 600 N.</a:t>
            </a:r>
          </a:p>
        </p:txBody>
      </p:sp>
      <p:cxnSp>
        <p:nvCxnSpPr>
          <p:cNvPr id="13" name="Straight Arrow Connector 12">
            <a:extLst>
              <a:ext uri="{FF2B5EF4-FFF2-40B4-BE49-F238E27FC236}">
                <a16:creationId xmlns:a16="http://schemas.microsoft.com/office/drawing/2014/main" id="{164F1F18-056F-42C8-85DD-68C4090C4322}"/>
              </a:ext>
            </a:extLst>
          </p:cNvPr>
          <p:cNvCxnSpPr/>
          <p:nvPr/>
        </p:nvCxnSpPr>
        <p:spPr>
          <a:xfrm>
            <a:off x="2649814" y="5957717"/>
            <a:ext cx="1404471"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CAD66707-5BC6-4801-9C66-21E0EAEFA872}"/>
              </a:ext>
            </a:extLst>
          </p:cNvPr>
          <p:cNvCxnSpPr>
            <a:cxnSpLocks/>
          </p:cNvCxnSpPr>
          <p:nvPr/>
        </p:nvCxnSpPr>
        <p:spPr>
          <a:xfrm>
            <a:off x="2649814" y="5130514"/>
            <a:ext cx="1164625"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40E7F5C6-F9FA-48CC-A703-D2EEDEF2734C}"/>
              </a:ext>
            </a:extLst>
          </p:cNvPr>
          <p:cNvSpPr/>
          <p:nvPr/>
        </p:nvSpPr>
        <p:spPr>
          <a:xfrm>
            <a:off x="2620364" y="5542218"/>
            <a:ext cx="918841" cy="830997"/>
          </a:xfrm>
          <a:prstGeom prst="rect">
            <a:avLst/>
          </a:prstGeom>
        </p:spPr>
        <p:txBody>
          <a:bodyPr wrap="none">
            <a:spAutoFit/>
          </a:bodyPr>
          <a:lstStyle/>
          <a:p>
            <a:pPr algn="ctr"/>
            <a:r>
              <a:rPr lang="en-AU" sz="2400" dirty="0"/>
              <a:t>600 N</a:t>
            </a:r>
          </a:p>
          <a:p>
            <a:pPr algn="ctr"/>
            <a:r>
              <a:rPr lang="en-AU" sz="2400" dirty="0"/>
              <a:t>F</a:t>
            </a:r>
            <a:r>
              <a:rPr lang="en-AU" sz="2400" baseline="-25000" dirty="0"/>
              <a:t>Joe</a:t>
            </a:r>
          </a:p>
        </p:txBody>
      </p:sp>
      <p:sp>
        <p:nvSpPr>
          <p:cNvPr id="17" name="Rectangle 16">
            <a:extLst>
              <a:ext uri="{FF2B5EF4-FFF2-40B4-BE49-F238E27FC236}">
                <a16:creationId xmlns:a16="http://schemas.microsoft.com/office/drawing/2014/main" id="{3757A3FF-6695-43DA-8D3B-FF530B75CB2B}"/>
              </a:ext>
            </a:extLst>
          </p:cNvPr>
          <p:cNvSpPr/>
          <p:nvPr/>
        </p:nvSpPr>
        <p:spPr>
          <a:xfrm>
            <a:off x="2687158" y="4713119"/>
            <a:ext cx="918841" cy="830997"/>
          </a:xfrm>
          <a:prstGeom prst="rect">
            <a:avLst/>
          </a:prstGeom>
        </p:spPr>
        <p:txBody>
          <a:bodyPr wrap="none">
            <a:spAutoFit/>
          </a:bodyPr>
          <a:lstStyle/>
          <a:p>
            <a:pPr algn="ctr"/>
            <a:r>
              <a:rPr lang="en-AU" sz="2400" dirty="0"/>
              <a:t>500 N</a:t>
            </a:r>
          </a:p>
          <a:p>
            <a:pPr algn="ctr"/>
            <a:r>
              <a:rPr lang="en-AU" sz="2400" dirty="0"/>
              <a:t>F</a:t>
            </a:r>
            <a:r>
              <a:rPr lang="en-AU" sz="2400" baseline="-25000" dirty="0"/>
              <a:t>Zoe</a:t>
            </a:r>
            <a:endParaRPr lang="en-AU" sz="2400" dirty="0"/>
          </a:p>
        </p:txBody>
      </p:sp>
      <p:sp>
        <p:nvSpPr>
          <p:cNvPr id="18" name="Rectangle 17">
            <a:extLst>
              <a:ext uri="{FF2B5EF4-FFF2-40B4-BE49-F238E27FC236}">
                <a16:creationId xmlns:a16="http://schemas.microsoft.com/office/drawing/2014/main" id="{4BBED510-2797-411A-A7BC-FC288E48E08C}"/>
              </a:ext>
            </a:extLst>
          </p:cNvPr>
          <p:cNvSpPr/>
          <p:nvPr/>
        </p:nvSpPr>
        <p:spPr>
          <a:xfrm>
            <a:off x="5058849" y="4881567"/>
            <a:ext cx="2323072" cy="461665"/>
          </a:xfrm>
          <a:prstGeom prst="rect">
            <a:avLst/>
          </a:prstGeom>
        </p:spPr>
        <p:txBody>
          <a:bodyPr wrap="none">
            <a:spAutoFit/>
          </a:bodyPr>
          <a:lstStyle/>
          <a:p>
            <a:r>
              <a:rPr lang="en-AU" sz="2400" dirty="0"/>
              <a:t>500 + 600 = 1100</a:t>
            </a:r>
            <a:endParaRPr lang="en-AU" dirty="0"/>
          </a:p>
        </p:txBody>
      </p:sp>
      <p:sp>
        <p:nvSpPr>
          <p:cNvPr id="19" name="Rectangle 18">
            <a:extLst>
              <a:ext uri="{FF2B5EF4-FFF2-40B4-BE49-F238E27FC236}">
                <a16:creationId xmlns:a16="http://schemas.microsoft.com/office/drawing/2014/main" id="{E30E369F-C6C1-4C69-AB5E-4BC692BC99DB}"/>
              </a:ext>
            </a:extLst>
          </p:cNvPr>
          <p:cNvSpPr/>
          <p:nvPr/>
        </p:nvSpPr>
        <p:spPr>
          <a:xfrm>
            <a:off x="96911" y="4512235"/>
            <a:ext cx="359394" cy="369332"/>
          </a:xfrm>
          <a:prstGeom prst="rect">
            <a:avLst/>
          </a:prstGeom>
        </p:spPr>
        <p:txBody>
          <a:bodyPr wrap="none">
            <a:spAutoFit/>
          </a:bodyPr>
          <a:lstStyle/>
          <a:p>
            <a:r>
              <a:rPr lang="en-AU" b="1" dirty="0"/>
              <a:t>1.</a:t>
            </a:r>
          </a:p>
        </p:txBody>
      </p:sp>
      <p:sp>
        <p:nvSpPr>
          <p:cNvPr id="20" name="Rectangle 19">
            <a:extLst>
              <a:ext uri="{FF2B5EF4-FFF2-40B4-BE49-F238E27FC236}">
                <a16:creationId xmlns:a16="http://schemas.microsoft.com/office/drawing/2014/main" id="{0E5C7201-4A7F-4467-98DF-6A90EF2D0A94}"/>
              </a:ext>
            </a:extLst>
          </p:cNvPr>
          <p:cNvSpPr/>
          <p:nvPr/>
        </p:nvSpPr>
        <p:spPr>
          <a:xfrm>
            <a:off x="4696249" y="4512235"/>
            <a:ext cx="362600" cy="369332"/>
          </a:xfrm>
          <a:prstGeom prst="rect">
            <a:avLst/>
          </a:prstGeom>
        </p:spPr>
        <p:txBody>
          <a:bodyPr wrap="none">
            <a:spAutoFit/>
          </a:bodyPr>
          <a:lstStyle/>
          <a:p>
            <a:r>
              <a:rPr lang="en-AU" b="1" dirty="0"/>
              <a:t>2.</a:t>
            </a:r>
          </a:p>
        </p:txBody>
      </p:sp>
      <p:sp>
        <p:nvSpPr>
          <p:cNvPr id="21" name="Rectangle 20">
            <a:extLst>
              <a:ext uri="{FF2B5EF4-FFF2-40B4-BE49-F238E27FC236}">
                <a16:creationId xmlns:a16="http://schemas.microsoft.com/office/drawing/2014/main" id="{8E7A70C9-0F55-4086-BB1E-24DD7CE1C638}"/>
              </a:ext>
            </a:extLst>
          </p:cNvPr>
          <p:cNvSpPr/>
          <p:nvPr/>
        </p:nvSpPr>
        <p:spPr>
          <a:xfrm>
            <a:off x="7456935" y="4512235"/>
            <a:ext cx="362600" cy="369332"/>
          </a:xfrm>
          <a:prstGeom prst="rect">
            <a:avLst/>
          </a:prstGeom>
        </p:spPr>
        <p:txBody>
          <a:bodyPr wrap="none">
            <a:spAutoFit/>
          </a:bodyPr>
          <a:lstStyle/>
          <a:p>
            <a:r>
              <a:rPr lang="en-AU" b="1" dirty="0"/>
              <a:t>3.</a:t>
            </a:r>
          </a:p>
        </p:txBody>
      </p:sp>
      <p:sp>
        <p:nvSpPr>
          <p:cNvPr id="22" name="Rectangle 21">
            <a:extLst>
              <a:ext uri="{FF2B5EF4-FFF2-40B4-BE49-F238E27FC236}">
                <a16:creationId xmlns:a16="http://schemas.microsoft.com/office/drawing/2014/main" id="{25E2712B-D0C9-4B60-814E-AA23D39277AD}"/>
              </a:ext>
            </a:extLst>
          </p:cNvPr>
          <p:cNvSpPr/>
          <p:nvPr/>
        </p:nvSpPr>
        <p:spPr>
          <a:xfrm>
            <a:off x="7819535" y="4881567"/>
            <a:ext cx="3804701" cy="830997"/>
          </a:xfrm>
          <a:prstGeom prst="rect">
            <a:avLst/>
          </a:prstGeom>
        </p:spPr>
        <p:txBody>
          <a:bodyPr wrap="square">
            <a:spAutoFit/>
          </a:bodyPr>
          <a:lstStyle/>
          <a:p>
            <a:r>
              <a:rPr lang="en-AU" sz="2400" dirty="0"/>
              <a:t>The </a:t>
            </a:r>
            <a:r>
              <a:rPr lang="en-AU" sz="2400" dirty="0" smtClean="0"/>
              <a:t>net </a:t>
            </a:r>
            <a:r>
              <a:rPr lang="en-AU" sz="2400" dirty="0"/>
              <a:t>force is 1100 N to the right.</a:t>
            </a:r>
          </a:p>
        </p:txBody>
      </p:sp>
      <p:sp>
        <p:nvSpPr>
          <p:cNvPr id="3" name="Rectangle 2"/>
          <p:cNvSpPr/>
          <p:nvPr/>
        </p:nvSpPr>
        <p:spPr>
          <a:xfrm>
            <a:off x="838029" y="4696901"/>
            <a:ext cx="1811785" cy="1811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209353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7" grpId="0"/>
      <p:bldP spid="18" grpId="0"/>
      <p:bldP spid="19" grpId="0"/>
      <p:bldP spid="20" grpId="0"/>
      <p:bldP spid="21" grpId="0"/>
      <p:bldP spid="22" grpId="0"/>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429041" cy="584775"/>
          </a:xfrm>
          <a:prstGeom prst="homePlate">
            <a:avLst/>
          </a:prstGeom>
          <a:solidFill>
            <a:schemeClr val="accent2"/>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Daily Review</a:t>
            </a:r>
          </a:p>
        </p:txBody>
      </p:sp>
      <p:sp>
        <p:nvSpPr>
          <p:cNvPr id="6" name="Content Placeholder 2">
            <a:extLst>
              <a:ext uri="{FF2B5EF4-FFF2-40B4-BE49-F238E27FC236}">
                <a16:creationId xmlns:a16="http://schemas.microsoft.com/office/drawing/2014/main" id="{44CB129D-136E-4122-A4F7-271A88385B1D}"/>
              </a:ext>
            </a:extLst>
          </p:cNvPr>
          <p:cNvSpPr>
            <a:spLocks noGrp="1"/>
          </p:cNvSpPr>
          <p:nvPr>
            <p:ph idx="1"/>
          </p:nvPr>
        </p:nvSpPr>
        <p:spPr>
          <a:xfrm>
            <a:off x="838200" y="720000"/>
            <a:ext cx="8559835" cy="4351338"/>
          </a:xfrm>
        </p:spPr>
        <p:txBody>
          <a:bodyPr/>
          <a:lstStyle/>
          <a:p>
            <a:pPr marL="0" indent="0">
              <a:buNone/>
            </a:pPr>
            <a:r>
              <a:rPr lang="en-AU" b="1" dirty="0"/>
              <a:t>Comparing Gravity</a:t>
            </a:r>
          </a:p>
          <a:p>
            <a:pPr marL="457200" indent="-457200">
              <a:buFont typeface="+mj-lt"/>
              <a:buAutoNum type="arabicPeriod"/>
            </a:pPr>
            <a:r>
              <a:rPr lang="en-AU" sz="2000" dirty="0"/>
              <a:t>Consider the </a:t>
            </a:r>
            <a:r>
              <a:rPr lang="en-AU" sz="2000" b="1" dirty="0"/>
              <a:t>mass of the objects</a:t>
            </a:r>
            <a:r>
              <a:rPr lang="en-AU" sz="2000" dirty="0"/>
              <a:t>: more mass = more gravity</a:t>
            </a:r>
          </a:p>
          <a:p>
            <a:pPr marL="457200" indent="-457200">
              <a:buFont typeface="+mj-lt"/>
              <a:buAutoNum type="arabicPeriod"/>
            </a:pPr>
            <a:r>
              <a:rPr lang="en-AU" sz="2000" dirty="0"/>
              <a:t>Consider the </a:t>
            </a:r>
            <a:r>
              <a:rPr lang="en-AU" sz="2000" b="1" dirty="0"/>
              <a:t>mass of the planets</a:t>
            </a:r>
            <a:r>
              <a:rPr lang="en-AU" sz="2000" dirty="0"/>
              <a:t>: more mass = more gravity</a:t>
            </a:r>
          </a:p>
          <a:p>
            <a:pPr marL="457200" indent="-457200">
              <a:buFont typeface="+mj-lt"/>
              <a:buAutoNum type="arabicPeriod"/>
            </a:pPr>
            <a:r>
              <a:rPr lang="en-AU" sz="2000" dirty="0"/>
              <a:t>Consider the </a:t>
            </a:r>
            <a:r>
              <a:rPr lang="en-AU" sz="2000" b="1" dirty="0"/>
              <a:t>distance between the objects</a:t>
            </a:r>
            <a:r>
              <a:rPr lang="en-AU" sz="2000" dirty="0"/>
              <a:t>: more distance = </a:t>
            </a:r>
            <a:r>
              <a:rPr lang="en-AU" sz="2000" i="1" dirty="0"/>
              <a:t>less</a:t>
            </a:r>
            <a:r>
              <a:rPr lang="en-AU" sz="2000" dirty="0"/>
              <a:t> gravity</a:t>
            </a:r>
          </a:p>
          <a:p>
            <a:r>
              <a:rPr lang="en-AU" sz="2000" dirty="0"/>
              <a:t>State </a:t>
            </a:r>
            <a:r>
              <a:rPr lang="en-AU" sz="2000" b="1" dirty="0"/>
              <a:t>which object is pulled more</a:t>
            </a:r>
            <a:r>
              <a:rPr lang="en-AU" sz="2000" dirty="0"/>
              <a:t> (or less) by gravity and explain </a:t>
            </a:r>
            <a:r>
              <a:rPr lang="en-AU" sz="2000" b="1" dirty="0"/>
              <a:t>why</a:t>
            </a:r>
            <a:r>
              <a:rPr lang="en-AU" sz="2000" dirty="0"/>
              <a:t>.</a:t>
            </a:r>
          </a:p>
        </p:txBody>
      </p:sp>
      <p:graphicFrame>
        <p:nvGraphicFramePr>
          <p:cNvPr id="10" name="Table 9">
            <a:extLst>
              <a:ext uri="{FF2B5EF4-FFF2-40B4-BE49-F238E27FC236}">
                <a16:creationId xmlns:a16="http://schemas.microsoft.com/office/drawing/2014/main" id="{3D7D87A2-7586-4822-A76A-E79C64C5F5E9}"/>
              </a:ext>
            </a:extLst>
          </p:cNvPr>
          <p:cNvGraphicFramePr>
            <a:graphicFrameLocks noGrp="1"/>
          </p:cNvGraphicFramePr>
          <p:nvPr/>
        </p:nvGraphicFramePr>
        <p:xfrm>
          <a:off x="9514800" y="3858440"/>
          <a:ext cx="2605964" cy="2931160"/>
        </p:xfrm>
        <a:graphic>
          <a:graphicData uri="http://schemas.openxmlformats.org/drawingml/2006/table">
            <a:tbl>
              <a:tblPr firstRow="1" bandRow="1">
                <a:tableStyleId>{F5AB1C69-6EDB-4FF4-983F-18BD219EF322}</a:tableStyleId>
              </a:tblPr>
              <a:tblGrid>
                <a:gridCol w="2605964">
                  <a:extLst>
                    <a:ext uri="{9D8B030D-6E8A-4147-A177-3AD203B41FA5}">
                      <a16:colId xmlns:a16="http://schemas.microsoft.com/office/drawing/2014/main" val="20000"/>
                    </a:ext>
                  </a:extLst>
                </a:gridCol>
              </a:tblGrid>
              <a:tr h="370840">
                <a:tc>
                  <a:txBody>
                    <a:bodyPr/>
                    <a:lstStyle/>
                    <a:p>
                      <a:r>
                        <a:rPr lang="en-AU" dirty="0"/>
                        <a:t>Vocabulary</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1" baseline="0" dirty="0"/>
                        <a:t>mass </a:t>
                      </a:r>
                      <a:r>
                        <a:rPr lang="en-AU" b="0" baseline="0" dirty="0"/>
                        <a:t>(</a:t>
                      </a:r>
                      <a:r>
                        <a:rPr lang="en-AU" b="0" i="1" baseline="0" dirty="0"/>
                        <a:t>noun</a:t>
                      </a:r>
                      <a:r>
                        <a:rPr lang="en-AU" b="0" i="0"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AU" b="0" i="0" baseline="0" dirty="0"/>
                        <a:t>the amount of matter (‘stuff’) an object contains</a:t>
                      </a:r>
                    </a:p>
                    <a:p>
                      <a:pPr marL="0" marR="0" indent="0" algn="l" defTabSz="914400" rtl="0" eaLnBrk="1" fontAlgn="auto" latinLnBrk="0" hangingPunct="1">
                        <a:lnSpc>
                          <a:spcPct val="100000"/>
                        </a:lnSpc>
                        <a:spcBef>
                          <a:spcPts val="0"/>
                        </a:spcBef>
                        <a:spcAft>
                          <a:spcPts val="0"/>
                        </a:spcAft>
                        <a:buClrTx/>
                        <a:buSzTx/>
                        <a:buFontTx/>
                        <a:buNone/>
                        <a:tabLst/>
                        <a:defRPr/>
                      </a:pPr>
                      <a:endParaRPr lang="en-AU" b="0"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b="1" i="0" baseline="0" dirty="0"/>
                        <a:t>gravity </a:t>
                      </a:r>
                      <a:r>
                        <a:rPr lang="en-AU" b="0" i="0" baseline="0" dirty="0"/>
                        <a:t>(</a:t>
                      </a:r>
                      <a:r>
                        <a:rPr lang="en-AU" b="0" i="1" baseline="0" dirty="0"/>
                        <a:t>noun</a:t>
                      </a:r>
                      <a:r>
                        <a:rPr lang="en-AU" b="0" i="0"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a non-contact force that pulls objects with mass together</a:t>
                      </a:r>
                      <a:endParaRPr lang="en-AU" sz="1800" dirty="0"/>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2" name="TextBox 1">
            <a:extLst>
              <a:ext uri="{FF2B5EF4-FFF2-40B4-BE49-F238E27FC236}">
                <a16:creationId xmlns:a16="http://schemas.microsoft.com/office/drawing/2014/main" id="{63A24AC8-E87C-435D-BA62-D13DF5828095}"/>
              </a:ext>
            </a:extLst>
          </p:cNvPr>
          <p:cNvSpPr txBox="1"/>
          <p:nvPr/>
        </p:nvSpPr>
        <p:spPr>
          <a:xfrm>
            <a:off x="0" y="4178786"/>
            <a:ext cx="4279918" cy="892552"/>
          </a:xfrm>
          <a:prstGeom prst="rect">
            <a:avLst/>
          </a:prstGeom>
          <a:noFill/>
        </p:spPr>
        <p:txBody>
          <a:bodyPr wrap="square" rtlCol="0">
            <a:spAutoFit/>
          </a:bodyPr>
          <a:lstStyle/>
          <a:p>
            <a:r>
              <a:rPr lang="en-AU" sz="2600" dirty="0">
                <a:solidFill>
                  <a:srgbClr val="FF0000"/>
                </a:solidFill>
              </a:rPr>
              <a:t>The ________ is pulled ____ by gravity because…</a:t>
            </a:r>
          </a:p>
        </p:txBody>
      </p:sp>
      <p:pic>
        <p:nvPicPr>
          <p:cNvPr id="5" name="Picture 4">
            <a:extLst>
              <a:ext uri="{FF2B5EF4-FFF2-40B4-BE49-F238E27FC236}">
                <a16:creationId xmlns:a16="http://schemas.microsoft.com/office/drawing/2014/main" id="{F90A235C-0C52-4CAD-A33A-8ECD1C255FA0}"/>
              </a:ext>
            </a:extLst>
          </p:cNvPr>
          <p:cNvPicPr>
            <a:picLocks noChangeAspect="1"/>
          </p:cNvPicPr>
          <p:nvPr/>
        </p:nvPicPr>
        <p:blipFill>
          <a:blip r:embed="rId2"/>
          <a:stretch>
            <a:fillRect/>
          </a:stretch>
        </p:blipFill>
        <p:spPr>
          <a:xfrm>
            <a:off x="4128492" y="2895669"/>
            <a:ext cx="4727120" cy="3966434"/>
          </a:xfrm>
          <a:prstGeom prst="rect">
            <a:avLst/>
          </a:prstGeom>
        </p:spPr>
      </p:pic>
    </p:spTree>
    <p:extLst>
      <p:ext uri="{BB962C8B-B14F-4D97-AF65-F5344CB8AC3E}">
        <p14:creationId xmlns:p14="http://schemas.microsoft.com/office/powerpoint/2010/main" val="224189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5840" y="2057400"/>
            <a:ext cx="8274424" cy="2514600"/>
          </a:xfrm>
          <a:solidFill>
            <a:schemeClr val="bg1"/>
          </a:solidFill>
          <a:ln w="38100">
            <a:solidFill>
              <a:schemeClr val="accent2"/>
            </a:solidFill>
          </a:ln>
        </p:spPr>
        <p:txBody>
          <a:bodyPr anchor="ctr">
            <a:normAutofit/>
          </a:bodyPr>
          <a:lstStyle/>
          <a:p>
            <a:r>
              <a:rPr lang="en-AU" dirty="0"/>
              <a:t>Simple Machines: Levers</a:t>
            </a:r>
            <a:br>
              <a:rPr lang="en-AU" dirty="0"/>
            </a:br>
            <a:r>
              <a:rPr lang="en-AU" sz="2800" dirty="0"/>
              <a:t>Year 7 Science</a:t>
            </a:r>
            <a:endParaRPr lang="en-AU" dirty="0"/>
          </a:p>
        </p:txBody>
      </p:sp>
    </p:spTree>
    <p:extLst>
      <p:ext uri="{BB962C8B-B14F-4D97-AF65-F5344CB8AC3E}">
        <p14:creationId xmlns:p14="http://schemas.microsoft.com/office/powerpoint/2010/main" val="2732963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609"/>
            <a:ext cx="3590904" cy="584775"/>
          </a:xfrm>
          <a:prstGeom prst="homePlate">
            <a:avLst/>
          </a:prstGeom>
          <a:solidFill>
            <a:schemeClr val="accent2"/>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Learning Objectives</a:t>
            </a:r>
          </a:p>
        </p:txBody>
      </p:sp>
      <p:sp>
        <p:nvSpPr>
          <p:cNvPr id="9" name="TextBox 8"/>
          <p:cNvSpPr txBox="1"/>
          <p:nvPr/>
        </p:nvSpPr>
        <p:spPr>
          <a:xfrm>
            <a:off x="0" y="2396108"/>
            <a:ext cx="4498548" cy="584775"/>
          </a:xfrm>
          <a:prstGeom prst="homePlate">
            <a:avLst/>
          </a:prstGeom>
          <a:solidFill>
            <a:schemeClr val="accent2"/>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Activate Prior Knowledge</a:t>
            </a:r>
          </a:p>
        </p:txBody>
      </p:sp>
      <p:graphicFrame>
        <p:nvGraphicFramePr>
          <p:cNvPr id="11" name="Table 10"/>
          <p:cNvGraphicFramePr>
            <a:graphicFrameLocks noGrp="1"/>
          </p:cNvGraphicFramePr>
          <p:nvPr>
            <p:extLst>
              <p:ext uri="{D42A27DB-BD31-4B8C-83A1-F6EECF244321}">
                <p14:modId xmlns:p14="http://schemas.microsoft.com/office/powerpoint/2010/main" val="2151148687"/>
              </p:ext>
            </p:extLst>
          </p:nvPr>
        </p:nvGraphicFramePr>
        <p:xfrm>
          <a:off x="9514481" y="235502"/>
          <a:ext cx="2605964" cy="100584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a:t>
                      </a:r>
                    </a:p>
                  </a:txBody>
                  <a:tcPr>
                    <a:solidFill>
                      <a:schemeClr val="accent2"/>
                    </a:solidFill>
                  </a:tcPr>
                </a:tc>
                <a:extLst>
                  <a:ext uri="{0D108BD9-81ED-4DB2-BD59-A6C34878D82A}">
                    <a16:rowId xmlns:a16="http://schemas.microsoft.com/office/drawing/2014/main" val="10000"/>
                  </a:ext>
                </a:extLst>
              </a:tr>
              <a:tr h="370840">
                <a:tc>
                  <a:txBody>
                    <a:bodyPr/>
                    <a:lstStyle/>
                    <a:p>
                      <a:r>
                        <a:rPr lang="en-AU" dirty="0"/>
                        <a:t>What are we going to learn?</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5" name="Content Placeholder 2">
            <a:extLst>
              <a:ext uri="{FF2B5EF4-FFF2-40B4-BE49-F238E27FC236}">
                <a16:creationId xmlns:a16="http://schemas.microsoft.com/office/drawing/2014/main" id="{D56355AD-F9E3-406A-AA51-BD8916277243}"/>
              </a:ext>
            </a:extLst>
          </p:cNvPr>
          <p:cNvSpPr>
            <a:spLocks noGrp="1"/>
          </p:cNvSpPr>
          <p:nvPr>
            <p:ph idx="1"/>
          </p:nvPr>
        </p:nvSpPr>
        <p:spPr>
          <a:xfrm>
            <a:off x="838200" y="720000"/>
            <a:ext cx="10515600" cy="1620000"/>
          </a:xfrm>
        </p:spPr>
        <p:txBody>
          <a:bodyPr>
            <a:normAutofit/>
          </a:bodyPr>
          <a:lstStyle/>
          <a:p>
            <a:r>
              <a:rPr lang="en-AU" dirty="0"/>
              <a:t>Define and identify levers, fulcrums, input force, and </a:t>
            </a:r>
            <a:br>
              <a:rPr lang="en-AU" dirty="0"/>
            </a:br>
            <a:r>
              <a:rPr lang="en-AU" dirty="0"/>
              <a:t>output force.</a:t>
            </a:r>
          </a:p>
          <a:p>
            <a:r>
              <a:rPr lang="en-AU" dirty="0"/>
              <a:t>Describe and calculate mechanical advantage.</a:t>
            </a:r>
          </a:p>
        </p:txBody>
      </p:sp>
      <p:sp>
        <p:nvSpPr>
          <p:cNvPr id="2" name="TextBox 1">
            <a:extLst>
              <a:ext uri="{FF2B5EF4-FFF2-40B4-BE49-F238E27FC236}">
                <a16:creationId xmlns:a16="http://schemas.microsoft.com/office/drawing/2014/main" id="{EC9CF77F-9496-4178-8C53-0D1F282880E9}"/>
              </a:ext>
            </a:extLst>
          </p:cNvPr>
          <p:cNvSpPr txBox="1"/>
          <p:nvPr/>
        </p:nvSpPr>
        <p:spPr>
          <a:xfrm>
            <a:off x="770275" y="3123652"/>
            <a:ext cx="7507138" cy="3108543"/>
          </a:xfrm>
          <a:prstGeom prst="rect">
            <a:avLst/>
          </a:prstGeom>
          <a:noFill/>
        </p:spPr>
        <p:txBody>
          <a:bodyPr wrap="square" rtlCol="0">
            <a:spAutoFit/>
          </a:bodyPr>
          <a:lstStyle/>
          <a:p>
            <a:pPr marL="285750" indent="-285750">
              <a:buFont typeface="Arial" panose="020B0604020202020204" pitchFamily="34" charset="0"/>
              <a:buChar char="•"/>
            </a:pPr>
            <a:r>
              <a:rPr lang="en-AU" sz="2800" dirty="0"/>
              <a:t>Think, pair share:</a:t>
            </a:r>
          </a:p>
          <a:p>
            <a:pPr marL="742950" lvl="1" indent="-285750">
              <a:buFont typeface="Arial" panose="020B0604020202020204" pitchFamily="34" charset="0"/>
              <a:buChar char="•"/>
            </a:pPr>
            <a:r>
              <a:rPr lang="en-AU" sz="2800" dirty="0"/>
              <a:t>What does advantage usually mean?</a:t>
            </a:r>
          </a:p>
          <a:p>
            <a:pPr marL="285750" indent="-285750">
              <a:buFont typeface="Arial" panose="020B0604020202020204" pitchFamily="34" charset="0"/>
              <a:buChar char="•"/>
            </a:pPr>
            <a:r>
              <a:rPr lang="en-AU" sz="2800" dirty="0"/>
              <a:t>Draw a seesaw on your whiteboards and </a:t>
            </a:r>
            <a:br>
              <a:rPr lang="en-AU" sz="2800" dirty="0"/>
            </a:br>
            <a:r>
              <a:rPr lang="en-AU" sz="2800" dirty="0"/>
              <a:t>label the forces at work.</a:t>
            </a:r>
          </a:p>
          <a:p>
            <a:pPr marL="285750" indent="-285750">
              <a:buFont typeface="Arial" panose="020B0604020202020204" pitchFamily="34" charset="0"/>
              <a:buChar char="•"/>
            </a:pPr>
            <a:r>
              <a:rPr lang="en-AU" sz="2800" dirty="0"/>
              <a:t>In this picture, which child is experiencing </a:t>
            </a:r>
            <a:br>
              <a:rPr lang="en-AU" sz="2800" dirty="0"/>
            </a:br>
            <a:r>
              <a:rPr lang="en-AU" sz="2800" dirty="0"/>
              <a:t>more gravitational force? How do you know? (The two children are not moving.)</a:t>
            </a:r>
          </a:p>
        </p:txBody>
      </p:sp>
      <p:pic>
        <p:nvPicPr>
          <p:cNvPr id="10" name="Picture 2" descr="https://www.cedarworks.com/store/image/cache/catalog/seesaw_800x526-800x52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5422" y="2260217"/>
            <a:ext cx="4183987" cy="2750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04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4" descr="http://tammybruce.com/wp-content/uploads/2016/12/seesa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2785" y="3409431"/>
            <a:ext cx="4533900" cy="26955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0"/>
            <a:ext cx="4023093" cy="584775"/>
          </a:xfrm>
          <a:prstGeom prst="homePlate">
            <a:avLst/>
          </a:prstGeom>
          <a:solidFill>
            <a:schemeClr val="accent2"/>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Concept Development</a:t>
            </a:r>
          </a:p>
        </p:txBody>
      </p:sp>
      <p:graphicFrame>
        <p:nvGraphicFramePr>
          <p:cNvPr id="13" name="Table 12"/>
          <p:cNvGraphicFramePr>
            <a:graphicFrameLocks noGrp="1"/>
          </p:cNvGraphicFramePr>
          <p:nvPr>
            <p:extLst>
              <p:ext uri="{D42A27DB-BD31-4B8C-83A1-F6EECF244321}">
                <p14:modId xmlns:p14="http://schemas.microsoft.com/office/powerpoint/2010/main" val="458761505"/>
              </p:ext>
            </p:extLst>
          </p:nvPr>
        </p:nvGraphicFramePr>
        <p:xfrm>
          <a:off x="9514800" y="68400"/>
          <a:ext cx="2605964" cy="73660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353527">
                <a:tc>
                  <a:txBody>
                    <a:bodyPr/>
                    <a:lstStyle/>
                    <a:p>
                      <a:r>
                        <a:rPr lang="en-AU" dirty="0"/>
                        <a:t>CFU 1</a:t>
                      </a:r>
                    </a:p>
                  </a:txBody>
                  <a:tcPr>
                    <a:solidFill>
                      <a:schemeClr val="accent2"/>
                    </a:solidFill>
                  </a:tcPr>
                </a:tc>
                <a:extLst>
                  <a:ext uri="{0D108BD9-81ED-4DB2-BD59-A6C34878D82A}">
                    <a16:rowId xmlns:a16="http://schemas.microsoft.com/office/drawing/2014/main" val="10000"/>
                  </a:ext>
                </a:extLst>
              </a:tr>
              <a:tr h="370840">
                <a:tc>
                  <a:txBody>
                    <a:bodyPr/>
                    <a:lstStyle/>
                    <a:p>
                      <a:r>
                        <a:rPr lang="en-AU" dirty="0"/>
                        <a:t>What is a lever?</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331042791"/>
              </p:ext>
            </p:extLst>
          </p:nvPr>
        </p:nvGraphicFramePr>
        <p:xfrm>
          <a:off x="9514800" y="918504"/>
          <a:ext cx="2605964" cy="73660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0">
                <a:tc>
                  <a:txBody>
                    <a:bodyPr/>
                    <a:lstStyle/>
                    <a:p>
                      <a:r>
                        <a:rPr lang="en-AU" dirty="0"/>
                        <a:t>CFU 2</a:t>
                      </a:r>
                    </a:p>
                  </a:txBody>
                  <a:tcPr>
                    <a:solidFill>
                      <a:schemeClr val="accent2"/>
                    </a:solidFill>
                  </a:tcPr>
                </a:tc>
                <a:extLst>
                  <a:ext uri="{0D108BD9-81ED-4DB2-BD59-A6C34878D82A}">
                    <a16:rowId xmlns:a16="http://schemas.microsoft.com/office/drawing/2014/main" val="10000"/>
                  </a:ext>
                </a:extLst>
              </a:tr>
              <a:tr h="370840">
                <a:tc>
                  <a:txBody>
                    <a:bodyPr/>
                    <a:lstStyle/>
                    <a:p>
                      <a:r>
                        <a:rPr lang="en-AU" dirty="0"/>
                        <a:t>What is a fulcrum?</a:t>
                      </a:r>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6" name="Content Placeholder 2">
            <a:extLst>
              <a:ext uri="{FF2B5EF4-FFF2-40B4-BE49-F238E27FC236}">
                <a16:creationId xmlns:a16="http://schemas.microsoft.com/office/drawing/2014/main" id="{7F92BBE8-C137-474F-972A-B52681EB261E}"/>
              </a:ext>
            </a:extLst>
          </p:cNvPr>
          <p:cNvSpPr>
            <a:spLocks noGrp="1"/>
          </p:cNvSpPr>
          <p:nvPr>
            <p:ph idx="1"/>
          </p:nvPr>
        </p:nvSpPr>
        <p:spPr>
          <a:xfrm>
            <a:off x="838200" y="720000"/>
            <a:ext cx="8559835" cy="4351338"/>
          </a:xfrm>
        </p:spPr>
        <p:txBody>
          <a:bodyPr/>
          <a:lstStyle/>
          <a:p>
            <a:pPr marL="0" indent="0">
              <a:buNone/>
            </a:pPr>
            <a:r>
              <a:rPr lang="en-AU" b="1" dirty="0"/>
              <a:t>What is a lever?</a:t>
            </a:r>
          </a:p>
          <a:p>
            <a:r>
              <a:rPr lang="en-AU" dirty="0"/>
              <a:t>A lever is a solid rod or bar that is supported at a turning point called a fulcrum.</a:t>
            </a:r>
          </a:p>
          <a:p>
            <a:r>
              <a:rPr lang="en-AU" dirty="0"/>
              <a:t>A seesaw is an example of a lever:</a:t>
            </a:r>
          </a:p>
          <a:p>
            <a:endParaRPr lang="en-AU" dirty="0"/>
          </a:p>
          <a:p>
            <a:endParaRPr lang="en-AU" dirty="0"/>
          </a:p>
        </p:txBody>
      </p:sp>
      <p:graphicFrame>
        <p:nvGraphicFramePr>
          <p:cNvPr id="8" name="Table 7">
            <a:extLst>
              <a:ext uri="{FF2B5EF4-FFF2-40B4-BE49-F238E27FC236}">
                <a16:creationId xmlns:a16="http://schemas.microsoft.com/office/drawing/2014/main" id="{539D0050-07E8-4D4A-AAAF-5B746CCA3ECB}"/>
              </a:ext>
            </a:extLst>
          </p:cNvPr>
          <p:cNvGraphicFramePr>
            <a:graphicFrameLocks noGrp="1"/>
          </p:cNvGraphicFramePr>
          <p:nvPr>
            <p:extLst>
              <p:ext uri="{D42A27DB-BD31-4B8C-83A1-F6EECF244321}">
                <p14:modId xmlns:p14="http://schemas.microsoft.com/office/powerpoint/2010/main" val="173319788"/>
              </p:ext>
            </p:extLst>
          </p:nvPr>
        </p:nvGraphicFramePr>
        <p:xfrm>
          <a:off x="9514800" y="1768608"/>
          <a:ext cx="2605964" cy="1280160"/>
        </p:xfrm>
        <a:graphic>
          <a:graphicData uri="http://schemas.openxmlformats.org/drawingml/2006/table">
            <a:tbl>
              <a:tblPr firstRow="1" bandRow="1">
                <a:tableStyleId>{21E4AEA4-8DFA-4A89-87EB-49C32662AFE0}</a:tableStyleId>
              </a:tblPr>
              <a:tblGrid>
                <a:gridCol w="2605964">
                  <a:extLst>
                    <a:ext uri="{9D8B030D-6E8A-4147-A177-3AD203B41FA5}">
                      <a16:colId xmlns:a16="http://schemas.microsoft.com/office/drawing/2014/main" val="20000"/>
                    </a:ext>
                  </a:extLst>
                </a:gridCol>
              </a:tblGrid>
              <a:tr h="0">
                <a:tc>
                  <a:txBody>
                    <a:bodyPr/>
                    <a:lstStyle/>
                    <a:p>
                      <a:r>
                        <a:rPr lang="en-AU" dirty="0"/>
                        <a:t>CFU 3</a:t>
                      </a:r>
                    </a:p>
                  </a:txBody>
                  <a:tcPr>
                    <a:solidFill>
                      <a:schemeClr val="accent2"/>
                    </a:solidFill>
                  </a:tcPr>
                </a:tc>
                <a:extLst>
                  <a:ext uri="{0D108BD9-81ED-4DB2-BD59-A6C34878D82A}">
                    <a16:rowId xmlns:a16="http://schemas.microsoft.com/office/drawing/2014/main" val="10000"/>
                  </a:ext>
                </a:extLst>
              </a:tr>
              <a:tr h="370840">
                <a:tc>
                  <a:txBody>
                    <a:bodyPr/>
                    <a:lstStyle/>
                    <a:p>
                      <a:r>
                        <a:rPr lang="en-AU" dirty="0"/>
                        <a:t>Think,</a:t>
                      </a:r>
                      <a:r>
                        <a:rPr lang="en-AU" baseline="0" dirty="0"/>
                        <a:t> Pair, Share: what are two other examples of a lever?</a:t>
                      </a:r>
                      <a:endParaRPr lang="en-AU" dirty="0"/>
                    </a:p>
                  </a:txBody>
                  <a:tcPr>
                    <a:solidFill>
                      <a:schemeClr val="bg1">
                        <a:lumMod val="95000"/>
                      </a:schemeClr>
                    </a:solidFill>
                  </a:tcPr>
                </a:tc>
                <a:extLst>
                  <a:ext uri="{0D108BD9-81ED-4DB2-BD59-A6C34878D82A}">
                    <a16:rowId xmlns:a16="http://schemas.microsoft.com/office/drawing/2014/main" val="10001"/>
                  </a:ext>
                </a:extLst>
              </a:tr>
            </a:tbl>
          </a:graphicData>
        </a:graphic>
      </p:graphicFrame>
      <p:sp>
        <p:nvSpPr>
          <p:cNvPr id="16" name="Arrow: Right 4"/>
          <p:cNvSpPr/>
          <p:nvPr/>
        </p:nvSpPr>
        <p:spPr>
          <a:xfrm rot="5400000">
            <a:off x="3757208" y="3925564"/>
            <a:ext cx="970498" cy="61147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dirty="0"/>
          </a:p>
        </p:txBody>
      </p:sp>
      <p:sp>
        <p:nvSpPr>
          <p:cNvPr id="18" name="Arrow: Right 7"/>
          <p:cNvSpPr/>
          <p:nvPr/>
        </p:nvSpPr>
        <p:spPr>
          <a:xfrm rot="10800000">
            <a:off x="6517459" y="4145748"/>
            <a:ext cx="970498" cy="61147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dirty="0"/>
          </a:p>
        </p:txBody>
      </p:sp>
      <p:sp>
        <p:nvSpPr>
          <p:cNvPr id="19" name="TextBox 18"/>
          <p:cNvSpPr txBox="1"/>
          <p:nvPr/>
        </p:nvSpPr>
        <p:spPr>
          <a:xfrm>
            <a:off x="7487957" y="4220650"/>
            <a:ext cx="751715" cy="461665"/>
          </a:xfrm>
          <a:prstGeom prst="rect">
            <a:avLst/>
          </a:prstGeom>
          <a:noFill/>
        </p:spPr>
        <p:txBody>
          <a:bodyPr wrap="square" rtlCol="0">
            <a:spAutoFit/>
          </a:bodyPr>
          <a:lstStyle/>
          <a:p>
            <a:r>
              <a:rPr lang="en-AU" sz="2400" dirty="0"/>
              <a:t>bar</a:t>
            </a:r>
          </a:p>
        </p:txBody>
      </p:sp>
      <p:sp>
        <p:nvSpPr>
          <p:cNvPr id="20" name="TextBox 19"/>
          <p:cNvSpPr txBox="1"/>
          <p:nvPr/>
        </p:nvSpPr>
        <p:spPr>
          <a:xfrm>
            <a:off x="3104365" y="2898769"/>
            <a:ext cx="2272968" cy="830997"/>
          </a:xfrm>
          <a:prstGeom prst="rect">
            <a:avLst/>
          </a:prstGeom>
          <a:noFill/>
        </p:spPr>
        <p:txBody>
          <a:bodyPr wrap="square" rtlCol="0">
            <a:spAutoFit/>
          </a:bodyPr>
          <a:lstStyle/>
          <a:p>
            <a:pPr algn="ctr"/>
            <a:r>
              <a:rPr lang="en-AU" sz="2400" dirty="0"/>
              <a:t>fulcrum</a:t>
            </a:r>
            <a:br>
              <a:rPr lang="en-AU" sz="2400" dirty="0"/>
            </a:br>
            <a:r>
              <a:rPr lang="en-AU" sz="2400" dirty="0"/>
              <a:t>(turning point)</a:t>
            </a:r>
          </a:p>
        </p:txBody>
      </p:sp>
    </p:spTree>
    <p:extLst>
      <p:ext uri="{BB962C8B-B14F-4D97-AF65-F5344CB8AC3E}">
        <p14:creationId xmlns:p14="http://schemas.microsoft.com/office/powerpoint/2010/main" val="243872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p:bldP spid="2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1270</TotalTime>
  <Words>1759</Words>
  <Application>Microsoft Office PowerPoint</Application>
  <PresentationFormat>Widescreen</PresentationFormat>
  <Paragraphs>305</Paragraphs>
  <Slides>22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Simple Machines: Levers Year 7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teacher</dc:creator>
  <cp:lastModifiedBy>GULBERTI Ashe [Harrisdale Senior High School]</cp:lastModifiedBy>
  <cp:revision>83</cp:revision>
  <dcterms:created xsi:type="dcterms:W3CDTF">2018-02-20T13:07:19Z</dcterms:created>
  <dcterms:modified xsi:type="dcterms:W3CDTF">2020-09-07T05:43:56Z</dcterms:modified>
</cp:coreProperties>
</file>