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8" r:id="rId2"/>
    <p:sldId id="289" r:id="rId3"/>
    <p:sldId id="304" r:id="rId4"/>
    <p:sldId id="305" r:id="rId5"/>
    <p:sldId id="306" r:id="rId6"/>
    <p:sldId id="270" r:id="rId7"/>
    <p:sldId id="263" r:id="rId8"/>
    <p:sldId id="258" r:id="rId9"/>
    <p:sldId id="283" r:id="rId10"/>
    <p:sldId id="309" r:id="rId11"/>
    <p:sldId id="310" r:id="rId12"/>
    <p:sldId id="311" r:id="rId13"/>
    <p:sldId id="261" r:id="rId14"/>
    <p:sldId id="271" r:id="rId15"/>
    <p:sldId id="303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8600" autoAdjust="0"/>
  </p:normalViewPr>
  <p:slideViewPr>
    <p:cSldViewPr snapToGrid="0">
      <p:cViewPr varScale="1">
        <p:scale>
          <a:sx n="68" d="100"/>
          <a:sy n="68" d="100"/>
        </p:scale>
        <p:origin x="5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D878-C812-4740-B463-9B33E50D346F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6035-11AE-4370-8CC1-A1CBDFB6406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273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45 s → share → popsticks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559F6-AA9E-446E-AB94-77EEC8EE765E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04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18/11/2018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6" y="725225"/>
            <a:ext cx="9286704" cy="6138000"/>
          </a:xfrm>
        </p:spPr>
        <p:txBody>
          <a:bodyPr>
            <a:normAutofit/>
          </a:bodyPr>
          <a:lstStyle/>
          <a:p>
            <a:r>
              <a:rPr lang="en-AU" dirty="0"/>
              <a:t>For each of the following levers, label the fulcrum, the input force and the output force.</a:t>
            </a:r>
          </a:p>
        </p:txBody>
      </p:sp>
      <p:pic>
        <p:nvPicPr>
          <p:cNvPr id="8" name="Picture 2" descr="http://assets.wh.cdnds.net/images/1753/wheelbarrow-shutterstock__big_4x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1962274"/>
            <a:ext cx="3595892" cy="269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sbs.com.au/comedy/sites/sbs.com.au.comedy/files/styles/full/public/stapler_0.jpg?itok=ymUXXlZ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79" y="2189395"/>
            <a:ext cx="3334101" cy="18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519" y="4445094"/>
            <a:ext cx="3761558" cy="1883827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06571"/>
              </p:ext>
            </p:extLst>
          </p:nvPr>
        </p:nvGraphicFramePr>
        <p:xfrm>
          <a:off x="9536967" y="3323654"/>
          <a:ext cx="2605964" cy="347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fulcrum </a:t>
                      </a:r>
                      <a:r>
                        <a:rPr lang="en-AU" b="0" i="1" baseline="0" dirty="0"/>
                        <a:t>(noun)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the turning point of a lever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input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force used to operate a lever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output force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force that a lever creates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6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07" t="1382" r="3616" b="2889"/>
          <a:stretch/>
        </p:blipFill>
        <p:spPr>
          <a:xfrm>
            <a:off x="5799339" y="3615765"/>
            <a:ext cx="6321425" cy="3242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84493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information</a:t>
                      </a:r>
                      <a:r>
                        <a:rPr lang="en-AU" baseline="0" dirty="0"/>
                        <a:t> do we need to calculate the mechanical advantage of a ramp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92BBE8-C137-474F-972A-B52681EB2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93" y="720000"/>
                <a:ext cx="9359243" cy="6138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b="1" dirty="0"/>
                  <a:t>Mechanical Advantage of Ramps</a:t>
                </a:r>
              </a:p>
              <a:p>
                <a:r>
                  <a:rPr lang="en-AU" dirty="0"/>
                  <a:t>Ramps make lifting things easier by allowing a smaller input force over a greater distance.</a:t>
                </a:r>
              </a:p>
              <a:p>
                <a:r>
                  <a:rPr lang="en-AU" dirty="0"/>
                  <a:t>The mechanical advantage of ramps is calculated by dividing the ramp’s length by its height.</a:t>
                </a:r>
              </a:p>
              <a:p>
                <a:r>
                  <a:rPr lang="en-AU" dirty="0"/>
                  <a:t>Mechanical advantage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ramp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ramp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height</m:t>
                        </m:r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                      </a:t>
                </a:r>
                <a:br>
                  <a:rPr lang="en-AU" dirty="0"/>
                </a:br>
                <a:r>
                  <a:rPr lang="en-AU" dirty="0"/>
                  <a:t>				= </a:t>
                </a:r>
                <a:r>
                  <a:rPr lang="en-AU" dirty="0">
                    <a:latin typeface="Cambria" panose="02040503050406030204" pitchFamily="18" charset="0"/>
                    <a:ea typeface="Cambria" panose="02040503050406030204" pitchFamily="18" charset="0"/>
                  </a:rPr>
                  <a:t>5</a:t>
                </a:r>
              </a:p>
              <a:p>
                <a:r>
                  <a:rPr lang="en-AU" dirty="0"/>
                  <a:t>The ramp has a mechanical advantage </a:t>
                </a:r>
                <a:br>
                  <a:rPr lang="en-AU" dirty="0"/>
                </a:br>
                <a:r>
                  <a:rPr lang="en-AU" dirty="0"/>
                  <a:t>of 5, making it 5 times easier to </a:t>
                </a:r>
                <a:br>
                  <a:rPr lang="en-AU" dirty="0"/>
                </a:br>
                <a:r>
                  <a:rPr lang="en-AU" dirty="0"/>
                  <a:t>move the load.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92BBE8-C137-474F-972A-B52681EB2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3" y="720000"/>
                <a:ext cx="9359243" cy="6138000"/>
              </a:xfrm>
              <a:blipFill>
                <a:blip r:embed="rId3"/>
                <a:stretch>
                  <a:fillRect l="-1302" t="-21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27908"/>
              </p:ext>
            </p:extLst>
          </p:nvPr>
        </p:nvGraphicFramePr>
        <p:xfrm>
          <a:off x="9523108" y="170600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this</a:t>
                      </a:r>
                      <a:r>
                        <a:rPr lang="en-AU" baseline="0" dirty="0"/>
                        <a:t> ramp’s mechanical advantage?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92BBE8-C137-474F-972A-B52681EB2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93" y="720000"/>
                <a:ext cx="10956174" cy="56863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Mechanical Advantage of Ramps</a:t>
                </a:r>
              </a:p>
              <a:p>
                <a:r>
                  <a:rPr lang="en-AU" dirty="0"/>
                  <a:t>Calculate the mechanical advantage of this ramp. Show your working.</a:t>
                </a:r>
                <a:br>
                  <a:rPr lang="en-AU" dirty="0"/>
                </a:br>
                <a:endParaRPr lang="en-AU" dirty="0"/>
              </a:p>
              <a:p>
                <a:r>
                  <a:rPr lang="en-AU" dirty="0"/>
                  <a:t>Mechanical advantage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ramp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ramp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height</m:t>
                        </m:r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				= </a:t>
                </a:r>
                <a:r>
                  <a:rPr lang="en-AU" dirty="0">
                    <a:latin typeface="Cambria" panose="02040503050406030204" pitchFamily="18" charset="0"/>
                    <a:ea typeface="Cambria" panose="02040503050406030204" pitchFamily="18" charset="0"/>
                  </a:rPr>
                  <a:t>2</a:t>
                </a:r>
              </a:p>
              <a:p>
                <a:r>
                  <a:rPr lang="en-AU" dirty="0"/>
                  <a:t>The inclined plane has a mechanical advantage of 2, needing half of the effort that would normally be required.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92BBE8-C137-474F-972A-B52681EB2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93" y="720000"/>
                <a:ext cx="10956174" cy="5686342"/>
              </a:xfrm>
              <a:blipFill>
                <a:blip r:embed="rId2"/>
                <a:stretch>
                  <a:fillRect l="-1112" t="-17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6582" t="67448" r="13914" b="17648"/>
          <a:stretch/>
        </p:blipFill>
        <p:spPr>
          <a:xfrm>
            <a:off x="6434050" y="2129133"/>
            <a:ext cx="5186450" cy="2642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E2C6B7-0DF2-4D47-8A8E-50529793C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4993096"/>
                  </p:ext>
                </p:extLst>
              </p:nvPr>
            </p:nvGraphicFramePr>
            <p:xfrm>
              <a:off x="7874923" y="5586872"/>
              <a:ext cx="4262757" cy="114083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627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6574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Reminder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5079">
                    <a:tc>
                      <a:txBody>
                        <a:bodyPr/>
                        <a:lstStyle/>
                        <a:p>
                          <a:pPr marL="0" lv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SG" sz="1800" b="0" i="0" smtClean="0">
                                    <a:latin typeface="Cambria Math" panose="02040503050406030204" pitchFamily="18" charset="0"/>
                                  </a:rPr>
                                  <m:t>mechanical</m:t>
                                </m:r>
                                <m:r>
                                  <m:rPr>
                                    <m:nor/>
                                  </m:rPr>
                                  <a:rPr lang="en-SG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SG" sz="1800" b="0" i="0" smtClean="0">
                                    <a:latin typeface="Cambria Math" panose="02040503050406030204" pitchFamily="18" charset="0"/>
                                  </a:rPr>
                                  <m:t>advantage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ramp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length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ramp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height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800" b="0" u="none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3E2C6B7-0DF2-4D47-8A8E-50529793C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4993096"/>
                  </p:ext>
                </p:extLst>
              </p:nvPr>
            </p:nvGraphicFramePr>
            <p:xfrm>
              <a:off x="7874923" y="5586872"/>
              <a:ext cx="4262757" cy="114083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627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Reminder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775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3" t="-50781" r="-571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02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659" t="48772" r="4531" b="35082"/>
          <a:stretch/>
        </p:blipFill>
        <p:spPr>
          <a:xfrm>
            <a:off x="4379401" y="3179156"/>
            <a:ext cx="7812599" cy="1964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92BBE8-C137-474F-972A-B52681EB2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70124"/>
                <a:ext cx="10994967" cy="56863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1" dirty="0"/>
                  <a:t>Mechanical Advantage of Ramps</a:t>
                </a:r>
              </a:p>
              <a:p>
                <a:r>
                  <a:rPr lang="en-AU" dirty="0"/>
                  <a:t>Calculate the mechanical advantage of this ramp. Show your working.</a:t>
                </a:r>
                <a:br>
                  <a:rPr lang="en-AU" dirty="0"/>
                </a:br>
                <a:endParaRPr lang="en-AU" dirty="0"/>
              </a:p>
              <a:p>
                <a:r>
                  <a:rPr lang="en-AU" dirty="0"/>
                  <a:t>Mechanical advantage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ramp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ramp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height</m:t>
                        </m:r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dirty="0"/>
              </a:p>
              <a:p>
                <a:pPr marL="0" indent="0">
                  <a:buNone/>
                </a:pPr>
                <a:br>
                  <a:rPr lang="en-AU" dirty="0"/>
                </a:br>
                <a:r>
                  <a:rPr lang="en-AU" dirty="0"/>
                  <a:t>				= </a:t>
                </a:r>
                <a:r>
                  <a:rPr lang="en-AU" dirty="0">
                    <a:latin typeface="Cambria" panose="02040503050406030204" pitchFamily="18" charset="0"/>
                    <a:ea typeface="Cambria" panose="02040503050406030204" pitchFamily="18" charset="0"/>
                  </a:rPr>
                  <a:t>5</a:t>
                </a:r>
              </a:p>
              <a:p>
                <a:pPr marL="0" indent="0">
                  <a:buNone/>
                </a:pPr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AU" dirty="0"/>
                  <a:t>The inclined plane has a mechanical advantage of 5, needing one fifth of the effort that would normally be required.</a:t>
                </a:r>
              </a:p>
              <a:p>
                <a:pPr marL="0" indent="0">
                  <a:buNone/>
                </a:pPr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92BBE8-C137-474F-972A-B52681EB2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70124"/>
                <a:ext cx="10994967" cy="5686342"/>
              </a:xfrm>
              <a:blipFill>
                <a:blip r:embed="rId3"/>
                <a:stretch>
                  <a:fillRect l="-1109" t="-1822" r="-277" b="-18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3E2C6B7-0DF2-4D47-8A8E-50529793C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3788645"/>
                  </p:ext>
                </p:extLst>
              </p:nvPr>
            </p:nvGraphicFramePr>
            <p:xfrm>
              <a:off x="7882138" y="49826"/>
              <a:ext cx="4262757" cy="114083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627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16574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Reminder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5079">
                    <a:tc>
                      <a:txBody>
                        <a:bodyPr/>
                        <a:lstStyle/>
                        <a:p>
                          <a:pPr marL="0" lvl="0" indent="0"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SG" sz="1800" b="0" i="0" smtClean="0">
                                    <a:latin typeface="Cambria Math" panose="02040503050406030204" pitchFamily="18" charset="0"/>
                                  </a:rPr>
                                  <m:t>mechanical</m:t>
                                </m:r>
                                <m:r>
                                  <m:rPr>
                                    <m:nor/>
                                  </m:rPr>
                                  <a:rPr lang="en-SG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SG" sz="1800" b="0" i="0" smtClean="0">
                                    <a:latin typeface="Cambria Math" panose="02040503050406030204" pitchFamily="18" charset="0"/>
                                  </a:rPr>
                                  <m:t>advantage</m:t>
                                </m:r>
                                <m:r>
                                  <a:rPr lang="en-AU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ramp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length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ramp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height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800" b="0" u="none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3E2C6B7-0DF2-4D47-8A8E-50529793C3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3788645"/>
                  </p:ext>
                </p:extLst>
              </p:nvPr>
            </p:nvGraphicFramePr>
            <p:xfrm>
              <a:off x="7882138" y="49826"/>
              <a:ext cx="4262757" cy="114083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26275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Reminder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775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86" t="-50781" r="-571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086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720000"/>
            <a:ext cx="11327476" cy="1972400"/>
          </a:xfrm>
        </p:spPr>
        <p:txBody>
          <a:bodyPr>
            <a:noAutofit/>
          </a:bodyPr>
          <a:lstStyle/>
          <a:p>
            <a:r>
              <a:rPr lang="en-AU" dirty="0"/>
              <a:t>As you’ve already seen, inclined planes are used a lot in everyday life.</a:t>
            </a:r>
          </a:p>
          <a:p>
            <a:r>
              <a:rPr lang="en-AU" dirty="0"/>
              <a:t>Knowing how to use inclined planes can make your life much easier!</a:t>
            </a:r>
          </a:p>
          <a:p>
            <a:r>
              <a:rPr lang="en-AU" dirty="0"/>
              <a:t>Ramps are used in buildings for access, to make moving loads easier, and in even on roads.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20" t="45446" r="7761" b="3552"/>
          <a:stretch/>
        </p:blipFill>
        <p:spPr>
          <a:xfrm>
            <a:off x="3208712" y="2838559"/>
            <a:ext cx="4671753" cy="32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155171" y="720536"/>
            <a:ext cx="81409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AU" sz="2800" dirty="0"/>
              <a:t>True or False?</a:t>
            </a:r>
            <a:br>
              <a:rPr lang="en-AU" sz="2800" dirty="0"/>
            </a:br>
            <a:r>
              <a:rPr lang="en-US" sz="2800" dirty="0"/>
              <a:t>The longer the slope of a ramp for a certain height, the greater its mechanical advantage.</a:t>
            </a:r>
            <a:br>
              <a:rPr lang="en-US" sz="2800" dirty="0"/>
            </a:b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Calculate the mechanical advantage of a ramp that is 100 m long and 20 m high.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two ramps on the right are the</a:t>
            </a:r>
            <a:br>
              <a:rPr lang="en-US" sz="2800" dirty="0"/>
            </a:br>
            <a:r>
              <a:rPr lang="en-US" sz="2800" dirty="0"/>
              <a:t>same length. Which one provides</a:t>
            </a:r>
            <a:br>
              <a:rPr lang="en-US" sz="2800" dirty="0"/>
            </a:br>
            <a:r>
              <a:rPr lang="en-US" sz="2800" dirty="0"/>
              <a:t>more mechanical advantage?</a:t>
            </a:r>
            <a:br>
              <a:rPr lang="en-US" sz="2800" dirty="0"/>
            </a:br>
            <a:r>
              <a:rPr lang="en-US" sz="2800" dirty="0"/>
              <a:t>How do you know?</a:t>
            </a:r>
          </a:p>
        </p:txBody>
      </p:sp>
      <p:pic>
        <p:nvPicPr>
          <p:cNvPr id="1026" name="Picture 2" descr="https://www.researchgate.net/profile/David_Klahr/publication/255790948/figure/fig1/AS:349698633289731@1460386060048/Ramps-On-each-of-the-two-ramps-children-can-vary-the-height-of-the-ramp-its-surface.png">
            <a:extLst>
              <a:ext uri="{FF2B5EF4-FFF2-40B4-BE49-F238E27FC236}">
                <a16:creationId xmlns:a16="http://schemas.microsoft.com/office/drawing/2014/main" id="{6A8CBE8C-9352-402D-AE40-64E8F3ABB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77" y="3305908"/>
            <a:ext cx="6247441" cy="339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832852"/>
            <a:ext cx="11837324" cy="6188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Copy the table below and calculate the mechanical advantage of ramps with the dimensions listed. 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61965"/>
              </p:ext>
            </p:extLst>
          </p:nvPr>
        </p:nvGraphicFramePr>
        <p:xfrm>
          <a:off x="2602807" y="2116204"/>
          <a:ext cx="7195127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0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Length of Slope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Height of</a:t>
                      </a:r>
                      <a:r>
                        <a:rPr lang="en-AU" sz="2400" baseline="0" dirty="0"/>
                        <a:t> Ramp (m)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Mechanical</a:t>
                      </a:r>
                      <a:r>
                        <a:rPr lang="en-AU" sz="2400" baseline="0" dirty="0"/>
                        <a:t> Advantage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0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plaza.ufl.edu/luzmaria/LEVERS/nutcracker.jpg">
            <a:extLst>
              <a:ext uri="{FF2B5EF4-FFF2-40B4-BE49-F238E27FC236}">
                <a16:creationId xmlns:a16="http://schemas.microsoft.com/office/drawing/2014/main" id="{F2F380E5-621E-434A-9F04-6A24C63B3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8803" r="6825" b="4591"/>
          <a:stretch/>
        </p:blipFill>
        <p:spPr bwMode="auto">
          <a:xfrm>
            <a:off x="4326947" y="3882373"/>
            <a:ext cx="2614174" cy="26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92BBE8-C137-474F-972A-B52681EB2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77041"/>
                <a:ext cx="10969220" cy="5981509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AU" sz="2800" b="1" dirty="0"/>
                  <a:t>Mechanical Advantage</a:t>
                </a:r>
                <a:r>
                  <a:rPr lang="en-AU" sz="2800" dirty="0"/>
                  <a:t> 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AU" sz="2800" dirty="0"/>
                  <a:t>Mechanical advantage is a measure of how much the lever helps you. It does not have any units.</a:t>
                </a:r>
                <a:br>
                  <a:rPr lang="en-AU" sz="2800" dirty="0"/>
                </a:br>
                <a:endParaRPr lang="en-AU" sz="28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>
                          <a:latin typeface="Cambria Math" panose="02040503050406030204" pitchFamily="18" charset="0"/>
                        </a:rPr>
                        <m:t>mechanical</m:t>
                      </m:r>
                      <m:r>
                        <m:rPr>
                          <m:nor/>
                        </m:rPr>
                        <a:rPr lang="en-AU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>
                          <a:latin typeface="Cambria Math" panose="02040503050406030204" pitchFamily="18" charset="0"/>
                        </a:rPr>
                        <m:t>advantage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800" i="1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÷</m:t>
                      </m:r>
                      <m:r>
                        <m:rPr>
                          <m:sty m:val="p"/>
                        </m:rPr>
                        <a:rPr lang="en-AU" sz="2800" i="1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800" i="1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sz="280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r>
                  <a:rPr lang="en-AU" dirty="0"/>
                  <a:t>Calculate the mechanical advantage of the nutcracker. Show your working.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F92BBE8-C137-474F-972A-B52681EB2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77041"/>
                <a:ext cx="10969220" cy="5981509"/>
              </a:xfrm>
              <a:blipFill>
                <a:blip r:embed="rId3"/>
                <a:stretch>
                  <a:fillRect l="-1112" t="-16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Right 8"/>
          <p:cNvSpPr/>
          <p:nvPr/>
        </p:nvSpPr>
        <p:spPr>
          <a:xfrm rot="7704116">
            <a:off x="6239143" y="5322576"/>
            <a:ext cx="509221" cy="6114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2" name="TextBox 31"/>
          <p:cNvSpPr txBox="1"/>
          <p:nvPr/>
        </p:nvSpPr>
        <p:spPr>
          <a:xfrm>
            <a:off x="3530825" y="4720454"/>
            <a:ext cx="116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output force (160 N)</a:t>
            </a:r>
          </a:p>
        </p:txBody>
      </p:sp>
      <p:sp>
        <p:nvSpPr>
          <p:cNvPr id="33" name="Arrow: Right 10"/>
          <p:cNvSpPr/>
          <p:nvPr/>
        </p:nvSpPr>
        <p:spPr>
          <a:xfrm rot="8133294">
            <a:off x="4588270" y="4445146"/>
            <a:ext cx="970498" cy="6114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" name="TextBox 33"/>
          <p:cNvSpPr txBox="1"/>
          <p:nvPr/>
        </p:nvSpPr>
        <p:spPr>
          <a:xfrm>
            <a:off x="6791492" y="5694524"/>
            <a:ext cx="155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input force (20 N)</a:t>
            </a:r>
          </a:p>
        </p:txBody>
      </p:sp>
    </p:spTree>
    <p:extLst>
      <p:ext uri="{BB962C8B-B14F-4D97-AF65-F5344CB8AC3E}">
        <p14:creationId xmlns:p14="http://schemas.microsoft.com/office/powerpoint/2010/main" val="375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8" y="606561"/>
            <a:ext cx="11066629" cy="571111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Identifying Levers</a:t>
            </a:r>
          </a:p>
          <a:p>
            <a:r>
              <a:rPr lang="en-AU" dirty="0"/>
              <a:t>Draw the lever on your whiteboard and label the fulcrum, input force and output force.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What class of lever is this? Explain your choice.</a:t>
            </a:r>
          </a:p>
          <a:p>
            <a:pPr marL="0" indent="0">
              <a:buNone/>
            </a:pP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The tweezers are a class ______ lever because the _______is positioned in the middle, between the ______ and the _______.</a:t>
            </a:r>
          </a:p>
        </p:txBody>
      </p:sp>
      <p:pic>
        <p:nvPicPr>
          <p:cNvPr id="9" name="Picture 6" descr="http://upload.wikimedia.org/wikipedia/commons/e/e4/Tweezer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CF9"/>
              </a:clrFrom>
              <a:clrTo>
                <a:srgbClr val="FFFCF9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69570" y="1352365"/>
            <a:ext cx="3816424" cy="2862318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89FC0E-5DD5-40F7-AFA0-951533171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30167"/>
              </p:ext>
            </p:extLst>
          </p:nvPr>
        </p:nvGraphicFramePr>
        <p:xfrm>
          <a:off x="8627769" y="2787614"/>
          <a:ext cx="341976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574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079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b="1" u="none" dirty="0"/>
                        <a:t>FOIL!</a:t>
                      </a:r>
                      <a:br>
                        <a:rPr lang="en-AU" sz="1800" b="0" u="none" dirty="0"/>
                      </a:br>
                      <a:r>
                        <a:rPr lang="en-AU" sz="1800" dirty="0"/>
                        <a:t>Class 1: </a:t>
                      </a:r>
                      <a:r>
                        <a:rPr lang="en-AU" sz="1800" b="1" dirty="0"/>
                        <a:t>F</a:t>
                      </a:r>
                      <a:r>
                        <a:rPr lang="en-AU" sz="1800" dirty="0"/>
                        <a:t>ulcrum in the middle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dirty="0"/>
                        <a:t>Class 2: </a:t>
                      </a:r>
                      <a:r>
                        <a:rPr lang="en-AU" sz="1800" b="1" dirty="0"/>
                        <a:t>O</a:t>
                      </a:r>
                      <a:r>
                        <a:rPr lang="en-AU" sz="1800" dirty="0"/>
                        <a:t>utput force in the middle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dirty="0"/>
                        <a:t>Class 3: </a:t>
                      </a:r>
                      <a:r>
                        <a:rPr lang="en-AU" sz="1800" b="1" dirty="0"/>
                        <a:t>I</a:t>
                      </a:r>
                      <a:r>
                        <a:rPr lang="en-AU" sz="1800" dirty="0"/>
                        <a:t>nput force in the middle </a:t>
                      </a:r>
                      <a:br>
                        <a:rPr lang="en-AU" sz="1800" dirty="0"/>
                      </a:br>
                      <a:r>
                        <a:rPr lang="en-AU" sz="1800" dirty="0"/>
                        <a:t>              </a:t>
                      </a:r>
                      <a:r>
                        <a:rPr lang="en-AU" sz="1800" b="1" dirty="0"/>
                        <a:t>L</a:t>
                      </a:r>
                      <a:r>
                        <a:rPr lang="en-AU" sz="1800" dirty="0"/>
                        <a:t>evers are easy!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5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8FA38A-83A5-4C2E-918E-6B6796781C29}"/>
              </a:ext>
            </a:extLst>
          </p:cNvPr>
          <p:cNvSpPr txBox="1">
            <a:spLocks/>
          </p:cNvSpPr>
          <p:nvPr/>
        </p:nvSpPr>
        <p:spPr>
          <a:xfrm>
            <a:off x="144468" y="606561"/>
            <a:ext cx="11066629" cy="61932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/>
              <a:t>Identifying Levers</a:t>
            </a:r>
          </a:p>
          <a:p>
            <a:r>
              <a:rPr lang="en-AU" dirty="0"/>
              <a:t>Draw the lever on your whiteboard and label the fulcrum, input force and output force.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class of lever is this? Explain your choice.</a:t>
            </a:r>
          </a:p>
          <a:p>
            <a:pPr marL="0" indent="0">
              <a:buNone/>
            </a:pPr>
            <a:br>
              <a:rPr lang="en-AU" dirty="0">
                <a:solidFill>
                  <a:srgbClr val="FF0000"/>
                </a:solidFill>
              </a:rPr>
            </a:br>
            <a:r>
              <a:rPr lang="en-AU" dirty="0">
                <a:solidFill>
                  <a:srgbClr val="FF0000"/>
                </a:solidFill>
              </a:rPr>
              <a:t>The hammer is a class ______ lever because the _______is positioned in the middle, between the ______ and the _______.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pic>
        <p:nvPicPr>
          <p:cNvPr id="6" name="Picture 16" descr="https://encrypted-tbn3.gstatic.com/images?q=tbn:ANd9GcRvxdEAoVDvKbX6CndCqGjOu7liiiKizpzmOJYf3bX-eqnYOuz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6142" y="1690800"/>
            <a:ext cx="2692905" cy="2853491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5BDE22-B343-45F5-ACFA-F07E28D9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1981"/>
              </p:ext>
            </p:extLst>
          </p:nvPr>
        </p:nvGraphicFramePr>
        <p:xfrm>
          <a:off x="8627769" y="2787614"/>
          <a:ext cx="341976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574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079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b="1" u="none" dirty="0"/>
                        <a:t>FOIL!</a:t>
                      </a:r>
                      <a:br>
                        <a:rPr lang="en-AU" sz="1800" b="0" u="none" dirty="0"/>
                      </a:br>
                      <a:r>
                        <a:rPr lang="en-AU" sz="1800" dirty="0"/>
                        <a:t>Class 1: </a:t>
                      </a:r>
                      <a:r>
                        <a:rPr lang="en-AU" sz="1800" b="1" dirty="0"/>
                        <a:t>F</a:t>
                      </a:r>
                      <a:r>
                        <a:rPr lang="en-AU" sz="1800" dirty="0"/>
                        <a:t>ulcrum in the middle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dirty="0"/>
                        <a:t>Class 2: </a:t>
                      </a:r>
                      <a:r>
                        <a:rPr lang="en-AU" sz="1800" b="1" dirty="0"/>
                        <a:t>O</a:t>
                      </a:r>
                      <a:r>
                        <a:rPr lang="en-AU" sz="1800" dirty="0"/>
                        <a:t>utput force in the middle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dirty="0"/>
                        <a:t>Class 3: </a:t>
                      </a:r>
                      <a:r>
                        <a:rPr lang="en-AU" sz="1800" b="1" dirty="0"/>
                        <a:t>I</a:t>
                      </a:r>
                      <a:r>
                        <a:rPr lang="en-AU" sz="1800" dirty="0"/>
                        <a:t>nput force in the middle </a:t>
                      </a:r>
                      <a:br>
                        <a:rPr lang="en-AU" sz="1800" dirty="0"/>
                      </a:br>
                      <a:r>
                        <a:rPr lang="en-AU" sz="1800" dirty="0"/>
                        <a:t>              </a:t>
                      </a:r>
                      <a:r>
                        <a:rPr lang="en-AU" sz="1800" b="1" dirty="0"/>
                        <a:t>L</a:t>
                      </a:r>
                      <a:r>
                        <a:rPr lang="en-AU" sz="1800" dirty="0"/>
                        <a:t>evers are easy!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0" y="606560"/>
            <a:ext cx="11232883" cy="611819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Identifying Levers</a:t>
            </a:r>
          </a:p>
          <a:p>
            <a:r>
              <a:rPr lang="en-AU" dirty="0"/>
              <a:t>Draw the lever on your whiteboard and label the fulcrum, input force and output force.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class of lever is this? Explain your choice.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The fishing rod is a class ______ lever because the _______is positioned in the middle, between the ______ and the _______.</a:t>
            </a:r>
          </a:p>
          <a:p>
            <a:endParaRPr lang="en-AU" dirty="0"/>
          </a:p>
        </p:txBody>
      </p:sp>
      <p:pic>
        <p:nvPicPr>
          <p:cNvPr id="14" name="Picture 4" descr="http://www.sportfishingmag.com/sites/sportfishingmag.com/files/how-to-pick-a-yellowfin-tuna-fishing-ro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022" y="1945290"/>
            <a:ext cx="4435777" cy="231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1F3B91-5D01-40F7-A93E-9E1C9108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09367"/>
              </p:ext>
            </p:extLst>
          </p:nvPr>
        </p:nvGraphicFramePr>
        <p:xfrm>
          <a:off x="8627769" y="2787614"/>
          <a:ext cx="341976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1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574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079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b="1" u="none" dirty="0"/>
                        <a:t>FOIL!</a:t>
                      </a:r>
                      <a:br>
                        <a:rPr lang="en-AU" sz="1800" b="0" u="none" dirty="0"/>
                      </a:br>
                      <a:r>
                        <a:rPr lang="en-AU" sz="1800" dirty="0"/>
                        <a:t>Class 1: </a:t>
                      </a:r>
                      <a:r>
                        <a:rPr lang="en-AU" sz="1800" b="1" dirty="0"/>
                        <a:t>F</a:t>
                      </a:r>
                      <a:r>
                        <a:rPr lang="en-AU" sz="1800" dirty="0"/>
                        <a:t>ulcrum in the middle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dirty="0"/>
                        <a:t>Class 2: </a:t>
                      </a:r>
                      <a:r>
                        <a:rPr lang="en-AU" sz="1800" b="1" dirty="0"/>
                        <a:t>O</a:t>
                      </a:r>
                      <a:r>
                        <a:rPr lang="en-AU" sz="1800" dirty="0"/>
                        <a:t>utput force in the middle</a:t>
                      </a: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dirty="0"/>
                        <a:t>Class 3: </a:t>
                      </a:r>
                      <a:r>
                        <a:rPr lang="en-AU" sz="1800" b="1" dirty="0"/>
                        <a:t>I</a:t>
                      </a:r>
                      <a:r>
                        <a:rPr lang="en-AU" sz="1800" dirty="0"/>
                        <a:t>nput force in the middle </a:t>
                      </a:r>
                      <a:br>
                        <a:rPr lang="en-AU" sz="1800" dirty="0"/>
                      </a:br>
                      <a:r>
                        <a:rPr lang="en-AU" sz="1800" dirty="0"/>
                        <a:t>              </a:t>
                      </a:r>
                      <a:r>
                        <a:rPr lang="en-AU" sz="1800" b="1" dirty="0"/>
                        <a:t>L</a:t>
                      </a:r>
                      <a:r>
                        <a:rPr lang="en-AU" sz="1800" dirty="0"/>
                        <a:t>evers are easy!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Simple Machines: </a:t>
            </a:r>
            <a:br>
              <a:rPr lang="en-AU" dirty="0"/>
            </a:br>
            <a:r>
              <a:rPr lang="en-AU" dirty="0"/>
              <a:t>Inclined Planes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1838"/>
              </p:ext>
            </p:extLst>
          </p:nvPr>
        </p:nvGraphicFramePr>
        <p:xfrm>
          <a:off x="9497856" y="6924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two things do you need to describe about inclined planes?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>
            <a:normAutofit/>
          </a:bodyPr>
          <a:lstStyle/>
          <a:p>
            <a:r>
              <a:rPr lang="en-AU" dirty="0"/>
              <a:t>Describe what inclined planes do and how they work.</a:t>
            </a:r>
          </a:p>
          <a:p>
            <a:r>
              <a:rPr lang="en-AU" dirty="0"/>
              <a:t>Calculate the mechanical advantage of ramps.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182880" y="3123652"/>
            <a:ext cx="7730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Ramps are used in many places in our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Pair, Share: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List three places where you have used a ramp.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016" y="3038997"/>
            <a:ext cx="3219511" cy="33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F52BE3-6760-43DB-9C65-464A74611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16812"/>
              </p:ext>
            </p:extLst>
          </p:nvPr>
        </p:nvGraphicFramePr>
        <p:xfrm>
          <a:off x="9497856" y="145166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need to be able to calculate?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56312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an inclined plane?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62" y="720000"/>
            <a:ext cx="9270573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Inclined Planes</a:t>
            </a:r>
          </a:p>
          <a:p>
            <a:pPr marL="285750" indent="-285750"/>
            <a:r>
              <a:rPr lang="en-US" dirty="0"/>
              <a:t>An inclined plane is a simple machine that reduces the input force needed to lift something (i.e. it provides a mechanical advantage).</a:t>
            </a:r>
          </a:p>
          <a:p>
            <a:pPr marL="285750" indent="-285750"/>
            <a:r>
              <a:rPr lang="en-US" dirty="0"/>
              <a:t>It does this by increasing the distance over which the force acts.</a:t>
            </a:r>
          </a:p>
          <a:p>
            <a:r>
              <a:rPr lang="en-AU" dirty="0"/>
              <a:t>The most common type of inclined plane is a ramp.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9D0050-07E8-4D4A-AAAF-5B746CCA3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36879"/>
              </p:ext>
            </p:extLst>
          </p:nvPr>
        </p:nvGraphicFramePr>
        <p:xfrm>
          <a:off x="9514800" y="119548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 inclined planes work?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5789" y="3724275"/>
            <a:ext cx="55149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71236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 ramps make climbing easier?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3" y="720000"/>
            <a:ext cx="9359243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Ramps</a:t>
            </a:r>
          </a:p>
          <a:p>
            <a:r>
              <a:rPr lang="en-AU" dirty="0"/>
              <a:t>A ramp is an inclined plane used to help lift an object.</a:t>
            </a:r>
          </a:p>
          <a:p>
            <a:r>
              <a:rPr lang="en-AU" dirty="0"/>
              <a:t>Ramps make climbing easier by reducing the input force needed. </a:t>
            </a:r>
          </a:p>
          <a:p>
            <a:r>
              <a:rPr lang="en-AU" dirty="0"/>
              <a:t>They do this by making an object travel over a longer distance.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E2C6B7-0DF2-4D47-8A8E-50529793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02880"/>
              </p:ext>
            </p:extLst>
          </p:nvPr>
        </p:nvGraphicFramePr>
        <p:xfrm>
          <a:off x="9520844" y="4417547"/>
          <a:ext cx="2671156" cy="14069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1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972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931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r>
                        <a:rPr lang="en-AU" sz="1800" b="0" u="none" dirty="0"/>
                        <a:t>An</a:t>
                      </a:r>
                      <a:r>
                        <a:rPr lang="en-AU" sz="1800" b="0" u="none" baseline="0" dirty="0"/>
                        <a:t> inclined plane works by increasing the distance that the force acts on.</a:t>
                      </a:r>
                      <a:endParaRPr lang="en-AU" sz="1800" b="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8086" t="38986" r="20414" b="29702"/>
          <a:stretch/>
        </p:blipFill>
        <p:spPr>
          <a:xfrm>
            <a:off x="1063336" y="3945775"/>
            <a:ext cx="7232073" cy="211143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28792"/>
              </p:ext>
            </p:extLst>
          </p:nvPr>
        </p:nvGraphicFramePr>
        <p:xfrm>
          <a:off x="9523113" y="119061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Think, Pair, Share:</a:t>
                      </a:r>
                    </a:p>
                    <a:p>
                      <a:r>
                        <a:rPr lang="en-AU" dirty="0"/>
                        <a:t>Which ramp would</a:t>
                      </a:r>
                      <a:r>
                        <a:rPr lang="en-AU" baseline="0" dirty="0"/>
                        <a:t> be easier to walk up? Why?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20536"/>
              </p:ext>
            </p:extLst>
          </p:nvPr>
        </p:nvGraphicFramePr>
        <p:xfrm>
          <a:off x="9523110" y="255930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Think, Pair,</a:t>
                      </a:r>
                      <a:r>
                        <a:rPr lang="en-SG" baseline="0" dirty="0"/>
                        <a:t> Share:</a:t>
                      </a:r>
                    </a:p>
                    <a:p>
                      <a:r>
                        <a:rPr lang="en-SG" baseline="0" dirty="0"/>
                        <a:t>Where else have you used a ramp?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689</Words>
  <Application>Microsoft Office PowerPoint</Application>
  <PresentationFormat>Widescreen</PresentationFormat>
  <Paragraphs>155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Machines:  Inclined Planes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Nathan Axtens</cp:lastModifiedBy>
  <cp:revision>108</cp:revision>
  <dcterms:created xsi:type="dcterms:W3CDTF">2018-02-20T13:07:19Z</dcterms:created>
  <dcterms:modified xsi:type="dcterms:W3CDTF">2018-11-18T09:42:27Z</dcterms:modified>
</cp:coreProperties>
</file>