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3" r:id="rId2"/>
    <p:sldId id="274" r:id="rId3"/>
    <p:sldId id="275" r:id="rId4"/>
    <p:sldId id="270" r:id="rId5"/>
    <p:sldId id="263" r:id="rId6"/>
    <p:sldId id="258" r:id="rId7"/>
    <p:sldId id="276" r:id="rId8"/>
    <p:sldId id="278" r:id="rId9"/>
    <p:sldId id="277" r:id="rId10"/>
    <p:sldId id="267" r:id="rId11"/>
    <p:sldId id="282" r:id="rId12"/>
    <p:sldId id="279" r:id="rId13"/>
    <p:sldId id="280" r:id="rId14"/>
    <p:sldId id="281" r:id="rId15"/>
    <p:sldId id="261" r:id="rId16"/>
    <p:sldId id="271" r:id="rId17"/>
    <p:sldId id="262" r:id="rId1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50708-9482-4136-9C5D-817A1DDED835}" v="3" dt="2023-06-07T00:40:11.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73" d="100"/>
          <a:sy n="73" d="100"/>
        </p:scale>
        <p:origin x="612" y="60"/>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 Grierson" userId="d515e9a1c250bde6" providerId="LiveId" clId="{C9DC5D1C-BC4C-4787-AEA7-C9E5F54CA167}"/>
    <pc:docChg chg="modSld">
      <pc:chgData name="Tara Grierson" userId="d515e9a1c250bde6" providerId="LiveId" clId="{C9DC5D1C-BC4C-4787-AEA7-C9E5F54CA167}" dt="2021-08-18T03:26:25.036" v="1" actId="1076"/>
      <pc:docMkLst>
        <pc:docMk/>
      </pc:docMkLst>
      <pc:sldChg chg="modSp mod">
        <pc:chgData name="Tara Grierson" userId="d515e9a1c250bde6" providerId="LiveId" clId="{C9DC5D1C-BC4C-4787-AEA7-C9E5F54CA167}" dt="2021-08-18T03:26:25.036" v="1" actId="1076"/>
        <pc:sldMkLst>
          <pc:docMk/>
          <pc:sldMk cId="1908602762" sldId="275"/>
        </pc:sldMkLst>
        <pc:picChg chg="mod">
          <ac:chgData name="Tara Grierson" userId="d515e9a1c250bde6" providerId="LiveId" clId="{C9DC5D1C-BC4C-4787-AEA7-C9E5F54CA167}" dt="2021-08-18T03:26:25.036" v="1" actId="1076"/>
          <ac:picMkLst>
            <pc:docMk/>
            <pc:sldMk cId="1908602762" sldId="275"/>
            <ac:picMk id="10" creationId="{E8928831-021E-4327-914F-2EACF3C54C18}"/>
          </ac:picMkLst>
        </pc:picChg>
      </pc:sldChg>
    </pc:docChg>
  </pc:docChgLst>
  <pc:docChgLst>
    <pc:chgData name="Tara Grierson" userId="d515e9a1c250bde6" providerId="LiveId" clId="{F8F50708-9482-4136-9C5D-817A1DDED835}"/>
    <pc:docChg chg="addSld delSld modSld">
      <pc:chgData name="Tara Grierson" userId="d515e9a1c250bde6" providerId="LiveId" clId="{F8F50708-9482-4136-9C5D-817A1DDED835}" dt="2023-06-07T00:40:11.499" v="2"/>
      <pc:docMkLst>
        <pc:docMk/>
      </pc:docMkLst>
      <pc:sldChg chg="modSp">
        <pc:chgData name="Tara Grierson" userId="d515e9a1c250bde6" providerId="LiveId" clId="{F8F50708-9482-4136-9C5D-817A1DDED835}" dt="2023-06-07T00:40:06.569" v="0" actId="1076"/>
        <pc:sldMkLst>
          <pc:docMk/>
          <pc:sldMk cId="2840933064" sldId="273"/>
        </pc:sldMkLst>
        <pc:picChg chg="mod">
          <ac:chgData name="Tara Grierson" userId="d515e9a1c250bde6" providerId="LiveId" clId="{F8F50708-9482-4136-9C5D-817A1DDED835}" dt="2023-06-07T00:40:06.569" v="0" actId="1076"/>
          <ac:picMkLst>
            <pc:docMk/>
            <pc:sldMk cId="2840933064" sldId="273"/>
            <ac:picMk id="11" creationId="{769D1BD6-A953-4125-9A70-A8898FA758CB}"/>
          </ac:picMkLst>
        </pc:picChg>
      </pc:sldChg>
      <pc:sldChg chg="add del">
        <pc:chgData name="Tara Grierson" userId="d515e9a1c250bde6" providerId="LiveId" clId="{F8F50708-9482-4136-9C5D-817A1DDED835}" dt="2023-06-07T00:40:11.499" v="2"/>
        <pc:sldMkLst>
          <pc:docMk/>
          <pc:sldMk cId="2516010653" sldId="3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7/06/2023</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B6236B5D-4562-4D4C-8783-605ADBF9BEFC}" type="datetimeFigureOut">
              <a:rPr lang="en-AU" smtClean="0"/>
              <a:t>7/06/2023</a:t>
            </a:fld>
            <a:endParaRPr lang="en-AU"/>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32B3281F-6AA2-4D74-BE33-76BA487FE667}" type="slidenum">
              <a:rPr lang="en-AU" smtClean="0"/>
              <a:t>‹#›</a:t>
            </a:fld>
            <a:endParaRPr lang="en-AU"/>
          </a:p>
        </p:txBody>
      </p:sp>
    </p:spTree>
    <p:extLst>
      <p:ext uri="{BB962C8B-B14F-4D97-AF65-F5344CB8AC3E}">
        <p14:creationId xmlns:p14="http://schemas.microsoft.com/office/powerpoint/2010/main" val="252753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45 s → share → </a:t>
            </a:r>
            <a:r>
              <a:rPr lang="en-AU" dirty="0" err="1"/>
              <a:t>popsticks</a:t>
            </a:r>
            <a:endParaRPr lang="en-AU" dirty="0"/>
          </a:p>
        </p:txBody>
      </p:sp>
      <p:sp>
        <p:nvSpPr>
          <p:cNvPr id="4" name="Slide Number Placeholder 3"/>
          <p:cNvSpPr>
            <a:spLocks noGrp="1"/>
          </p:cNvSpPr>
          <p:nvPr>
            <p:ph type="sldNum" sz="quarter" idx="5"/>
          </p:nvPr>
        </p:nvSpPr>
        <p:spPr/>
        <p:txBody>
          <a:bodyPr/>
          <a:lstStyle/>
          <a:p>
            <a:fld id="{F04559F6-AA9E-446E-AB94-77EEC8EE765E}" type="slidenum">
              <a:rPr lang="en-AU" smtClean="0"/>
              <a:t>1</a:t>
            </a:fld>
            <a:endParaRPr lang="en-AU"/>
          </a:p>
        </p:txBody>
      </p:sp>
    </p:spTree>
    <p:extLst>
      <p:ext uri="{BB962C8B-B14F-4D97-AF65-F5344CB8AC3E}">
        <p14:creationId xmlns:p14="http://schemas.microsoft.com/office/powerpoint/2010/main" val="60724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45 s → share → </a:t>
            </a:r>
            <a:r>
              <a:rPr lang="en-AU" dirty="0" err="1"/>
              <a:t>popsticks</a:t>
            </a:r>
            <a:endParaRPr lang="en-AU" dirty="0"/>
          </a:p>
        </p:txBody>
      </p:sp>
      <p:sp>
        <p:nvSpPr>
          <p:cNvPr id="4" name="Slide Number Placeholder 3"/>
          <p:cNvSpPr>
            <a:spLocks noGrp="1"/>
          </p:cNvSpPr>
          <p:nvPr>
            <p:ph type="sldNum" sz="quarter" idx="5"/>
          </p:nvPr>
        </p:nvSpPr>
        <p:spPr/>
        <p:txBody>
          <a:bodyPr/>
          <a:lstStyle/>
          <a:p>
            <a:fld id="{F04559F6-AA9E-446E-AB94-77EEC8EE765E}" type="slidenum">
              <a:rPr lang="en-AU" smtClean="0"/>
              <a:t>2</a:t>
            </a:fld>
            <a:endParaRPr lang="en-AU"/>
          </a:p>
        </p:txBody>
      </p:sp>
    </p:spTree>
    <p:extLst>
      <p:ext uri="{BB962C8B-B14F-4D97-AF65-F5344CB8AC3E}">
        <p14:creationId xmlns:p14="http://schemas.microsoft.com/office/powerpoint/2010/main" val="48728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45 s → share → </a:t>
            </a:r>
            <a:r>
              <a:rPr lang="en-AU" dirty="0" err="1"/>
              <a:t>popsticks</a:t>
            </a:r>
            <a:endParaRPr lang="en-AU" dirty="0"/>
          </a:p>
        </p:txBody>
      </p:sp>
      <p:sp>
        <p:nvSpPr>
          <p:cNvPr id="4" name="Slide Number Placeholder 3"/>
          <p:cNvSpPr>
            <a:spLocks noGrp="1"/>
          </p:cNvSpPr>
          <p:nvPr>
            <p:ph type="sldNum" sz="quarter" idx="5"/>
          </p:nvPr>
        </p:nvSpPr>
        <p:spPr/>
        <p:txBody>
          <a:bodyPr/>
          <a:lstStyle/>
          <a:p>
            <a:fld id="{F04559F6-AA9E-446E-AB94-77EEC8EE765E}" type="slidenum">
              <a:rPr lang="en-AU" smtClean="0"/>
              <a:t>3</a:t>
            </a:fld>
            <a:endParaRPr lang="en-AU"/>
          </a:p>
        </p:txBody>
      </p:sp>
    </p:spTree>
    <p:extLst>
      <p:ext uri="{BB962C8B-B14F-4D97-AF65-F5344CB8AC3E}">
        <p14:creationId xmlns:p14="http://schemas.microsoft.com/office/powerpoint/2010/main" val="176488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7/06/2023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7/06/2023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7/06/2023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7/06/2023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9" name="Table 8"/>
          <p:cNvGraphicFramePr>
            <a:graphicFrameLocks noGrp="1"/>
          </p:cNvGraphicFramePr>
          <p:nvPr/>
        </p:nvGraphicFramePr>
        <p:xfrm>
          <a:off x="9514800" y="68400"/>
          <a:ext cx="2605964" cy="29260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sz="1800" dirty="0"/>
                        <a:t>Reminder</a:t>
                      </a:r>
                    </a:p>
                  </a:txBody>
                  <a:tcPr>
                    <a:solidFill>
                      <a:srgbClr val="000099"/>
                    </a:solidFill>
                  </a:tcPr>
                </a:tc>
                <a:extLst>
                  <a:ext uri="{0D108BD9-81ED-4DB2-BD59-A6C34878D82A}">
                    <a16:rowId xmlns:a16="http://schemas.microsoft.com/office/drawing/2014/main" val="10000"/>
                  </a:ext>
                </a:extLst>
              </a:tr>
              <a:tr h="370840">
                <a:tc>
                  <a:txBody>
                    <a:bodyPr/>
                    <a:lstStyle/>
                    <a:p>
                      <a:r>
                        <a:rPr lang="en-AU" sz="1800" dirty="0"/>
                        <a:t>When describing a force, you need to include:</a:t>
                      </a:r>
                    </a:p>
                    <a:p>
                      <a:pPr marL="514350" lvl="0" indent="-514350">
                        <a:buFont typeface="+mj-lt"/>
                        <a:buAutoNum type="arabicPeriod"/>
                      </a:pPr>
                      <a:r>
                        <a:rPr lang="en-AU" sz="1800" dirty="0"/>
                        <a:t>What is pushing / pulling what</a:t>
                      </a:r>
                    </a:p>
                    <a:p>
                      <a:pPr marL="514350" lvl="0" indent="-514350">
                        <a:buFont typeface="+mj-lt"/>
                        <a:buAutoNum type="arabicPeriod"/>
                      </a:pPr>
                      <a:r>
                        <a:rPr lang="en-AU" sz="1800" dirty="0"/>
                        <a:t>Any changes to the objects’</a:t>
                      </a:r>
                    </a:p>
                    <a:p>
                      <a:pPr lvl="1">
                        <a:buFont typeface="Wingdings" panose="05000000000000000000" pitchFamily="2" charset="2"/>
                        <a:buChar char="q"/>
                      </a:pPr>
                      <a:r>
                        <a:rPr lang="en-AU" sz="1800" dirty="0"/>
                        <a:t> Speed</a:t>
                      </a:r>
                    </a:p>
                    <a:p>
                      <a:pPr lvl="1">
                        <a:buFont typeface="Wingdings" panose="05000000000000000000" pitchFamily="2" charset="2"/>
                        <a:buChar char="q"/>
                      </a:pPr>
                      <a:r>
                        <a:rPr lang="en-AU" sz="1800" dirty="0"/>
                        <a:t> Direction</a:t>
                      </a:r>
                    </a:p>
                    <a:p>
                      <a:pPr lvl="1">
                        <a:buFont typeface="Wingdings" panose="05000000000000000000" pitchFamily="2" charset="2"/>
                        <a:buChar char="q"/>
                      </a:pPr>
                      <a:r>
                        <a:rPr lang="en-AU" sz="1800" dirty="0"/>
                        <a:t> Shape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0000"/>
            <a:ext cx="8559835" cy="6138000"/>
          </a:xfrm>
        </p:spPr>
        <p:txBody>
          <a:bodyPr>
            <a:normAutofit/>
          </a:bodyPr>
          <a:lstStyle/>
          <a:p>
            <a:pPr marL="0" indent="0">
              <a:buNone/>
            </a:pPr>
            <a:r>
              <a:rPr lang="en-AU" dirty="0"/>
              <a:t>Describe the force at work in the picture below.</a:t>
            </a:r>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r>
              <a:rPr lang="en-AU" dirty="0">
                <a:solidFill>
                  <a:srgbClr val="FF0000"/>
                </a:solidFill>
              </a:rPr>
              <a:t>The ________ is pushing / pulling the ________. This is causing the ________ to change ________.</a:t>
            </a:r>
          </a:p>
        </p:txBody>
      </p:sp>
      <p:graphicFrame>
        <p:nvGraphicFramePr>
          <p:cNvPr id="7" name="Table 6">
            <a:extLst>
              <a:ext uri="{FF2B5EF4-FFF2-40B4-BE49-F238E27FC236}">
                <a16:creationId xmlns:a16="http://schemas.microsoft.com/office/drawing/2014/main" id="{744B48AD-540E-4F02-9B90-1FB1423EAC53}"/>
              </a:ext>
            </a:extLst>
          </p:cNvPr>
          <p:cNvGraphicFramePr>
            <a:graphicFrameLocks noGrp="1"/>
          </p:cNvGraphicFramePr>
          <p:nvPr/>
        </p:nvGraphicFramePr>
        <p:xfrm>
          <a:off x="9514800" y="4407080"/>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force</a:t>
                      </a:r>
                      <a:r>
                        <a:rPr lang="en-AU" baseline="0" dirty="0"/>
                        <a:t> (</a:t>
                      </a:r>
                      <a:r>
                        <a:rPr lang="en-AU" i="1" baseline="0" dirty="0"/>
                        <a:t>noun</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any push or pull that happens when two objects interact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applied force</a:t>
                      </a:r>
                      <a:r>
                        <a:rPr lang="en-AU" b="0" baseline="0" dirty="0"/>
                        <a:t> (</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 simple push or pull</a:t>
                      </a:r>
                      <a:endParaRPr lang="en-AU" b="1"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1" name="Picture 2" descr="https://cricmasports.files.wordpress.com/2011/06/how-to-find-the-best-cricket-bat.jpg">
            <a:extLst>
              <a:ext uri="{FF2B5EF4-FFF2-40B4-BE49-F238E27FC236}">
                <a16:creationId xmlns:a16="http://schemas.microsoft.com/office/drawing/2014/main" id="{769D1BD6-A953-4125-9A70-A8898FA75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053" y="1254702"/>
            <a:ext cx="5798127" cy="434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extLst>
              <p:ext uri="{D42A27DB-BD31-4B8C-83A1-F6EECF244321}">
                <p14:modId xmlns:p14="http://schemas.microsoft.com/office/powerpoint/2010/main" val="1086154293"/>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does the diagram need to include?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01016543"/>
              </p:ext>
            </p:extLst>
          </p:nvPr>
        </p:nvGraphicFramePr>
        <p:xfrm>
          <a:off x="9514799" y="120134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Which forces get added together?</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0" y="656499"/>
            <a:ext cx="9398035" cy="6080851"/>
          </a:xfrm>
        </p:spPr>
        <p:txBody>
          <a:bodyPr>
            <a:normAutofit/>
          </a:bodyPr>
          <a:lstStyle/>
          <a:p>
            <a:pPr marL="0" indent="0">
              <a:buNone/>
            </a:pPr>
            <a:r>
              <a:rPr lang="en-AU" b="1" dirty="0"/>
              <a:t>Describing and Drawing Forces</a:t>
            </a:r>
          </a:p>
          <a:p>
            <a:r>
              <a:rPr lang="en-AU" dirty="0"/>
              <a:t>When describing forces, you need to:</a:t>
            </a:r>
          </a:p>
          <a:p>
            <a:pPr marL="914400" lvl="1" indent="-457200">
              <a:buFont typeface="+mj-lt"/>
              <a:buAutoNum type="arabicPeriod"/>
            </a:pPr>
            <a:r>
              <a:rPr lang="en-AU" sz="2600" b="1" u="sng" dirty="0"/>
              <a:t>Draw</a:t>
            </a:r>
            <a:r>
              <a:rPr lang="en-AU" sz="2600" u="sng" dirty="0"/>
              <a:t> a diagram</a:t>
            </a:r>
            <a:r>
              <a:rPr lang="en-AU" sz="2600" dirty="0"/>
              <a:t> with labelled force </a:t>
            </a:r>
            <a:br>
              <a:rPr lang="en-AU" sz="2600" dirty="0"/>
            </a:br>
            <a:r>
              <a:rPr lang="en-AU" sz="2600" dirty="0"/>
              <a:t>arrows.</a:t>
            </a:r>
          </a:p>
          <a:p>
            <a:pPr marL="914400" lvl="1" indent="-457200">
              <a:buFont typeface="+mj-lt"/>
              <a:buAutoNum type="arabicPeriod"/>
            </a:pPr>
            <a:r>
              <a:rPr lang="en-AU" sz="2600" b="1" u="sng" dirty="0"/>
              <a:t>Do</a:t>
            </a:r>
            <a:r>
              <a:rPr lang="en-AU" sz="2600" u="sng" dirty="0"/>
              <a:t> the maths</a:t>
            </a:r>
          </a:p>
          <a:p>
            <a:pPr marL="1428750" lvl="2" indent="-514350">
              <a:buFont typeface="+mj-lt"/>
              <a:buAutoNum type="alphaLcParenR"/>
            </a:pPr>
            <a:r>
              <a:rPr lang="en-AU" sz="2400" dirty="0"/>
              <a:t>Add the forces going in the same direction</a:t>
            </a:r>
          </a:p>
          <a:p>
            <a:pPr marL="1428750" lvl="2" indent="-514350">
              <a:buFont typeface="+mj-lt"/>
              <a:buAutoNum type="alphaLcParenR"/>
            </a:pPr>
            <a:r>
              <a:rPr lang="en-AU" sz="2400" dirty="0"/>
              <a:t>Subtract the forces going in opposite directions</a:t>
            </a:r>
          </a:p>
          <a:p>
            <a:pPr marL="914400" lvl="1" indent="-457200">
              <a:buFont typeface="+mj-lt"/>
              <a:buAutoNum type="arabicPeriod"/>
            </a:pPr>
            <a:r>
              <a:rPr lang="en-AU" sz="2600" b="1" u="sng" dirty="0"/>
              <a:t>Describe</a:t>
            </a:r>
            <a:r>
              <a:rPr lang="en-AU" sz="2600" u="sng" dirty="0"/>
              <a:t> the net force</a:t>
            </a:r>
            <a:endParaRPr lang="en-AU" sz="2600" dirty="0"/>
          </a:p>
          <a:p>
            <a:pPr marL="1371600" lvl="2" indent="-457200">
              <a:buFont typeface="+mj-lt"/>
              <a:buAutoNum type="alphaLcParenR"/>
            </a:pPr>
            <a:r>
              <a:rPr lang="en-AU" sz="2400" dirty="0"/>
              <a:t>Balanced (there is no net force)</a:t>
            </a:r>
          </a:p>
          <a:p>
            <a:pPr marL="1371600" lvl="2" indent="-457200">
              <a:buFont typeface="+mj-lt"/>
              <a:buAutoNum type="alphaLcParenR"/>
            </a:pPr>
            <a:r>
              <a:rPr lang="en-AU" sz="2400" dirty="0"/>
              <a:t>Unbalanced (state the net force and its direction)</a:t>
            </a:r>
          </a:p>
        </p:txBody>
      </p:sp>
      <p:graphicFrame>
        <p:nvGraphicFramePr>
          <p:cNvPr id="7" name="Table 6">
            <a:extLst>
              <a:ext uri="{FF2B5EF4-FFF2-40B4-BE49-F238E27FC236}">
                <a16:creationId xmlns:a16="http://schemas.microsoft.com/office/drawing/2014/main" id="{A06C85AC-95BD-413D-A2E5-CF377B0FC6B6}"/>
              </a:ext>
            </a:extLst>
          </p:cNvPr>
          <p:cNvGraphicFramePr>
            <a:graphicFrameLocks noGrp="1"/>
          </p:cNvGraphicFramePr>
          <p:nvPr>
            <p:extLst>
              <p:ext uri="{D42A27DB-BD31-4B8C-83A1-F6EECF244321}">
                <p14:modId xmlns:p14="http://schemas.microsoft.com/office/powerpoint/2010/main" val="1763697268"/>
              </p:ext>
            </p:extLst>
          </p:nvPr>
        </p:nvGraphicFramePr>
        <p:xfrm>
          <a:off x="9514798" y="2334292"/>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Which forces get subtracted?</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379DB8A7-77AE-4E22-85CE-A6C2FC3C5C36}"/>
              </a:ext>
            </a:extLst>
          </p:cNvPr>
          <p:cNvGraphicFramePr>
            <a:graphicFrameLocks noGrp="1"/>
          </p:cNvGraphicFramePr>
          <p:nvPr>
            <p:extLst>
              <p:ext uri="{D42A27DB-BD31-4B8C-83A1-F6EECF244321}">
                <p14:modId xmlns:p14="http://schemas.microsoft.com/office/powerpoint/2010/main" val="2842158918"/>
              </p:ext>
            </p:extLst>
          </p:nvPr>
        </p:nvGraphicFramePr>
        <p:xfrm>
          <a:off x="9514798" y="346723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4</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two things do you need to describe an unbalanced force?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FE7BB52E-2EA0-4AC1-B5D0-BEB0BBCE95B9}"/>
              </a:ext>
            </a:extLst>
          </p:cNvPr>
          <p:cNvGraphicFramePr>
            <a:graphicFrameLocks noGrp="1"/>
          </p:cNvGraphicFramePr>
          <p:nvPr>
            <p:extLst>
              <p:ext uri="{D42A27DB-BD31-4B8C-83A1-F6EECF244321}">
                <p14:modId xmlns:p14="http://schemas.microsoft.com/office/powerpoint/2010/main" val="1388417243"/>
              </p:ext>
            </p:extLst>
          </p:nvPr>
        </p:nvGraphicFramePr>
        <p:xfrm>
          <a:off x="6792071" y="68400"/>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unbalanced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not 0 N and will cause a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exactly 0 N and will not cause a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54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9412" y="746147"/>
            <a:ext cx="6789271" cy="3473242"/>
          </a:xfrm>
          <a:noFill/>
        </p:spPr>
        <p:txBody>
          <a:bodyPr>
            <a:normAutofit/>
          </a:bodyPr>
          <a:lstStyle/>
          <a:p>
            <a:pPr marL="0" indent="0">
              <a:buNone/>
            </a:pPr>
            <a:r>
              <a:rPr lang="en-AU" b="1" dirty="0"/>
              <a:t>Describing and Drawing Forces</a:t>
            </a:r>
          </a:p>
          <a:p>
            <a:r>
              <a:rPr lang="en-AU" sz="2400" dirty="0"/>
              <a:t>When describing forces, you need to:</a:t>
            </a:r>
          </a:p>
          <a:p>
            <a:pPr marL="914400" lvl="1" indent="-457200">
              <a:buFont typeface="+mj-lt"/>
              <a:buAutoNum type="arabicPeriod"/>
            </a:pPr>
            <a:r>
              <a:rPr lang="en-AU" b="1" u="sng" dirty="0"/>
              <a:t>Draw</a:t>
            </a:r>
            <a:r>
              <a:rPr lang="en-AU" u="sng" dirty="0"/>
              <a:t> a diagram</a:t>
            </a:r>
            <a:r>
              <a:rPr lang="en-AU" dirty="0"/>
              <a:t> with labelled force arrows.</a:t>
            </a:r>
          </a:p>
          <a:p>
            <a:pPr marL="914400" lvl="1" indent="-457200">
              <a:buFont typeface="+mj-lt"/>
              <a:buAutoNum type="arabicPeriod"/>
            </a:pPr>
            <a:r>
              <a:rPr lang="en-AU" b="1" u="sng" dirty="0"/>
              <a:t>Do</a:t>
            </a:r>
            <a:r>
              <a:rPr lang="en-AU" u="sng" dirty="0"/>
              <a:t> the maths</a:t>
            </a:r>
          </a:p>
          <a:p>
            <a:pPr marL="1428750" lvl="2" indent="-514350">
              <a:buFont typeface="+mj-lt"/>
              <a:buAutoNum type="alphaLcParenR"/>
            </a:pPr>
            <a:r>
              <a:rPr lang="en-AU" dirty="0"/>
              <a:t>Add the forces going in the same direction</a:t>
            </a:r>
          </a:p>
          <a:p>
            <a:pPr marL="1428750" lvl="2" indent="-514350">
              <a:buFont typeface="+mj-lt"/>
              <a:buAutoNum type="alphaLcParenR"/>
            </a:pPr>
            <a:r>
              <a:rPr lang="en-AU" dirty="0"/>
              <a:t>Subtract the forces going in opposite directions</a:t>
            </a:r>
          </a:p>
          <a:p>
            <a:pPr marL="914400" lvl="1" indent="-457200">
              <a:buFont typeface="+mj-lt"/>
              <a:buAutoNum type="arabicPeriod"/>
            </a:pPr>
            <a:r>
              <a:rPr lang="en-AU" b="1" u="sng" dirty="0"/>
              <a:t>Describe</a:t>
            </a:r>
            <a:r>
              <a:rPr lang="en-AU" u="sng" dirty="0"/>
              <a:t> the net force</a:t>
            </a:r>
            <a:endParaRPr lang="en-AU" dirty="0"/>
          </a:p>
          <a:p>
            <a:pPr marL="1371600" lvl="2" indent="-457200">
              <a:buFont typeface="+mj-lt"/>
              <a:buAutoNum type="alphaLcParenR"/>
            </a:pPr>
            <a:r>
              <a:rPr lang="en-AU" dirty="0"/>
              <a:t>Balanced (there is no net force)</a:t>
            </a:r>
          </a:p>
          <a:p>
            <a:pPr marL="1371600" lvl="2" indent="-457200">
              <a:buFont typeface="+mj-lt"/>
              <a:buAutoNum type="alphaLcParenR"/>
            </a:pPr>
            <a:r>
              <a:rPr lang="en-AU" dirty="0"/>
              <a:t>Unbalanced (state the net force and its direction)</a:t>
            </a:r>
          </a:p>
        </p:txBody>
      </p:sp>
      <p:sp>
        <p:nvSpPr>
          <p:cNvPr id="2" name="Rectangle 1">
            <a:extLst>
              <a:ext uri="{FF2B5EF4-FFF2-40B4-BE49-F238E27FC236}">
                <a16:creationId xmlns:a16="http://schemas.microsoft.com/office/drawing/2014/main" id="{1092DE2F-5F75-4220-9548-B504A38D0740}"/>
              </a:ext>
            </a:extLst>
          </p:cNvPr>
          <p:cNvSpPr/>
          <p:nvPr/>
        </p:nvSpPr>
        <p:spPr>
          <a:xfrm>
            <a:off x="7327154" y="2526618"/>
            <a:ext cx="4297082" cy="1692771"/>
          </a:xfrm>
          <a:prstGeom prst="rect">
            <a:avLst/>
          </a:prstGeom>
        </p:spPr>
        <p:txBody>
          <a:bodyPr wrap="square">
            <a:spAutoFit/>
          </a:bodyPr>
          <a:lstStyle/>
          <a:p>
            <a:r>
              <a:rPr lang="en-AU" sz="2600" dirty="0"/>
              <a:t>Paul and Pamela are pushing a box together. Paul is pushing with 500 N and Pamela is pushing with 450 N.</a:t>
            </a:r>
          </a:p>
        </p:txBody>
      </p:sp>
      <p:sp>
        <p:nvSpPr>
          <p:cNvPr id="5" name="Rectangle 4">
            <a:extLst>
              <a:ext uri="{FF2B5EF4-FFF2-40B4-BE49-F238E27FC236}">
                <a16:creationId xmlns:a16="http://schemas.microsoft.com/office/drawing/2014/main" id="{A3C75F55-0350-420F-88EA-3DF1F56FEB26}"/>
              </a:ext>
            </a:extLst>
          </p:cNvPr>
          <p:cNvSpPr/>
          <p:nvPr/>
        </p:nvSpPr>
        <p:spPr>
          <a:xfrm>
            <a:off x="555802" y="4512235"/>
            <a:ext cx="2253129" cy="19483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cxnSp>
        <p:nvCxnSpPr>
          <p:cNvPr id="13" name="Straight Arrow Connector 12">
            <a:extLst>
              <a:ext uri="{FF2B5EF4-FFF2-40B4-BE49-F238E27FC236}">
                <a16:creationId xmlns:a16="http://schemas.microsoft.com/office/drawing/2014/main" id="{164F1F18-056F-42C8-85DD-68C4090C4322}"/>
              </a:ext>
            </a:extLst>
          </p:cNvPr>
          <p:cNvCxnSpPr/>
          <p:nvPr/>
        </p:nvCxnSpPr>
        <p:spPr>
          <a:xfrm>
            <a:off x="2808931" y="5175623"/>
            <a:ext cx="140447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AD66707-5BC6-4801-9C66-21E0EAEFA872}"/>
              </a:ext>
            </a:extLst>
          </p:cNvPr>
          <p:cNvCxnSpPr>
            <a:cxnSpLocks/>
          </p:cNvCxnSpPr>
          <p:nvPr/>
        </p:nvCxnSpPr>
        <p:spPr>
          <a:xfrm>
            <a:off x="2808931" y="5776258"/>
            <a:ext cx="115345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0E7F5C6-F9FA-48CC-A703-D2EEDEF2734C}"/>
              </a:ext>
            </a:extLst>
          </p:cNvPr>
          <p:cNvSpPr/>
          <p:nvPr/>
        </p:nvSpPr>
        <p:spPr>
          <a:xfrm>
            <a:off x="2924636" y="4713958"/>
            <a:ext cx="922047" cy="461665"/>
          </a:xfrm>
          <a:prstGeom prst="rect">
            <a:avLst/>
          </a:prstGeom>
        </p:spPr>
        <p:txBody>
          <a:bodyPr wrap="none">
            <a:spAutoFit/>
          </a:bodyPr>
          <a:lstStyle/>
          <a:p>
            <a:pPr algn="ctr"/>
            <a:r>
              <a:rPr lang="en-AU" sz="2400" dirty="0"/>
              <a:t>500 N</a:t>
            </a:r>
          </a:p>
        </p:txBody>
      </p:sp>
      <p:sp>
        <p:nvSpPr>
          <p:cNvPr id="17" name="Rectangle 16">
            <a:extLst>
              <a:ext uri="{FF2B5EF4-FFF2-40B4-BE49-F238E27FC236}">
                <a16:creationId xmlns:a16="http://schemas.microsoft.com/office/drawing/2014/main" id="{3757A3FF-6695-43DA-8D3B-FF530B75CB2B}"/>
              </a:ext>
            </a:extLst>
          </p:cNvPr>
          <p:cNvSpPr/>
          <p:nvPr/>
        </p:nvSpPr>
        <p:spPr>
          <a:xfrm>
            <a:off x="2926240" y="5754473"/>
            <a:ext cx="922047" cy="461665"/>
          </a:xfrm>
          <a:prstGeom prst="rect">
            <a:avLst/>
          </a:prstGeom>
        </p:spPr>
        <p:txBody>
          <a:bodyPr wrap="none">
            <a:spAutoFit/>
          </a:bodyPr>
          <a:lstStyle/>
          <a:p>
            <a:pPr algn="ctr"/>
            <a:r>
              <a:rPr lang="en-AU" sz="2400" dirty="0"/>
              <a:t>450 N</a:t>
            </a:r>
          </a:p>
        </p:txBody>
      </p:sp>
      <p:sp>
        <p:nvSpPr>
          <p:cNvPr id="18" name="Rectangle 17">
            <a:extLst>
              <a:ext uri="{FF2B5EF4-FFF2-40B4-BE49-F238E27FC236}">
                <a16:creationId xmlns:a16="http://schemas.microsoft.com/office/drawing/2014/main" id="{4BBED510-2797-411A-A7BC-FC288E48E08C}"/>
              </a:ext>
            </a:extLst>
          </p:cNvPr>
          <p:cNvSpPr/>
          <p:nvPr/>
        </p:nvSpPr>
        <p:spPr>
          <a:xfrm>
            <a:off x="5058849" y="4881567"/>
            <a:ext cx="2167581" cy="461665"/>
          </a:xfrm>
          <a:prstGeom prst="rect">
            <a:avLst/>
          </a:prstGeom>
        </p:spPr>
        <p:txBody>
          <a:bodyPr wrap="none">
            <a:spAutoFit/>
          </a:bodyPr>
          <a:lstStyle/>
          <a:p>
            <a:r>
              <a:rPr lang="en-AU" sz="2400" dirty="0"/>
              <a:t>500 + 450 = 950</a:t>
            </a:r>
            <a:endParaRPr lang="en-AU" dirty="0"/>
          </a:p>
        </p:txBody>
      </p:sp>
      <p:sp>
        <p:nvSpPr>
          <p:cNvPr id="19" name="Rectangle 18">
            <a:extLst>
              <a:ext uri="{FF2B5EF4-FFF2-40B4-BE49-F238E27FC236}">
                <a16:creationId xmlns:a16="http://schemas.microsoft.com/office/drawing/2014/main" id="{E30E369F-C6C1-4C69-AB5E-4BC692BC99DB}"/>
              </a:ext>
            </a:extLst>
          </p:cNvPr>
          <p:cNvSpPr/>
          <p:nvPr/>
        </p:nvSpPr>
        <p:spPr>
          <a:xfrm>
            <a:off x="96911" y="4512235"/>
            <a:ext cx="359394" cy="369332"/>
          </a:xfrm>
          <a:prstGeom prst="rect">
            <a:avLst/>
          </a:prstGeom>
        </p:spPr>
        <p:txBody>
          <a:bodyPr wrap="none">
            <a:spAutoFit/>
          </a:bodyPr>
          <a:lstStyle/>
          <a:p>
            <a:r>
              <a:rPr lang="en-AU" b="1" dirty="0"/>
              <a:t>1.</a:t>
            </a:r>
          </a:p>
        </p:txBody>
      </p:sp>
      <p:sp>
        <p:nvSpPr>
          <p:cNvPr id="20" name="Rectangle 19">
            <a:extLst>
              <a:ext uri="{FF2B5EF4-FFF2-40B4-BE49-F238E27FC236}">
                <a16:creationId xmlns:a16="http://schemas.microsoft.com/office/drawing/2014/main" id="{0E5C7201-4A7F-4467-98DF-6A90EF2D0A94}"/>
              </a:ext>
            </a:extLst>
          </p:cNvPr>
          <p:cNvSpPr/>
          <p:nvPr/>
        </p:nvSpPr>
        <p:spPr>
          <a:xfrm>
            <a:off x="4696249" y="4512235"/>
            <a:ext cx="362600" cy="369332"/>
          </a:xfrm>
          <a:prstGeom prst="rect">
            <a:avLst/>
          </a:prstGeom>
        </p:spPr>
        <p:txBody>
          <a:bodyPr wrap="none">
            <a:spAutoFit/>
          </a:bodyPr>
          <a:lstStyle/>
          <a:p>
            <a:r>
              <a:rPr lang="en-AU" b="1" dirty="0"/>
              <a:t>2.</a:t>
            </a:r>
          </a:p>
        </p:txBody>
      </p:sp>
      <p:sp>
        <p:nvSpPr>
          <p:cNvPr id="21" name="Rectangle 20">
            <a:extLst>
              <a:ext uri="{FF2B5EF4-FFF2-40B4-BE49-F238E27FC236}">
                <a16:creationId xmlns:a16="http://schemas.microsoft.com/office/drawing/2014/main" id="{8E7A70C9-0F55-4086-BB1E-24DD7CE1C638}"/>
              </a:ext>
            </a:extLst>
          </p:cNvPr>
          <p:cNvSpPr/>
          <p:nvPr/>
        </p:nvSpPr>
        <p:spPr>
          <a:xfrm>
            <a:off x="7456935" y="4512235"/>
            <a:ext cx="362600" cy="369332"/>
          </a:xfrm>
          <a:prstGeom prst="rect">
            <a:avLst/>
          </a:prstGeom>
        </p:spPr>
        <p:txBody>
          <a:bodyPr wrap="none">
            <a:spAutoFit/>
          </a:bodyPr>
          <a:lstStyle/>
          <a:p>
            <a:r>
              <a:rPr lang="en-AU" b="1" dirty="0"/>
              <a:t>3.</a:t>
            </a:r>
          </a:p>
        </p:txBody>
      </p:sp>
      <p:sp>
        <p:nvSpPr>
          <p:cNvPr id="22" name="Rectangle 21">
            <a:extLst>
              <a:ext uri="{FF2B5EF4-FFF2-40B4-BE49-F238E27FC236}">
                <a16:creationId xmlns:a16="http://schemas.microsoft.com/office/drawing/2014/main" id="{25E2712B-D0C9-4B60-814E-AA23D39277AD}"/>
              </a:ext>
            </a:extLst>
          </p:cNvPr>
          <p:cNvSpPr/>
          <p:nvPr/>
        </p:nvSpPr>
        <p:spPr>
          <a:xfrm>
            <a:off x="7819535" y="4881567"/>
            <a:ext cx="3804701" cy="830997"/>
          </a:xfrm>
          <a:prstGeom prst="rect">
            <a:avLst/>
          </a:prstGeom>
        </p:spPr>
        <p:txBody>
          <a:bodyPr wrap="square">
            <a:spAutoFit/>
          </a:bodyPr>
          <a:lstStyle/>
          <a:p>
            <a:r>
              <a:rPr lang="en-AU" sz="2400" dirty="0"/>
              <a:t>The net force is 950 N to the right.</a:t>
            </a:r>
          </a:p>
        </p:txBody>
      </p:sp>
    </p:spTree>
    <p:extLst>
      <p:ext uri="{BB962C8B-B14F-4D97-AF65-F5344CB8AC3E}">
        <p14:creationId xmlns:p14="http://schemas.microsoft.com/office/powerpoint/2010/main" val="27091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0" y="656499"/>
            <a:ext cx="9398035" cy="6080851"/>
          </a:xfrm>
        </p:spPr>
        <p:txBody>
          <a:bodyPr>
            <a:normAutofit/>
          </a:bodyPr>
          <a:lstStyle/>
          <a:p>
            <a:pPr marL="0" indent="0">
              <a:buNone/>
            </a:pPr>
            <a:r>
              <a:rPr lang="en-AU" b="1" dirty="0"/>
              <a:t>Describing and Drawing Forces</a:t>
            </a:r>
          </a:p>
          <a:p>
            <a:pPr marL="914400" lvl="1" indent="-457200">
              <a:buFont typeface="+mj-lt"/>
              <a:buAutoNum type="arabicPeriod"/>
            </a:pPr>
            <a:r>
              <a:rPr lang="en-AU" sz="2600" b="1" u="sng" dirty="0"/>
              <a:t>Draw</a:t>
            </a:r>
            <a:r>
              <a:rPr lang="en-AU" sz="2600" u="sng" dirty="0"/>
              <a:t> a diagram</a:t>
            </a:r>
            <a:r>
              <a:rPr lang="en-AU" sz="2600" dirty="0"/>
              <a:t> with labelled force arrows.</a:t>
            </a:r>
          </a:p>
          <a:p>
            <a:pPr marL="914400" lvl="1" indent="-457200">
              <a:buFont typeface="+mj-lt"/>
              <a:buAutoNum type="arabicPeriod"/>
            </a:pPr>
            <a:r>
              <a:rPr lang="en-AU" sz="2600" b="1" u="sng" dirty="0"/>
              <a:t>Do</a:t>
            </a:r>
            <a:r>
              <a:rPr lang="en-AU" sz="2600" u="sng" dirty="0"/>
              <a:t> the maths</a:t>
            </a:r>
          </a:p>
          <a:p>
            <a:pPr marL="1428750" lvl="2" indent="-514350">
              <a:buFont typeface="+mj-lt"/>
              <a:buAutoNum type="alphaLcParenR"/>
            </a:pPr>
            <a:r>
              <a:rPr lang="en-AU" sz="2400" dirty="0"/>
              <a:t>Add the forces going in the same direction</a:t>
            </a:r>
          </a:p>
          <a:p>
            <a:pPr marL="1428750" lvl="2" indent="-514350">
              <a:buFont typeface="+mj-lt"/>
              <a:buAutoNum type="alphaLcParenR"/>
            </a:pPr>
            <a:r>
              <a:rPr lang="en-AU" sz="2400" dirty="0"/>
              <a:t>Subtract the forces going in opposite directions</a:t>
            </a:r>
          </a:p>
          <a:p>
            <a:pPr marL="914400" lvl="1" indent="-457200">
              <a:buFont typeface="+mj-lt"/>
              <a:buAutoNum type="arabicPeriod"/>
            </a:pPr>
            <a:r>
              <a:rPr lang="en-AU" sz="2600" b="1" u="sng" dirty="0"/>
              <a:t>Describe</a:t>
            </a:r>
            <a:r>
              <a:rPr lang="en-AU" sz="2600" u="sng" dirty="0"/>
              <a:t> the net force</a:t>
            </a:r>
            <a:endParaRPr lang="en-AU" sz="2600" dirty="0"/>
          </a:p>
          <a:p>
            <a:pPr marL="1371600" lvl="2" indent="-457200">
              <a:buFont typeface="+mj-lt"/>
              <a:buAutoNum type="alphaLcParenR"/>
            </a:pPr>
            <a:r>
              <a:rPr lang="en-AU" sz="2400" dirty="0"/>
              <a:t>Balanced (there is no net force)</a:t>
            </a:r>
          </a:p>
          <a:p>
            <a:pPr marL="1371600" lvl="2" indent="-457200">
              <a:buFont typeface="+mj-lt"/>
              <a:buAutoNum type="alphaLcParenR"/>
            </a:pPr>
            <a:r>
              <a:rPr lang="en-AU" sz="2400" dirty="0"/>
              <a:t>Unbalanced (state the net force and its direction)</a:t>
            </a:r>
          </a:p>
          <a:p>
            <a:pPr marL="914400" lvl="1" indent="-457200">
              <a:buFont typeface="+mj-lt"/>
              <a:buAutoNum type="arabicPeriod"/>
            </a:pPr>
            <a:endParaRPr lang="en-AU" sz="2600" dirty="0"/>
          </a:p>
          <a:p>
            <a:r>
              <a:rPr lang="en-AU" dirty="0"/>
              <a:t>Sam and Ash are cracking a Christmas cracker. Sam is pulling with 350 N and Ash is pulling with 475 N.</a:t>
            </a:r>
          </a:p>
        </p:txBody>
      </p:sp>
      <p:graphicFrame>
        <p:nvGraphicFramePr>
          <p:cNvPr id="12" name="Table 11">
            <a:extLst>
              <a:ext uri="{FF2B5EF4-FFF2-40B4-BE49-F238E27FC236}">
                <a16:creationId xmlns:a16="http://schemas.microsoft.com/office/drawing/2014/main" id="{FE7BB52E-2EA0-4AC1-B5D0-BEB0BBCE95B9}"/>
              </a:ext>
            </a:extLst>
          </p:cNvPr>
          <p:cNvGraphicFramePr>
            <a:graphicFrameLocks noGrp="1"/>
          </p:cNvGraphicFramePr>
          <p:nvPr>
            <p:extLst>
              <p:ext uri="{D42A27DB-BD31-4B8C-83A1-F6EECF244321}">
                <p14:modId xmlns:p14="http://schemas.microsoft.com/office/powerpoint/2010/main" val="1593848287"/>
              </p:ext>
            </p:extLst>
          </p:nvPr>
        </p:nvGraphicFramePr>
        <p:xfrm>
          <a:off x="9527319" y="49088"/>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unbalanced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not 0 N and will cause a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exactly 0 N and will not cause a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6059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0" y="656499"/>
            <a:ext cx="9398035" cy="6080851"/>
          </a:xfrm>
        </p:spPr>
        <p:txBody>
          <a:bodyPr>
            <a:normAutofit/>
          </a:bodyPr>
          <a:lstStyle/>
          <a:p>
            <a:pPr marL="0" indent="0">
              <a:buNone/>
            </a:pPr>
            <a:r>
              <a:rPr lang="en-AU" b="1" dirty="0"/>
              <a:t>Describing and Drawing Forces</a:t>
            </a:r>
          </a:p>
          <a:p>
            <a:pPr marL="914400" lvl="1" indent="-457200">
              <a:buFont typeface="+mj-lt"/>
              <a:buAutoNum type="arabicPeriod"/>
            </a:pPr>
            <a:r>
              <a:rPr lang="en-AU" sz="2600" b="1" u="sng" dirty="0"/>
              <a:t>Draw</a:t>
            </a:r>
            <a:r>
              <a:rPr lang="en-AU" sz="2600" u="sng" dirty="0"/>
              <a:t> a diagram</a:t>
            </a:r>
            <a:r>
              <a:rPr lang="en-AU" sz="2600" dirty="0"/>
              <a:t> with labelled force arrows.</a:t>
            </a:r>
          </a:p>
          <a:p>
            <a:pPr marL="914400" lvl="1" indent="-457200">
              <a:buFont typeface="+mj-lt"/>
              <a:buAutoNum type="arabicPeriod"/>
            </a:pPr>
            <a:r>
              <a:rPr lang="en-AU" sz="2600" b="1" u="sng" dirty="0"/>
              <a:t>Do</a:t>
            </a:r>
            <a:r>
              <a:rPr lang="en-AU" sz="2600" u="sng" dirty="0"/>
              <a:t> the maths</a:t>
            </a:r>
          </a:p>
          <a:p>
            <a:pPr marL="1428750" lvl="2" indent="-514350">
              <a:buFont typeface="+mj-lt"/>
              <a:buAutoNum type="alphaLcParenR"/>
            </a:pPr>
            <a:r>
              <a:rPr lang="en-AU" sz="2400" dirty="0"/>
              <a:t>Add the forces going in the same direction</a:t>
            </a:r>
          </a:p>
          <a:p>
            <a:pPr marL="1428750" lvl="2" indent="-514350">
              <a:buFont typeface="+mj-lt"/>
              <a:buAutoNum type="alphaLcParenR"/>
            </a:pPr>
            <a:r>
              <a:rPr lang="en-AU" sz="2400" dirty="0"/>
              <a:t>Subtract the forces going in opposite directions</a:t>
            </a:r>
          </a:p>
          <a:p>
            <a:pPr marL="914400" lvl="1" indent="-457200">
              <a:buFont typeface="+mj-lt"/>
              <a:buAutoNum type="arabicPeriod"/>
            </a:pPr>
            <a:r>
              <a:rPr lang="en-AU" sz="2600" b="1" u="sng" dirty="0"/>
              <a:t>Describe</a:t>
            </a:r>
            <a:r>
              <a:rPr lang="en-AU" sz="2600" u="sng" dirty="0"/>
              <a:t> the net force</a:t>
            </a:r>
            <a:endParaRPr lang="en-AU" sz="2600" dirty="0"/>
          </a:p>
          <a:p>
            <a:pPr marL="1371600" lvl="2" indent="-457200">
              <a:buFont typeface="+mj-lt"/>
              <a:buAutoNum type="alphaLcParenR"/>
            </a:pPr>
            <a:r>
              <a:rPr lang="en-AU" sz="2400" dirty="0"/>
              <a:t>Balanced (there is no net force)</a:t>
            </a:r>
          </a:p>
          <a:p>
            <a:pPr marL="1371600" lvl="2" indent="-457200">
              <a:buFont typeface="+mj-lt"/>
              <a:buAutoNum type="alphaLcParenR"/>
            </a:pPr>
            <a:r>
              <a:rPr lang="en-AU" sz="2400" dirty="0"/>
              <a:t>Unbalanced (state the net force and its direction)</a:t>
            </a:r>
          </a:p>
          <a:p>
            <a:pPr marL="914400" lvl="1" indent="-457200">
              <a:buFont typeface="+mj-lt"/>
              <a:buAutoNum type="arabicPeriod"/>
            </a:pPr>
            <a:endParaRPr lang="en-AU" sz="2600" dirty="0"/>
          </a:p>
          <a:p>
            <a:r>
              <a:rPr lang="en-AU" dirty="0"/>
              <a:t>Bill and Kelly are pushing a car up a hill. Bill is pushing with 550 N and Kelly is pushing with 525 N. The Earth is pulling the car down the hill with 1000 N of force.</a:t>
            </a:r>
          </a:p>
        </p:txBody>
      </p:sp>
      <p:graphicFrame>
        <p:nvGraphicFramePr>
          <p:cNvPr id="12" name="Table 11">
            <a:extLst>
              <a:ext uri="{FF2B5EF4-FFF2-40B4-BE49-F238E27FC236}">
                <a16:creationId xmlns:a16="http://schemas.microsoft.com/office/drawing/2014/main" id="{FE7BB52E-2EA0-4AC1-B5D0-BEB0BBCE95B9}"/>
              </a:ext>
            </a:extLst>
          </p:cNvPr>
          <p:cNvGraphicFramePr>
            <a:graphicFrameLocks noGrp="1"/>
          </p:cNvGraphicFramePr>
          <p:nvPr/>
        </p:nvGraphicFramePr>
        <p:xfrm>
          <a:off x="9527319" y="49088"/>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unbalanced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not 0 N and will cause a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exactly 0 N and will not cause a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2264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0" y="656499"/>
            <a:ext cx="9398035" cy="6080851"/>
          </a:xfrm>
        </p:spPr>
        <p:txBody>
          <a:bodyPr>
            <a:normAutofit/>
          </a:bodyPr>
          <a:lstStyle/>
          <a:p>
            <a:pPr marL="0" indent="0">
              <a:buNone/>
            </a:pPr>
            <a:r>
              <a:rPr lang="en-AU" b="1" dirty="0"/>
              <a:t>Describing and Drawing Forces</a:t>
            </a:r>
          </a:p>
          <a:p>
            <a:pPr marL="914400" lvl="1" indent="-457200">
              <a:buFont typeface="+mj-lt"/>
              <a:buAutoNum type="arabicPeriod"/>
            </a:pPr>
            <a:r>
              <a:rPr lang="en-AU" sz="2600" b="1" u="sng" dirty="0"/>
              <a:t>Draw</a:t>
            </a:r>
            <a:r>
              <a:rPr lang="en-AU" sz="2600" u="sng" dirty="0"/>
              <a:t> a diagram</a:t>
            </a:r>
            <a:r>
              <a:rPr lang="en-AU" sz="2600" dirty="0"/>
              <a:t> with labelled force arrows.</a:t>
            </a:r>
          </a:p>
          <a:p>
            <a:pPr marL="914400" lvl="1" indent="-457200">
              <a:buFont typeface="+mj-lt"/>
              <a:buAutoNum type="arabicPeriod"/>
            </a:pPr>
            <a:r>
              <a:rPr lang="en-AU" sz="2600" b="1" u="sng" dirty="0"/>
              <a:t>Do</a:t>
            </a:r>
            <a:r>
              <a:rPr lang="en-AU" sz="2600" u="sng" dirty="0"/>
              <a:t> the maths</a:t>
            </a:r>
          </a:p>
          <a:p>
            <a:pPr marL="1428750" lvl="2" indent="-514350">
              <a:buFont typeface="+mj-lt"/>
              <a:buAutoNum type="alphaLcParenR"/>
            </a:pPr>
            <a:r>
              <a:rPr lang="en-AU" sz="2400" dirty="0"/>
              <a:t>Add the forces going in the same direction</a:t>
            </a:r>
          </a:p>
          <a:p>
            <a:pPr marL="1428750" lvl="2" indent="-514350">
              <a:buFont typeface="+mj-lt"/>
              <a:buAutoNum type="alphaLcParenR"/>
            </a:pPr>
            <a:r>
              <a:rPr lang="en-AU" sz="2400" dirty="0"/>
              <a:t>Subtract the forces going in opposite directions</a:t>
            </a:r>
          </a:p>
          <a:p>
            <a:pPr marL="914400" lvl="1" indent="-457200">
              <a:buFont typeface="+mj-lt"/>
              <a:buAutoNum type="arabicPeriod"/>
            </a:pPr>
            <a:r>
              <a:rPr lang="en-AU" sz="2600" b="1" u="sng" dirty="0"/>
              <a:t>Describe</a:t>
            </a:r>
            <a:r>
              <a:rPr lang="en-AU" sz="2600" u="sng" dirty="0"/>
              <a:t> the net force</a:t>
            </a:r>
            <a:endParaRPr lang="en-AU" sz="2600" dirty="0"/>
          </a:p>
          <a:p>
            <a:pPr marL="1371600" lvl="2" indent="-457200">
              <a:buFont typeface="+mj-lt"/>
              <a:buAutoNum type="alphaLcParenR"/>
            </a:pPr>
            <a:r>
              <a:rPr lang="en-AU" sz="2400" dirty="0"/>
              <a:t>Balanced (there is no net force)</a:t>
            </a:r>
          </a:p>
          <a:p>
            <a:pPr marL="1371600" lvl="2" indent="-457200">
              <a:buFont typeface="+mj-lt"/>
              <a:buAutoNum type="alphaLcParenR"/>
            </a:pPr>
            <a:r>
              <a:rPr lang="en-AU" sz="2400" dirty="0"/>
              <a:t>Unbalanced (state the net force and its direction)</a:t>
            </a:r>
          </a:p>
          <a:p>
            <a:pPr marL="914400" lvl="1" indent="-457200">
              <a:buFont typeface="+mj-lt"/>
              <a:buAutoNum type="arabicPeriod"/>
            </a:pPr>
            <a:endParaRPr lang="en-AU" sz="2600" dirty="0"/>
          </a:p>
          <a:p>
            <a:r>
              <a:rPr lang="en-AU" dirty="0"/>
              <a:t>Two teams are playing tug-of-war. On one team, Adrian is pulling with 440 N, Britt is pulling with 450 N, and Claire is pulling with 420 N. On the other team, Darren is pulling with 490 N, Edith is pulling with 500 N, and Frank is pulling with 320 N.</a:t>
            </a:r>
          </a:p>
        </p:txBody>
      </p:sp>
      <p:graphicFrame>
        <p:nvGraphicFramePr>
          <p:cNvPr id="12" name="Table 11">
            <a:extLst>
              <a:ext uri="{FF2B5EF4-FFF2-40B4-BE49-F238E27FC236}">
                <a16:creationId xmlns:a16="http://schemas.microsoft.com/office/drawing/2014/main" id="{FE7BB52E-2EA0-4AC1-B5D0-BEB0BBCE95B9}"/>
              </a:ext>
            </a:extLst>
          </p:cNvPr>
          <p:cNvGraphicFramePr>
            <a:graphicFrameLocks noGrp="1"/>
          </p:cNvGraphicFramePr>
          <p:nvPr/>
        </p:nvGraphicFramePr>
        <p:xfrm>
          <a:off x="9527319" y="49088"/>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unbalanced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not 0 N and will cause a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exactly 0 N and will not cause a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6168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a16="http://schemas.microsoft.com/office/drawing/2014/main" id="{8DE4CDE6-2979-4292-9E38-3C12910BF466}"/>
              </a:ext>
            </a:extLst>
          </p:cNvPr>
          <p:cNvSpPr>
            <a:spLocks noGrp="1"/>
          </p:cNvSpPr>
          <p:nvPr>
            <p:ph idx="1"/>
          </p:nvPr>
        </p:nvSpPr>
        <p:spPr>
          <a:xfrm>
            <a:off x="838200" y="719999"/>
            <a:ext cx="10515600" cy="1919833"/>
          </a:xfrm>
        </p:spPr>
        <p:txBody>
          <a:bodyPr>
            <a:normAutofit/>
          </a:bodyPr>
          <a:lstStyle/>
          <a:p>
            <a:r>
              <a:rPr lang="en-AU" dirty="0"/>
              <a:t>Calculating total forces is essential when designing buildings, bridges, furniture, and many other structures.</a:t>
            </a:r>
          </a:p>
          <a:p>
            <a:r>
              <a:rPr lang="en-AU" dirty="0"/>
              <a:t>Drawing diagrams properly makes answering force-related questions much easier.</a:t>
            </a:r>
          </a:p>
        </p:txBody>
      </p:sp>
      <p:pic>
        <p:nvPicPr>
          <p:cNvPr id="1026" name="Picture 2" descr="https://xelaware.files.wordpress.com/2014/04/tension-truss-2.jpg">
            <a:extLst>
              <a:ext uri="{FF2B5EF4-FFF2-40B4-BE49-F238E27FC236}">
                <a16:creationId xmlns:a16="http://schemas.microsoft.com/office/drawing/2014/main" id="{6F286152-BA6E-42F9-9411-9B4EA6EEE5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89" b="6860"/>
          <a:stretch/>
        </p:blipFill>
        <p:spPr bwMode="auto">
          <a:xfrm>
            <a:off x="3170313" y="2926080"/>
            <a:ext cx="5851373" cy="356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0"/>
            <a:ext cx="2311405"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7" name="TextBox 6">
            <a:extLst>
              <a:ext uri="{FF2B5EF4-FFF2-40B4-BE49-F238E27FC236}">
                <a16:creationId xmlns:a16="http://schemas.microsoft.com/office/drawing/2014/main" id="{CAB9537A-E908-4D77-AA32-D16BBF1F3E1A}"/>
              </a:ext>
            </a:extLst>
          </p:cNvPr>
          <p:cNvSpPr txBox="1"/>
          <p:nvPr/>
        </p:nvSpPr>
        <p:spPr>
          <a:xfrm>
            <a:off x="838201" y="720536"/>
            <a:ext cx="10515600" cy="5262979"/>
          </a:xfrm>
          <a:prstGeom prst="rect">
            <a:avLst/>
          </a:prstGeom>
          <a:noFill/>
        </p:spPr>
        <p:txBody>
          <a:bodyPr wrap="square" rtlCol="0">
            <a:spAutoFit/>
          </a:bodyPr>
          <a:lstStyle/>
          <a:p>
            <a:pPr marL="514350" indent="-514350">
              <a:buFont typeface="+mj-lt"/>
              <a:buAutoNum type="arabicPeriod"/>
            </a:pPr>
            <a:r>
              <a:rPr lang="en-AU" sz="2800" dirty="0"/>
              <a:t>What are changes in speed, direction, and </a:t>
            </a:r>
            <a:br>
              <a:rPr lang="en-AU" sz="2800" dirty="0"/>
            </a:br>
            <a:r>
              <a:rPr lang="en-AU" sz="2800" dirty="0"/>
              <a:t>shape caused by?</a:t>
            </a:r>
          </a:p>
          <a:p>
            <a:pPr marL="971550" lvl="1" indent="-514350">
              <a:buFont typeface="+mj-lt"/>
              <a:buAutoNum type="alphaLcParenR"/>
            </a:pPr>
            <a:r>
              <a:rPr lang="en-AU" sz="2800" dirty="0"/>
              <a:t>Balanced forces</a:t>
            </a:r>
          </a:p>
          <a:p>
            <a:pPr marL="971550" lvl="1" indent="-514350">
              <a:buFont typeface="+mj-lt"/>
              <a:buAutoNum type="alphaLcParenR"/>
            </a:pPr>
            <a:r>
              <a:rPr lang="en-AU" sz="2800" dirty="0"/>
              <a:t>Strong forces</a:t>
            </a:r>
          </a:p>
          <a:p>
            <a:pPr marL="971550" lvl="1" indent="-514350">
              <a:buFont typeface="+mj-lt"/>
              <a:buAutoNum type="alphaLcParenR"/>
            </a:pPr>
            <a:r>
              <a:rPr lang="en-AU" sz="2800" dirty="0"/>
              <a:t>Unbalanced forces</a:t>
            </a:r>
          </a:p>
          <a:p>
            <a:pPr marL="971550" lvl="1" indent="-514350">
              <a:buFont typeface="+mj-lt"/>
              <a:buAutoNum type="alphaLcParenR"/>
            </a:pPr>
            <a:r>
              <a:rPr lang="en-AU" sz="2800" dirty="0"/>
              <a:t>Applied forces</a:t>
            </a:r>
          </a:p>
          <a:p>
            <a:pPr marL="514350" indent="-514350">
              <a:buFont typeface="+mj-lt"/>
              <a:buAutoNum type="arabicPeriod"/>
            </a:pPr>
            <a:r>
              <a:rPr lang="en-AU" sz="2800" dirty="0"/>
              <a:t>For the indoor skydivers to the right:</a:t>
            </a:r>
          </a:p>
          <a:p>
            <a:pPr marL="1028700" lvl="1" indent="-571500">
              <a:buFont typeface="+mj-lt"/>
              <a:buAutoNum type="romanLcPeriod"/>
            </a:pPr>
            <a:r>
              <a:rPr lang="en-AU" sz="2800" dirty="0"/>
              <a:t>Draw a force diagram.</a:t>
            </a:r>
          </a:p>
          <a:p>
            <a:pPr marL="971550" lvl="1" indent="-514350">
              <a:buFont typeface="+mj-lt"/>
              <a:buAutoNum type="romanLcPeriod"/>
            </a:pPr>
            <a:r>
              <a:rPr lang="en-AU" sz="2800" dirty="0"/>
              <a:t>Are the people changing speed,</a:t>
            </a:r>
            <a:br>
              <a:rPr lang="en-AU" sz="2800" dirty="0"/>
            </a:br>
            <a:r>
              <a:rPr lang="en-AU" sz="2800" dirty="0"/>
              <a:t>direction or shape?</a:t>
            </a:r>
          </a:p>
          <a:p>
            <a:pPr marL="971550" lvl="1" indent="-514350">
              <a:buFont typeface="+mj-lt"/>
              <a:buAutoNum type="romanLcPeriod"/>
            </a:pPr>
            <a:r>
              <a:rPr lang="en-AU" sz="2800" dirty="0"/>
              <a:t>What does your answer tell you </a:t>
            </a:r>
            <a:br>
              <a:rPr lang="en-AU" sz="2800" dirty="0"/>
            </a:br>
            <a:r>
              <a:rPr lang="en-AU" sz="2800" dirty="0"/>
              <a:t>about the forces acting on them?</a:t>
            </a:r>
          </a:p>
        </p:txBody>
      </p:sp>
      <p:graphicFrame>
        <p:nvGraphicFramePr>
          <p:cNvPr id="8" name="Table 7">
            <a:extLst>
              <a:ext uri="{FF2B5EF4-FFF2-40B4-BE49-F238E27FC236}">
                <a16:creationId xmlns:a16="http://schemas.microsoft.com/office/drawing/2014/main" id="{58FEEB46-689A-4270-8104-D0DFADCE0274}"/>
              </a:ext>
            </a:extLst>
          </p:cNvPr>
          <p:cNvGraphicFramePr>
            <a:graphicFrameLocks noGrp="1"/>
          </p:cNvGraphicFramePr>
          <p:nvPr>
            <p:extLst>
              <p:ext uri="{D42A27DB-BD31-4B8C-83A1-F6EECF244321}">
                <p14:modId xmlns:p14="http://schemas.microsoft.com/office/powerpoint/2010/main" val="2884770448"/>
              </p:ext>
            </p:extLst>
          </p:nvPr>
        </p:nvGraphicFramePr>
        <p:xfrm>
          <a:off x="7999631" y="39863"/>
          <a:ext cx="4143038" cy="3479800"/>
        </p:xfrm>
        <a:graphic>
          <a:graphicData uri="http://schemas.openxmlformats.org/drawingml/2006/table">
            <a:tbl>
              <a:tblPr firstRow="1" bandRow="1">
                <a:tableStyleId>{F5AB1C69-6EDB-4FF4-983F-18BD219EF322}</a:tableStyleId>
              </a:tblPr>
              <a:tblGrid>
                <a:gridCol w="4143038">
                  <a:extLst>
                    <a:ext uri="{9D8B030D-6E8A-4147-A177-3AD203B41FA5}">
                      <a16:colId xmlns:a16="http://schemas.microsoft.com/office/drawing/2014/main" val="20000"/>
                    </a:ext>
                  </a:extLst>
                </a:gridCol>
              </a:tblGrid>
              <a:tr h="370840">
                <a:tc>
                  <a:txBody>
                    <a:bodyPr/>
                    <a:lstStyle/>
                    <a:p>
                      <a:r>
                        <a:rPr lang="en-AU" dirty="0"/>
                        <a:t>Reminder</a:t>
                      </a:r>
                    </a:p>
                  </a:txBody>
                  <a:tcPr>
                    <a:solidFill>
                      <a:srgbClr val="000099"/>
                    </a:solidFill>
                  </a:tcPr>
                </a:tc>
                <a:extLst>
                  <a:ext uri="{0D108BD9-81ED-4DB2-BD59-A6C34878D82A}">
                    <a16:rowId xmlns:a16="http://schemas.microsoft.com/office/drawing/2014/main" val="10000"/>
                  </a:ext>
                </a:extLst>
              </a:tr>
              <a:tr h="370840">
                <a:tc>
                  <a:txBody>
                    <a:bodyPr/>
                    <a:lstStyle/>
                    <a:p>
                      <a:pPr marL="457200" lvl="0" indent="-457200">
                        <a:buFont typeface="+mj-lt"/>
                        <a:buAutoNum type="arabicPeriod"/>
                      </a:pPr>
                      <a:r>
                        <a:rPr lang="en-AU" sz="1800" b="1" u="sng" dirty="0"/>
                        <a:t>Draw</a:t>
                      </a:r>
                      <a:r>
                        <a:rPr lang="en-AU" sz="1800" u="sng" dirty="0"/>
                        <a:t> a diagram</a:t>
                      </a:r>
                      <a:r>
                        <a:rPr lang="en-AU" sz="1800" dirty="0"/>
                        <a:t> with labelled force arrows.</a:t>
                      </a:r>
                    </a:p>
                    <a:p>
                      <a:pPr marL="457200" lvl="0" indent="-457200">
                        <a:buFont typeface="+mj-lt"/>
                        <a:buAutoNum type="arabicPeriod"/>
                      </a:pPr>
                      <a:r>
                        <a:rPr lang="en-AU" sz="1800" b="1" u="sng" dirty="0"/>
                        <a:t>Do</a:t>
                      </a:r>
                      <a:r>
                        <a:rPr lang="en-AU" sz="1800" u="sng" dirty="0"/>
                        <a:t> the maths</a:t>
                      </a:r>
                    </a:p>
                    <a:p>
                      <a:pPr marL="971550" lvl="1" indent="-514350">
                        <a:buFont typeface="+mj-lt"/>
                        <a:buAutoNum type="alphaLcParenR"/>
                      </a:pPr>
                      <a:r>
                        <a:rPr lang="en-AU" sz="1800" dirty="0"/>
                        <a:t>Add the forces going in the same direction</a:t>
                      </a:r>
                    </a:p>
                    <a:p>
                      <a:pPr marL="971550" lvl="1" indent="-514350">
                        <a:buFont typeface="+mj-lt"/>
                        <a:buAutoNum type="alphaLcParenR"/>
                      </a:pPr>
                      <a:r>
                        <a:rPr lang="en-AU" sz="1800" dirty="0"/>
                        <a:t>Subtract the forces going in opposite directions</a:t>
                      </a:r>
                    </a:p>
                    <a:p>
                      <a:pPr marL="457200" lvl="0" indent="-457200">
                        <a:buFont typeface="+mj-lt"/>
                        <a:buAutoNum type="arabicPeriod"/>
                      </a:pPr>
                      <a:r>
                        <a:rPr lang="en-AU" sz="1800" b="1" u="sng" dirty="0"/>
                        <a:t>Describe</a:t>
                      </a:r>
                      <a:r>
                        <a:rPr lang="en-AU" sz="1800" u="sng" dirty="0"/>
                        <a:t> the net force</a:t>
                      </a:r>
                      <a:endParaRPr lang="en-AU" sz="1800" dirty="0"/>
                    </a:p>
                    <a:p>
                      <a:pPr marL="914400" lvl="1" indent="-457200">
                        <a:buFont typeface="+mj-lt"/>
                        <a:buAutoNum type="alphaLcParenR"/>
                      </a:pPr>
                      <a:r>
                        <a:rPr lang="en-AU" sz="1800" dirty="0"/>
                        <a:t>Balanced (there is no net force)</a:t>
                      </a:r>
                    </a:p>
                    <a:p>
                      <a:pPr marL="914400" lvl="1" indent="-457200">
                        <a:buFont typeface="+mj-lt"/>
                        <a:buAutoNum type="alphaLcParenR"/>
                      </a:pPr>
                      <a:r>
                        <a:rPr lang="en-AU" sz="1800" dirty="0"/>
                        <a:t>Unbalanced (state the net force and its direction)</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026" name="Picture 2" descr="https://downunder.iflyworld.com/uploads/IFLY_Share.jpg">
            <a:extLst>
              <a:ext uri="{FF2B5EF4-FFF2-40B4-BE49-F238E27FC236}">
                <a16:creationId xmlns:a16="http://schemas.microsoft.com/office/drawing/2014/main" id="{36478CD5-67B6-49BE-84C9-BB8A284879D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482" t="12856" r="8783"/>
          <a:stretch/>
        </p:blipFill>
        <p:spPr bwMode="auto">
          <a:xfrm>
            <a:off x="7537816" y="3545549"/>
            <a:ext cx="4604853" cy="327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5" name="Content Placeholder 2">
            <a:extLst>
              <a:ext uri="{FF2B5EF4-FFF2-40B4-BE49-F238E27FC236}">
                <a16:creationId xmlns:a16="http://schemas.microsoft.com/office/drawing/2014/main" id="{7DCD67C7-DDC2-4B28-85BF-6A02105C4FE6}"/>
              </a:ext>
            </a:extLst>
          </p:cNvPr>
          <p:cNvSpPr>
            <a:spLocks noGrp="1"/>
          </p:cNvSpPr>
          <p:nvPr>
            <p:ph idx="1"/>
          </p:nvPr>
        </p:nvSpPr>
        <p:spPr>
          <a:xfrm>
            <a:off x="838200" y="720000"/>
            <a:ext cx="8559835" cy="4351338"/>
          </a:xfrm>
        </p:spPr>
        <p:txBody>
          <a:bodyPr/>
          <a:lstStyle/>
          <a:p>
            <a:r>
              <a:rPr lang="en-AU" dirty="0"/>
              <a:t>Complete questions 1-6 on page 123 of your textbook.</a:t>
            </a:r>
          </a:p>
        </p:txBody>
      </p:sp>
      <p:pic>
        <p:nvPicPr>
          <p:cNvPr id="2" name="Picture 1">
            <a:extLst>
              <a:ext uri="{FF2B5EF4-FFF2-40B4-BE49-F238E27FC236}">
                <a16:creationId xmlns:a16="http://schemas.microsoft.com/office/drawing/2014/main" id="{11FD81C7-80E6-4108-AD44-168847D453C2}"/>
              </a:ext>
            </a:extLst>
          </p:cNvPr>
          <p:cNvPicPr>
            <a:picLocks noChangeAspect="1"/>
          </p:cNvPicPr>
          <p:nvPr/>
        </p:nvPicPr>
        <p:blipFill rotWithShape="1">
          <a:blip r:embed="rId2"/>
          <a:srcRect t="51662"/>
          <a:stretch/>
        </p:blipFill>
        <p:spPr>
          <a:xfrm>
            <a:off x="5207722" y="1367624"/>
            <a:ext cx="3997298" cy="4851584"/>
          </a:xfrm>
          <a:prstGeom prst="rect">
            <a:avLst/>
          </a:prstGeom>
        </p:spPr>
      </p:pic>
      <p:pic>
        <p:nvPicPr>
          <p:cNvPr id="3" name="Picture 2">
            <a:extLst>
              <a:ext uri="{FF2B5EF4-FFF2-40B4-BE49-F238E27FC236}">
                <a16:creationId xmlns:a16="http://schemas.microsoft.com/office/drawing/2014/main" id="{454BB539-78D6-46BB-A39E-757B2298606D}"/>
              </a:ext>
            </a:extLst>
          </p:cNvPr>
          <p:cNvPicPr>
            <a:picLocks noChangeAspect="1"/>
          </p:cNvPicPr>
          <p:nvPr/>
        </p:nvPicPr>
        <p:blipFill rotWithShape="1">
          <a:blip r:embed="rId2"/>
          <a:srcRect b="48427"/>
          <a:stretch/>
        </p:blipFill>
        <p:spPr>
          <a:xfrm>
            <a:off x="900643" y="1367624"/>
            <a:ext cx="3997299" cy="5176299"/>
          </a:xfrm>
          <a:prstGeom prst="rect">
            <a:avLst/>
          </a:prstGeom>
        </p:spPr>
      </p:pic>
    </p:spTree>
    <p:extLst>
      <p:ext uri="{BB962C8B-B14F-4D97-AF65-F5344CB8AC3E}">
        <p14:creationId xmlns:p14="http://schemas.microsoft.com/office/powerpoint/2010/main" val="375474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9" name="Table 8"/>
          <p:cNvGraphicFramePr>
            <a:graphicFrameLocks noGrp="1"/>
          </p:cNvGraphicFramePr>
          <p:nvPr/>
        </p:nvGraphicFramePr>
        <p:xfrm>
          <a:off x="9514800" y="68400"/>
          <a:ext cx="2605964" cy="29260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sz="1800" dirty="0"/>
                        <a:t>Reminder</a:t>
                      </a:r>
                    </a:p>
                  </a:txBody>
                  <a:tcPr>
                    <a:solidFill>
                      <a:srgbClr val="000099"/>
                    </a:solidFill>
                  </a:tcPr>
                </a:tc>
                <a:extLst>
                  <a:ext uri="{0D108BD9-81ED-4DB2-BD59-A6C34878D82A}">
                    <a16:rowId xmlns:a16="http://schemas.microsoft.com/office/drawing/2014/main" val="10000"/>
                  </a:ext>
                </a:extLst>
              </a:tr>
              <a:tr h="370840">
                <a:tc>
                  <a:txBody>
                    <a:bodyPr/>
                    <a:lstStyle/>
                    <a:p>
                      <a:r>
                        <a:rPr lang="en-AU" sz="1800" dirty="0"/>
                        <a:t>When describing a force, you need to include:</a:t>
                      </a:r>
                    </a:p>
                    <a:p>
                      <a:pPr marL="514350" lvl="0" indent="-514350">
                        <a:buFont typeface="+mj-lt"/>
                        <a:buAutoNum type="arabicPeriod"/>
                      </a:pPr>
                      <a:r>
                        <a:rPr lang="en-AU" sz="1800" dirty="0"/>
                        <a:t>What is pushing / pulling what</a:t>
                      </a:r>
                    </a:p>
                    <a:p>
                      <a:pPr marL="514350" lvl="0" indent="-514350">
                        <a:buFont typeface="+mj-lt"/>
                        <a:buAutoNum type="arabicPeriod"/>
                      </a:pPr>
                      <a:r>
                        <a:rPr lang="en-AU" sz="1800" dirty="0"/>
                        <a:t>Any changes to the objects’</a:t>
                      </a:r>
                    </a:p>
                    <a:p>
                      <a:pPr lvl="1">
                        <a:buFont typeface="Wingdings" panose="05000000000000000000" pitchFamily="2" charset="2"/>
                        <a:buChar char="q"/>
                      </a:pPr>
                      <a:r>
                        <a:rPr lang="en-AU" sz="1800" dirty="0"/>
                        <a:t> Speed</a:t>
                      </a:r>
                    </a:p>
                    <a:p>
                      <a:pPr lvl="1">
                        <a:buFont typeface="Wingdings" panose="05000000000000000000" pitchFamily="2" charset="2"/>
                        <a:buChar char="q"/>
                      </a:pPr>
                      <a:r>
                        <a:rPr lang="en-AU" sz="1800" dirty="0"/>
                        <a:t> Direction</a:t>
                      </a:r>
                    </a:p>
                    <a:p>
                      <a:pPr lvl="1">
                        <a:buFont typeface="Wingdings" panose="05000000000000000000" pitchFamily="2" charset="2"/>
                        <a:buChar char="q"/>
                      </a:pPr>
                      <a:r>
                        <a:rPr lang="en-AU" sz="1800" dirty="0"/>
                        <a:t> Shape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0000"/>
            <a:ext cx="8559835" cy="5479001"/>
          </a:xfrm>
        </p:spPr>
        <p:txBody>
          <a:bodyPr>
            <a:normAutofit/>
          </a:bodyPr>
          <a:lstStyle/>
          <a:p>
            <a:pPr marL="0" indent="0">
              <a:buNone/>
            </a:pPr>
            <a:r>
              <a:rPr lang="en-AU" dirty="0"/>
              <a:t>Describe the forces at work in the picture below.</a:t>
            </a:r>
          </a:p>
        </p:txBody>
      </p:sp>
      <p:graphicFrame>
        <p:nvGraphicFramePr>
          <p:cNvPr id="7" name="Table 6">
            <a:extLst>
              <a:ext uri="{FF2B5EF4-FFF2-40B4-BE49-F238E27FC236}">
                <a16:creationId xmlns:a16="http://schemas.microsoft.com/office/drawing/2014/main" id="{744B48AD-540E-4F02-9B90-1FB1423EAC53}"/>
              </a:ext>
            </a:extLst>
          </p:cNvPr>
          <p:cNvGraphicFramePr>
            <a:graphicFrameLocks noGrp="1"/>
          </p:cNvGraphicFramePr>
          <p:nvPr/>
        </p:nvGraphicFramePr>
        <p:xfrm>
          <a:off x="9514800" y="4407080"/>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force</a:t>
                      </a:r>
                      <a:r>
                        <a:rPr lang="en-AU" baseline="0" dirty="0"/>
                        <a:t> (</a:t>
                      </a:r>
                      <a:r>
                        <a:rPr lang="en-AU" i="1" baseline="0" dirty="0"/>
                        <a:t>noun</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any push or pull that happens when two objects interact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applied force</a:t>
                      </a:r>
                      <a:r>
                        <a:rPr lang="en-AU" b="0" baseline="0" dirty="0"/>
                        <a:t> (</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 simple push or pull</a:t>
                      </a:r>
                      <a:endParaRPr lang="en-AU" b="1"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8" name="Picture 2" descr="https://c.stocksy.com/a/R16100/z0/261481.jpg">
            <a:extLst>
              <a:ext uri="{FF2B5EF4-FFF2-40B4-BE49-F238E27FC236}">
                <a16:creationId xmlns:a16="http://schemas.microsoft.com/office/drawing/2014/main" id="{6F57CDF7-55CD-4F16-BCEF-893546A8D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744" y="1210540"/>
            <a:ext cx="7438746" cy="557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13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9" name="Table 8"/>
          <p:cNvGraphicFramePr>
            <a:graphicFrameLocks noGrp="1"/>
          </p:cNvGraphicFramePr>
          <p:nvPr/>
        </p:nvGraphicFramePr>
        <p:xfrm>
          <a:off x="9514800" y="68400"/>
          <a:ext cx="2605964" cy="29260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sz="1800" dirty="0"/>
                        <a:t>Reminder</a:t>
                      </a:r>
                    </a:p>
                  </a:txBody>
                  <a:tcPr>
                    <a:solidFill>
                      <a:srgbClr val="000099"/>
                    </a:solidFill>
                  </a:tcPr>
                </a:tc>
                <a:extLst>
                  <a:ext uri="{0D108BD9-81ED-4DB2-BD59-A6C34878D82A}">
                    <a16:rowId xmlns:a16="http://schemas.microsoft.com/office/drawing/2014/main" val="10000"/>
                  </a:ext>
                </a:extLst>
              </a:tr>
              <a:tr h="370840">
                <a:tc>
                  <a:txBody>
                    <a:bodyPr/>
                    <a:lstStyle/>
                    <a:p>
                      <a:r>
                        <a:rPr lang="en-AU" sz="1800" dirty="0"/>
                        <a:t>When describing a force, you need to include:</a:t>
                      </a:r>
                    </a:p>
                    <a:p>
                      <a:pPr marL="514350" lvl="0" indent="-514350">
                        <a:buFont typeface="+mj-lt"/>
                        <a:buAutoNum type="arabicPeriod"/>
                      </a:pPr>
                      <a:r>
                        <a:rPr lang="en-AU" sz="1800" dirty="0"/>
                        <a:t>What is pushing / pulling what</a:t>
                      </a:r>
                    </a:p>
                    <a:p>
                      <a:pPr marL="514350" lvl="0" indent="-514350">
                        <a:buFont typeface="+mj-lt"/>
                        <a:buAutoNum type="arabicPeriod"/>
                      </a:pPr>
                      <a:r>
                        <a:rPr lang="en-AU" sz="1800" dirty="0"/>
                        <a:t>Any changes to the objects’</a:t>
                      </a:r>
                    </a:p>
                    <a:p>
                      <a:pPr lvl="1">
                        <a:buFont typeface="Wingdings" panose="05000000000000000000" pitchFamily="2" charset="2"/>
                        <a:buChar char="q"/>
                      </a:pPr>
                      <a:r>
                        <a:rPr lang="en-AU" sz="1800" dirty="0"/>
                        <a:t> Speed</a:t>
                      </a:r>
                    </a:p>
                    <a:p>
                      <a:pPr lvl="1">
                        <a:buFont typeface="Wingdings" panose="05000000000000000000" pitchFamily="2" charset="2"/>
                        <a:buChar char="q"/>
                      </a:pPr>
                      <a:r>
                        <a:rPr lang="en-AU" sz="1800" dirty="0"/>
                        <a:t> Direction</a:t>
                      </a:r>
                    </a:p>
                    <a:p>
                      <a:pPr lvl="1">
                        <a:buFont typeface="Wingdings" panose="05000000000000000000" pitchFamily="2" charset="2"/>
                        <a:buChar char="q"/>
                      </a:pPr>
                      <a:r>
                        <a:rPr lang="en-AU" sz="1800" dirty="0"/>
                        <a:t> Shape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0000"/>
            <a:ext cx="8559835" cy="6138000"/>
          </a:xfrm>
        </p:spPr>
        <p:txBody>
          <a:bodyPr>
            <a:normAutofit/>
          </a:bodyPr>
          <a:lstStyle/>
          <a:p>
            <a:pPr marL="0" indent="0">
              <a:buNone/>
            </a:pPr>
            <a:r>
              <a:rPr lang="en-AU" dirty="0"/>
              <a:t>Describe the forces at work in the video below.</a:t>
            </a:r>
          </a:p>
        </p:txBody>
      </p:sp>
      <p:graphicFrame>
        <p:nvGraphicFramePr>
          <p:cNvPr id="7" name="Table 6">
            <a:extLst>
              <a:ext uri="{FF2B5EF4-FFF2-40B4-BE49-F238E27FC236}">
                <a16:creationId xmlns:a16="http://schemas.microsoft.com/office/drawing/2014/main" id="{744B48AD-540E-4F02-9B90-1FB1423EAC53}"/>
              </a:ext>
            </a:extLst>
          </p:cNvPr>
          <p:cNvGraphicFramePr>
            <a:graphicFrameLocks noGrp="1"/>
          </p:cNvGraphicFramePr>
          <p:nvPr/>
        </p:nvGraphicFramePr>
        <p:xfrm>
          <a:off x="9514800" y="4407080"/>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force</a:t>
                      </a:r>
                      <a:r>
                        <a:rPr lang="en-AU" baseline="0" dirty="0"/>
                        <a:t> (</a:t>
                      </a:r>
                      <a:r>
                        <a:rPr lang="en-AU" i="1" baseline="0" dirty="0"/>
                        <a:t>noun</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any push or pull that happens when two objects interact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applied force</a:t>
                      </a:r>
                      <a:r>
                        <a:rPr lang="en-AU" b="0" baseline="0" dirty="0"/>
                        <a:t> (</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 simple push or pull</a:t>
                      </a:r>
                      <a:endParaRPr lang="en-AU" b="1"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0" name="videoplayback">
            <a:hlinkClick r:id="" action="ppaction://media"/>
            <a:extLst>
              <a:ext uri="{FF2B5EF4-FFF2-40B4-BE49-F238E27FC236}">
                <a16:creationId xmlns:a16="http://schemas.microsoft.com/office/drawing/2014/main" id="{E8928831-021E-4327-914F-2EACF3C54C1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14520" y="1289771"/>
            <a:ext cx="7424305" cy="5568229"/>
          </a:xfrm>
          <a:prstGeom prst="rect">
            <a:avLst/>
          </a:prstGeom>
        </p:spPr>
      </p:pic>
    </p:spTree>
    <p:extLst>
      <p:ext uri="{BB962C8B-B14F-4D97-AF65-F5344CB8AC3E}">
        <p14:creationId xmlns:p14="http://schemas.microsoft.com/office/powerpoint/2010/main" val="190860276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0"/>
                                        </p:tgtEl>
                                      </p:cBhvr>
                                    </p:cmd>
                                  </p:childTnLst>
                                </p:cTn>
                              </p:par>
                            </p:childTnLst>
                          </p:cTn>
                        </p:par>
                      </p:childTnLst>
                    </p:cTn>
                  </p:par>
                </p:childTnLst>
              </p:cTn>
              <p:nextCondLst>
                <p:cond evt="onClick" delay="0">
                  <p:tgtEl>
                    <p:spTgt spid="10"/>
                  </p:tgtEl>
                </p:cond>
              </p:nextCondLst>
            </p:seq>
            <p:video>
              <p:cMediaNode vol="80000">
                <p:cTn id="7" fill="hold" display="0">
                  <p:stCondLst>
                    <p:cond delay="indefinite"/>
                  </p:stCondLst>
                </p:cTn>
                <p:tgtEl>
                  <p:spTgt spid="10"/>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40" y="2057400"/>
            <a:ext cx="8274424" cy="2514600"/>
          </a:xfrm>
          <a:solidFill>
            <a:schemeClr val="bg1"/>
          </a:solidFill>
          <a:ln w="38100">
            <a:solidFill>
              <a:srgbClr val="000099"/>
            </a:solidFill>
          </a:ln>
        </p:spPr>
        <p:txBody>
          <a:bodyPr anchor="ctr">
            <a:normAutofit/>
          </a:bodyPr>
          <a:lstStyle/>
          <a:p>
            <a:r>
              <a:rPr lang="en-AU" dirty="0"/>
              <a:t>Balanced and Unbalanced Forces</a:t>
            </a:r>
            <a:br>
              <a:rPr lang="en-AU" dirty="0"/>
            </a:br>
            <a:r>
              <a:rPr lang="en-AU" sz="2800" dirty="0"/>
              <a:t>Year 7 Science</a:t>
            </a:r>
            <a:endParaRPr lang="en-AU" dirty="0"/>
          </a:p>
        </p:txBody>
      </p:sp>
    </p:spTree>
    <p:extLst>
      <p:ext uri="{BB962C8B-B14F-4D97-AF65-F5344CB8AC3E}">
        <p14:creationId xmlns:p14="http://schemas.microsoft.com/office/powerpoint/2010/main" val="273296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3050178425"/>
              </p:ext>
            </p:extLst>
          </p:nvPr>
        </p:nvGraphicFramePr>
        <p:xfrm>
          <a:off x="9514481" y="69246"/>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two types of forces are we going to learn about?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D56355AD-F9E3-406A-AA51-BD8916277243}"/>
              </a:ext>
            </a:extLst>
          </p:cNvPr>
          <p:cNvSpPr>
            <a:spLocks noGrp="1"/>
          </p:cNvSpPr>
          <p:nvPr>
            <p:ph idx="1"/>
          </p:nvPr>
        </p:nvSpPr>
        <p:spPr>
          <a:xfrm>
            <a:off x="838200" y="720000"/>
            <a:ext cx="10515600" cy="1620000"/>
          </a:xfrm>
        </p:spPr>
        <p:txBody>
          <a:bodyPr/>
          <a:lstStyle/>
          <a:p>
            <a:r>
              <a:rPr lang="en-AU" dirty="0"/>
              <a:t>Use force diagrams to represent, add and subtract forces</a:t>
            </a:r>
          </a:p>
          <a:p>
            <a:r>
              <a:rPr lang="en-AU" dirty="0"/>
              <a:t>Identify balanced and unbalanced forces</a:t>
            </a:r>
          </a:p>
          <a:p>
            <a:r>
              <a:rPr lang="en-AU" dirty="0"/>
              <a:t>Describe the effects of balanced and unbalanced forces</a:t>
            </a:r>
          </a:p>
        </p:txBody>
      </p:sp>
      <p:sp>
        <p:nvSpPr>
          <p:cNvPr id="2" name="TextBox 1">
            <a:extLst>
              <a:ext uri="{FF2B5EF4-FFF2-40B4-BE49-F238E27FC236}">
                <a16:creationId xmlns:a16="http://schemas.microsoft.com/office/drawing/2014/main" id="{EC9CF77F-9496-4178-8C53-0D1F282880E9}"/>
              </a:ext>
            </a:extLst>
          </p:cNvPr>
          <p:cNvSpPr txBox="1"/>
          <p:nvPr/>
        </p:nvSpPr>
        <p:spPr>
          <a:xfrm>
            <a:off x="838200" y="3128878"/>
            <a:ext cx="10515600" cy="1815882"/>
          </a:xfrm>
          <a:prstGeom prst="rect">
            <a:avLst/>
          </a:prstGeom>
          <a:noFill/>
        </p:spPr>
        <p:txBody>
          <a:bodyPr wrap="square" rtlCol="0">
            <a:spAutoFit/>
          </a:bodyPr>
          <a:lstStyle/>
          <a:p>
            <a:pPr marL="285750" indent="-285750">
              <a:buFont typeface="Arial" panose="020B0604020202020204" pitchFamily="34" charset="0"/>
              <a:buChar char="•"/>
            </a:pPr>
            <a:r>
              <a:rPr lang="en-AU" sz="2800" dirty="0"/>
              <a:t>If you were to punch a wall, what would happen to the wall?</a:t>
            </a:r>
          </a:p>
          <a:p>
            <a:pPr marL="285750" indent="-285750">
              <a:buFont typeface="Arial" panose="020B0604020202020204" pitchFamily="34" charset="0"/>
              <a:buChar char="•"/>
            </a:pPr>
            <a:r>
              <a:rPr lang="en-AU" sz="2800" dirty="0"/>
              <a:t>What would happen to your fist?</a:t>
            </a:r>
          </a:p>
          <a:p>
            <a:pPr marL="285750" indent="-285750">
              <a:buFont typeface="Arial" panose="020B0604020202020204" pitchFamily="34" charset="0"/>
              <a:buChar char="•"/>
            </a:pPr>
            <a:r>
              <a:rPr lang="en-AU" sz="2800" dirty="0"/>
              <a:t>What if you were to use a </a:t>
            </a:r>
            <a:br>
              <a:rPr lang="en-AU" sz="2800" dirty="0"/>
            </a:br>
            <a:r>
              <a:rPr lang="en-AU" sz="2800" dirty="0"/>
              <a:t>sledgehammer?</a:t>
            </a:r>
          </a:p>
        </p:txBody>
      </p:sp>
      <p:graphicFrame>
        <p:nvGraphicFramePr>
          <p:cNvPr id="7" name="Table 6">
            <a:extLst>
              <a:ext uri="{FF2B5EF4-FFF2-40B4-BE49-F238E27FC236}">
                <a16:creationId xmlns:a16="http://schemas.microsoft.com/office/drawing/2014/main" id="{683CC470-3885-49DA-8ED5-2190C2BA31C0}"/>
              </a:ext>
            </a:extLst>
          </p:cNvPr>
          <p:cNvGraphicFramePr>
            <a:graphicFrameLocks noGrp="1"/>
          </p:cNvGraphicFramePr>
          <p:nvPr>
            <p:extLst>
              <p:ext uri="{D42A27DB-BD31-4B8C-83A1-F6EECF244321}">
                <p14:modId xmlns:p14="http://schemas.microsoft.com/office/powerpoint/2010/main" val="3854887051"/>
              </p:ext>
            </p:extLst>
          </p:nvPr>
        </p:nvGraphicFramePr>
        <p:xfrm>
          <a:off x="9514481" y="1599062"/>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do we use to represent forces?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026" name="Picture 2" descr="https://media.tenor.com/images/1bbb3f948dba8350c8cdb9a76f416401/tenor.gif">
            <a:extLst>
              <a:ext uri="{FF2B5EF4-FFF2-40B4-BE49-F238E27FC236}">
                <a16:creationId xmlns:a16="http://schemas.microsoft.com/office/drawing/2014/main" id="{5E5BC509-3168-43B5-818A-5F9EECDBC00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196944" y="3614284"/>
            <a:ext cx="3923502" cy="3174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na.rdcpix.com/125845652/8ecb8b5c10a19ccbe1daba7bc38ec77cw-c297791xd-w685_h860_q80.jpg">
            <a:extLst>
              <a:ext uri="{FF2B5EF4-FFF2-40B4-BE49-F238E27FC236}">
                <a16:creationId xmlns:a16="http://schemas.microsoft.com/office/drawing/2014/main" id="{B2E0D3F6-BD36-4ED8-B560-9C1ED78FA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331" y="3645118"/>
            <a:ext cx="5606120" cy="315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448053113"/>
              </p:ext>
            </p:extLst>
          </p:nvPr>
        </p:nvGraphicFramePr>
        <p:xfrm>
          <a:off x="9514800" y="68400"/>
          <a:ext cx="2605964" cy="18288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are forces shown as in force diagrams?</a:t>
                      </a:r>
                    </a:p>
                    <a:p>
                      <a:pPr marL="342900" indent="-342900">
                        <a:buFont typeface="+mj-lt"/>
                        <a:buAutoNum type="alphaLcParenR"/>
                      </a:pPr>
                      <a:r>
                        <a:rPr lang="en-AU" dirty="0"/>
                        <a:t>Lines</a:t>
                      </a:r>
                    </a:p>
                    <a:p>
                      <a:pPr marL="342900" indent="-342900">
                        <a:buFont typeface="+mj-lt"/>
                        <a:buAutoNum type="alphaLcParenR"/>
                      </a:pPr>
                      <a:r>
                        <a:rPr lang="en-AU" dirty="0"/>
                        <a:t>Triangles</a:t>
                      </a:r>
                    </a:p>
                    <a:p>
                      <a:pPr marL="342900" indent="-342900">
                        <a:buFont typeface="+mj-lt"/>
                        <a:buAutoNum type="alphaLcParenR"/>
                      </a:pPr>
                      <a:r>
                        <a:rPr lang="en-AU" dirty="0"/>
                        <a:t>Arrows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71801109"/>
              </p:ext>
            </p:extLst>
          </p:nvPr>
        </p:nvGraphicFramePr>
        <p:xfrm>
          <a:off x="9514800" y="2074965"/>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How do you label a force?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Force Diagrams</a:t>
            </a:r>
          </a:p>
          <a:p>
            <a:r>
              <a:rPr lang="en-AU" dirty="0"/>
              <a:t>Force diagrams are simple pictures which show the forces acting on an object.</a:t>
            </a:r>
          </a:p>
          <a:p>
            <a:r>
              <a:rPr lang="en-AU" dirty="0"/>
              <a:t>Forces are shown as arrows. These arrows must:</a:t>
            </a:r>
          </a:p>
          <a:p>
            <a:pPr lvl="1"/>
            <a:r>
              <a:rPr lang="en-AU" sz="2600" b="1" dirty="0"/>
              <a:t>come out of</a:t>
            </a:r>
            <a:r>
              <a:rPr lang="en-AU" sz="2600" dirty="0"/>
              <a:t> the object being pushed / pulled</a:t>
            </a:r>
          </a:p>
          <a:p>
            <a:pPr lvl="1"/>
            <a:r>
              <a:rPr lang="en-AU" sz="2600" dirty="0"/>
              <a:t>be labelled with the </a:t>
            </a:r>
            <a:r>
              <a:rPr lang="en-AU" sz="2600" b="1" dirty="0"/>
              <a:t>name</a:t>
            </a:r>
            <a:r>
              <a:rPr lang="en-AU" sz="2600" dirty="0"/>
              <a:t> of the force and/or the </a:t>
            </a:r>
            <a:r>
              <a:rPr lang="en-AU" sz="2600" b="1" dirty="0"/>
              <a:t>amount</a:t>
            </a:r>
            <a:r>
              <a:rPr lang="en-AU" sz="2600" dirty="0"/>
              <a:t> of force in Newtons (N)</a:t>
            </a:r>
          </a:p>
        </p:txBody>
      </p:sp>
      <p:pic>
        <p:nvPicPr>
          <p:cNvPr id="2050" name="Picture 2">
            <a:extLst>
              <a:ext uri="{FF2B5EF4-FFF2-40B4-BE49-F238E27FC236}">
                <a16:creationId xmlns:a16="http://schemas.microsoft.com/office/drawing/2014/main" id="{F24EB9E1-72D5-4831-88CA-A49C619C0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581" y="4035777"/>
            <a:ext cx="7408968" cy="22281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C0CA3A1-4215-4A78-849F-1A4052CA1744}"/>
              </a:ext>
            </a:extLst>
          </p:cNvPr>
          <p:cNvCxnSpPr>
            <a:cxnSpLocks/>
          </p:cNvCxnSpPr>
          <p:nvPr/>
        </p:nvCxnSpPr>
        <p:spPr>
          <a:xfrm flipH="1">
            <a:off x="2736575" y="5069536"/>
            <a:ext cx="1699056"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9BE81A2-662E-434D-9F3B-BA37084D1180}"/>
              </a:ext>
            </a:extLst>
          </p:cNvPr>
          <p:cNvSpPr txBox="1"/>
          <p:nvPr/>
        </p:nvSpPr>
        <p:spPr>
          <a:xfrm>
            <a:off x="3188207" y="4291047"/>
            <a:ext cx="834886" cy="523220"/>
          </a:xfrm>
          <a:prstGeom prst="rect">
            <a:avLst/>
          </a:prstGeom>
          <a:noFill/>
        </p:spPr>
        <p:txBody>
          <a:bodyPr wrap="square" rtlCol="0">
            <a:spAutoFit/>
          </a:bodyPr>
          <a:lstStyle/>
          <a:p>
            <a:pPr algn="ctr"/>
            <a:r>
              <a:rPr lang="en-AU" sz="2800" b="1" dirty="0" err="1"/>
              <a:t>F</a:t>
            </a:r>
            <a:r>
              <a:rPr lang="en-AU" sz="2800" b="1" baseline="-25000" dirty="0" err="1"/>
              <a:t>push</a:t>
            </a:r>
            <a:endParaRPr lang="en-AU" sz="2800" b="1" dirty="0"/>
          </a:p>
        </p:txBody>
      </p:sp>
      <p:sp>
        <p:nvSpPr>
          <p:cNvPr id="12" name="TextBox 11">
            <a:extLst>
              <a:ext uri="{FF2B5EF4-FFF2-40B4-BE49-F238E27FC236}">
                <a16:creationId xmlns:a16="http://schemas.microsoft.com/office/drawing/2014/main" id="{8F84EED3-32A0-4164-863C-C2D40C5CE0BF}"/>
              </a:ext>
            </a:extLst>
          </p:cNvPr>
          <p:cNvSpPr txBox="1"/>
          <p:nvPr/>
        </p:nvSpPr>
        <p:spPr>
          <a:xfrm>
            <a:off x="3061816" y="5273017"/>
            <a:ext cx="1087668" cy="523220"/>
          </a:xfrm>
          <a:prstGeom prst="rect">
            <a:avLst/>
          </a:prstGeom>
          <a:noFill/>
        </p:spPr>
        <p:txBody>
          <a:bodyPr wrap="square" rtlCol="0">
            <a:spAutoFit/>
          </a:bodyPr>
          <a:lstStyle/>
          <a:p>
            <a:pPr algn="ctr"/>
            <a:r>
              <a:rPr lang="en-AU" sz="2800" b="1" dirty="0"/>
              <a:t>200 N</a:t>
            </a:r>
          </a:p>
        </p:txBody>
      </p:sp>
      <p:graphicFrame>
        <p:nvGraphicFramePr>
          <p:cNvPr id="15" name="Table 14">
            <a:extLst>
              <a:ext uri="{FF2B5EF4-FFF2-40B4-BE49-F238E27FC236}">
                <a16:creationId xmlns:a16="http://schemas.microsoft.com/office/drawing/2014/main" id="{97B3DD42-3728-4E96-89FE-69FB32A99619}"/>
              </a:ext>
            </a:extLst>
          </p:cNvPr>
          <p:cNvGraphicFramePr>
            <a:graphicFrameLocks noGrp="1"/>
          </p:cNvGraphicFramePr>
          <p:nvPr>
            <p:extLst>
              <p:ext uri="{D42A27DB-BD31-4B8C-83A1-F6EECF244321}">
                <p14:modId xmlns:p14="http://schemas.microsoft.com/office/powerpoint/2010/main" val="1825903355"/>
              </p:ext>
            </p:extLst>
          </p:nvPr>
        </p:nvGraphicFramePr>
        <p:xfrm>
          <a:off x="9514800" y="2989330"/>
          <a:ext cx="2605964" cy="18288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3</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Where do force arrows go?</a:t>
                      </a:r>
                    </a:p>
                    <a:p>
                      <a:pPr marL="342900" indent="-342900">
                        <a:buFont typeface="+mj-lt"/>
                        <a:buAutoNum type="alphaLcParenR"/>
                      </a:pPr>
                      <a:r>
                        <a:rPr lang="en-AU" dirty="0"/>
                        <a:t>Into the object</a:t>
                      </a:r>
                    </a:p>
                    <a:p>
                      <a:pPr marL="342900" indent="-342900">
                        <a:buFont typeface="+mj-lt"/>
                        <a:buAutoNum type="alphaLcParenR"/>
                      </a:pPr>
                      <a:r>
                        <a:rPr lang="en-AU" dirty="0"/>
                        <a:t>Out of the object</a:t>
                      </a:r>
                    </a:p>
                    <a:p>
                      <a:pPr marL="342900" indent="-342900">
                        <a:buFont typeface="+mj-lt"/>
                        <a:buAutoNum type="alphaLcParenR"/>
                      </a:pPr>
                      <a:r>
                        <a:rPr lang="en-AU" dirty="0"/>
                        <a:t>Inside the object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1535255283"/>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Should these forces be added or subtracted? Why?</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8470378"/>
              </p:ext>
            </p:extLst>
          </p:nvPr>
        </p:nvGraphicFramePr>
        <p:xfrm>
          <a:off x="9514800" y="1456957"/>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is the net force on the box?</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Adding and Subtracting Forces</a:t>
            </a:r>
          </a:p>
          <a:p>
            <a:r>
              <a:rPr lang="en-AU" dirty="0"/>
              <a:t>If two forces are going in the same direction, they are added together.</a:t>
            </a:r>
          </a:p>
          <a:p>
            <a:r>
              <a:rPr lang="en-AU" dirty="0"/>
              <a:t>If two forces are going in opposite directions, they are subtracted.</a:t>
            </a:r>
          </a:p>
          <a:p>
            <a:pPr marL="0" indent="0">
              <a:buNone/>
            </a:pPr>
            <a:endParaRPr lang="en-AU" dirty="0"/>
          </a:p>
        </p:txBody>
      </p:sp>
      <p:pic>
        <p:nvPicPr>
          <p:cNvPr id="3076" name="Picture 4" descr="https://physicslabs.ccnysites.cuny.edu/img/tutorial-forces-box-push-pull-1.jpg">
            <a:extLst>
              <a:ext uri="{FF2B5EF4-FFF2-40B4-BE49-F238E27FC236}">
                <a16:creationId xmlns:a16="http://schemas.microsoft.com/office/drawing/2014/main" id="{21DED441-7DFB-4384-8A44-41A4E5701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253" y="2973507"/>
            <a:ext cx="7409727" cy="388449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365C359C-6AE6-48B1-BD61-5E366B6775F2}"/>
              </a:ext>
            </a:extLst>
          </p:cNvPr>
          <p:cNvCxnSpPr>
            <a:cxnSpLocks/>
          </p:cNvCxnSpPr>
          <p:nvPr/>
        </p:nvCxnSpPr>
        <p:spPr>
          <a:xfrm>
            <a:off x="6251818" y="4464141"/>
            <a:ext cx="166036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F086DF7-A024-4465-A529-7B78E0E8A2E4}"/>
              </a:ext>
            </a:extLst>
          </p:cNvPr>
          <p:cNvCxnSpPr>
            <a:cxnSpLocks/>
          </p:cNvCxnSpPr>
          <p:nvPr/>
        </p:nvCxnSpPr>
        <p:spPr>
          <a:xfrm>
            <a:off x="6251818" y="5568780"/>
            <a:ext cx="1265181"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0D047FE-E861-476D-9EA6-06197C97320A}"/>
              </a:ext>
            </a:extLst>
          </p:cNvPr>
          <p:cNvSpPr txBox="1"/>
          <p:nvPr/>
        </p:nvSpPr>
        <p:spPr>
          <a:xfrm>
            <a:off x="6195063" y="4477307"/>
            <a:ext cx="1087668" cy="523220"/>
          </a:xfrm>
          <a:prstGeom prst="rect">
            <a:avLst/>
          </a:prstGeom>
          <a:noFill/>
        </p:spPr>
        <p:txBody>
          <a:bodyPr wrap="square" rtlCol="0">
            <a:spAutoFit/>
          </a:bodyPr>
          <a:lstStyle/>
          <a:p>
            <a:pPr algn="ctr"/>
            <a:r>
              <a:rPr lang="en-AU" sz="2800" b="1" dirty="0"/>
              <a:t>300 N</a:t>
            </a:r>
          </a:p>
        </p:txBody>
      </p:sp>
      <p:sp>
        <p:nvSpPr>
          <p:cNvPr id="16" name="TextBox 15">
            <a:extLst>
              <a:ext uri="{FF2B5EF4-FFF2-40B4-BE49-F238E27FC236}">
                <a16:creationId xmlns:a16="http://schemas.microsoft.com/office/drawing/2014/main" id="{4D6862AD-D5B9-4063-98EA-71F81C3902AD}"/>
              </a:ext>
            </a:extLst>
          </p:cNvPr>
          <p:cNvSpPr txBox="1"/>
          <p:nvPr/>
        </p:nvSpPr>
        <p:spPr>
          <a:xfrm>
            <a:off x="6195063" y="5586992"/>
            <a:ext cx="1087668" cy="523220"/>
          </a:xfrm>
          <a:prstGeom prst="rect">
            <a:avLst/>
          </a:prstGeom>
          <a:noFill/>
        </p:spPr>
        <p:txBody>
          <a:bodyPr wrap="square" rtlCol="0">
            <a:spAutoFit/>
          </a:bodyPr>
          <a:lstStyle/>
          <a:p>
            <a:pPr algn="ctr"/>
            <a:r>
              <a:rPr lang="en-AU" sz="2800" b="1" dirty="0"/>
              <a:t>200 N</a:t>
            </a:r>
          </a:p>
        </p:txBody>
      </p:sp>
      <p:cxnSp>
        <p:nvCxnSpPr>
          <p:cNvPr id="17" name="Straight Arrow Connector 16">
            <a:extLst>
              <a:ext uri="{FF2B5EF4-FFF2-40B4-BE49-F238E27FC236}">
                <a16:creationId xmlns:a16="http://schemas.microsoft.com/office/drawing/2014/main" id="{94CEE9D0-2BC9-4DEE-9629-51FE3EAC9835}"/>
              </a:ext>
            </a:extLst>
          </p:cNvPr>
          <p:cNvCxnSpPr>
            <a:cxnSpLocks/>
          </p:cNvCxnSpPr>
          <p:nvPr/>
        </p:nvCxnSpPr>
        <p:spPr>
          <a:xfrm>
            <a:off x="6251818" y="5279441"/>
            <a:ext cx="2571162"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4E7929A-E6F7-4EBC-94B9-59A3243350C5}"/>
              </a:ext>
            </a:extLst>
          </p:cNvPr>
          <p:cNvSpPr txBox="1"/>
          <p:nvPr/>
        </p:nvSpPr>
        <p:spPr>
          <a:xfrm>
            <a:off x="6340574" y="5256254"/>
            <a:ext cx="1087668" cy="523220"/>
          </a:xfrm>
          <a:prstGeom prst="rect">
            <a:avLst/>
          </a:prstGeom>
          <a:noFill/>
        </p:spPr>
        <p:txBody>
          <a:bodyPr wrap="square" rtlCol="0">
            <a:spAutoFit/>
          </a:bodyPr>
          <a:lstStyle/>
          <a:p>
            <a:pPr algn="ctr"/>
            <a:r>
              <a:rPr lang="en-AU" sz="2800" b="1" dirty="0"/>
              <a:t>500 N</a:t>
            </a:r>
          </a:p>
        </p:txBody>
      </p:sp>
      <p:graphicFrame>
        <p:nvGraphicFramePr>
          <p:cNvPr id="19" name="Table 18"/>
          <p:cNvGraphicFramePr>
            <a:graphicFrameLocks noGrp="1"/>
          </p:cNvGraphicFramePr>
          <p:nvPr>
            <p:extLst>
              <p:ext uri="{D42A27DB-BD31-4B8C-83A1-F6EECF244321}">
                <p14:modId xmlns:p14="http://schemas.microsoft.com/office/powerpoint/2010/main" val="2674249125"/>
              </p:ext>
            </p:extLst>
          </p:nvPr>
        </p:nvGraphicFramePr>
        <p:xfrm>
          <a:off x="9458577" y="5467592"/>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Net force</a:t>
                      </a:r>
                      <a:r>
                        <a:rPr lang="en-AU"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The total of all forces acting on an object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81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DFF160-F473-460A-AFFB-02AA58A9B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771" y="3078123"/>
            <a:ext cx="8803465" cy="3556473"/>
          </a:xfrm>
          <a:prstGeom prst="rect">
            <a:avLst/>
          </a:prstGeom>
        </p:spPr>
      </p:pic>
      <p:sp>
        <p:nvSpPr>
          <p:cNvPr id="4" name="TextBox 3"/>
          <p:cNvSpPr txBox="1"/>
          <p:nvPr/>
        </p:nvSpPr>
        <p:spPr>
          <a:xfrm>
            <a:off x="0" y="0"/>
            <a:ext cx="4023093"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Should these forces be added or subtracted? Why?</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0175710"/>
              </p:ext>
            </p:extLst>
          </p:nvPr>
        </p:nvGraphicFramePr>
        <p:xfrm>
          <a:off x="9514800" y="1456957"/>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is the net force on the box?</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Adding and Subtracting Forces</a:t>
            </a:r>
          </a:p>
          <a:p>
            <a:r>
              <a:rPr lang="en-AU" dirty="0"/>
              <a:t>If two forces are going in the same direction, they are added together.</a:t>
            </a:r>
          </a:p>
          <a:p>
            <a:r>
              <a:rPr lang="en-AU" dirty="0"/>
              <a:t>If two forces are going in opposite directions, they are subtracted.</a:t>
            </a:r>
          </a:p>
        </p:txBody>
      </p:sp>
      <p:cxnSp>
        <p:nvCxnSpPr>
          <p:cNvPr id="9" name="Straight Arrow Connector 8">
            <a:extLst>
              <a:ext uri="{FF2B5EF4-FFF2-40B4-BE49-F238E27FC236}">
                <a16:creationId xmlns:a16="http://schemas.microsoft.com/office/drawing/2014/main" id="{365C359C-6AE6-48B1-BD61-5E366B6775F2}"/>
              </a:ext>
            </a:extLst>
          </p:cNvPr>
          <p:cNvCxnSpPr>
            <a:cxnSpLocks/>
          </p:cNvCxnSpPr>
          <p:nvPr/>
        </p:nvCxnSpPr>
        <p:spPr>
          <a:xfrm>
            <a:off x="7004028" y="5581918"/>
            <a:ext cx="166036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F086DF7-A024-4465-A529-7B78E0E8A2E4}"/>
              </a:ext>
            </a:extLst>
          </p:cNvPr>
          <p:cNvCxnSpPr>
            <a:cxnSpLocks/>
          </p:cNvCxnSpPr>
          <p:nvPr/>
        </p:nvCxnSpPr>
        <p:spPr>
          <a:xfrm flipH="1">
            <a:off x="3096347" y="5591357"/>
            <a:ext cx="1358202"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0D047FE-E861-476D-9EA6-06197C97320A}"/>
              </a:ext>
            </a:extLst>
          </p:cNvPr>
          <p:cNvSpPr txBox="1"/>
          <p:nvPr/>
        </p:nvSpPr>
        <p:spPr>
          <a:xfrm>
            <a:off x="6947273" y="5595084"/>
            <a:ext cx="1087668" cy="523220"/>
          </a:xfrm>
          <a:prstGeom prst="rect">
            <a:avLst/>
          </a:prstGeom>
          <a:noFill/>
        </p:spPr>
        <p:txBody>
          <a:bodyPr wrap="square" rtlCol="0">
            <a:spAutoFit/>
          </a:bodyPr>
          <a:lstStyle/>
          <a:p>
            <a:pPr algn="ctr"/>
            <a:r>
              <a:rPr lang="en-AU" sz="2800" b="1" dirty="0"/>
              <a:t>100 N</a:t>
            </a:r>
          </a:p>
        </p:txBody>
      </p:sp>
      <p:sp>
        <p:nvSpPr>
          <p:cNvPr id="16" name="TextBox 15">
            <a:extLst>
              <a:ext uri="{FF2B5EF4-FFF2-40B4-BE49-F238E27FC236}">
                <a16:creationId xmlns:a16="http://schemas.microsoft.com/office/drawing/2014/main" id="{4D6862AD-D5B9-4063-98EA-71F81C3902AD}"/>
              </a:ext>
            </a:extLst>
          </p:cNvPr>
          <p:cNvSpPr txBox="1"/>
          <p:nvPr/>
        </p:nvSpPr>
        <p:spPr>
          <a:xfrm>
            <a:off x="3537839" y="5591357"/>
            <a:ext cx="1087668" cy="523220"/>
          </a:xfrm>
          <a:prstGeom prst="rect">
            <a:avLst/>
          </a:prstGeom>
          <a:noFill/>
        </p:spPr>
        <p:txBody>
          <a:bodyPr wrap="square" rtlCol="0">
            <a:spAutoFit/>
          </a:bodyPr>
          <a:lstStyle/>
          <a:p>
            <a:pPr algn="ctr"/>
            <a:r>
              <a:rPr lang="en-AU" sz="2800" b="1" dirty="0"/>
              <a:t>85 N</a:t>
            </a:r>
          </a:p>
        </p:txBody>
      </p:sp>
      <p:cxnSp>
        <p:nvCxnSpPr>
          <p:cNvPr id="17" name="Straight Arrow Connector 16">
            <a:extLst>
              <a:ext uri="{FF2B5EF4-FFF2-40B4-BE49-F238E27FC236}">
                <a16:creationId xmlns:a16="http://schemas.microsoft.com/office/drawing/2014/main" id="{94CEE9D0-2BC9-4DEE-9629-51FE3EAC9835}"/>
              </a:ext>
            </a:extLst>
          </p:cNvPr>
          <p:cNvCxnSpPr>
            <a:cxnSpLocks/>
          </p:cNvCxnSpPr>
          <p:nvPr/>
        </p:nvCxnSpPr>
        <p:spPr>
          <a:xfrm>
            <a:off x="7004028" y="5568753"/>
            <a:ext cx="76531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4E7929A-E6F7-4EBC-94B9-59A3243350C5}"/>
              </a:ext>
            </a:extLst>
          </p:cNvPr>
          <p:cNvSpPr txBox="1"/>
          <p:nvPr/>
        </p:nvSpPr>
        <p:spPr>
          <a:xfrm>
            <a:off x="6842853" y="5592055"/>
            <a:ext cx="1087668" cy="523220"/>
          </a:xfrm>
          <a:prstGeom prst="rect">
            <a:avLst/>
          </a:prstGeom>
          <a:noFill/>
        </p:spPr>
        <p:txBody>
          <a:bodyPr wrap="square" rtlCol="0">
            <a:spAutoFit/>
          </a:bodyPr>
          <a:lstStyle/>
          <a:p>
            <a:pPr algn="ctr"/>
            <a:r>
              <a:rPr lang="en-AU" sz="2800" b="1" dirty="0"/>
              <a:t>15 N</a:t>
            </a:r>
          </a:p>
        </p:txBody>
      </p:sp>
      <p:graphicFrame>
        <p:nvGraphicFramePr>
          <p:cNvPr id="19" name="Table 18">
            <a:extLst>
              <a:ext uri="{FF2B5EF4-FFF2-40B4-BE49-F238E27FC236}">
                <a16:creationId xmlns:a16="http://schemas.microsoft.com/office/drawing/2014/main" id="{E4AE81EC-489E-47B1-B260-A016089425F8}"/>
              </a:ext>
            </a:extLst>
          </p:cNvPr>
          <p:cNvGraphicFramePr>
            <a:graphicFrameLocks noGrp="1"/>
          </p:cNvGraphicFramePr>
          <p:nvPr>
            <p:extLst>
              <p:ext uri="{D42A27DB-BD31-4B8C-83A1-F6EECF244321}">
                <p14:modId xmlns:p14="http://schemas.microsoft.com/office/powerpoint/2010/main" val="2145143653"/>
              </p:ext>
            </p:extLst>
          </p:nvPr>
        </p:nvGraphicFramePr>
        <p:xfrm>
          <a:off x="9514800" y="2571194"/>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3</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Which direction is the net force on the box?</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278811460"/>
              </p:ext>
            </p:extLst>
          </p:nvPr>
        </p:nvGraphicFramePr>
        <p:xfrm>
          <a:off x="9458577" y="5467592"/>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Net force</a:t>
                      </a:r>
                      <a:r>
                        <a:rPr lang="en-AU"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The total of all forces acting on an object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0950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0099"/>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2293206393"/>
              </p:ext>
            </p:extLst>
          </p:nvPr>
        </p:nvGraphicFramePr>
        <p:xfrm>
          <a:off x="6792071" y="3824149"/>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unbalanced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not 0 N and will cause a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balanced</a:t>
                      </a:r>
                      <a:r>
                        <a:rPr lang="en-AU" baseline="0" dirty="0"/>
                        <a:t> (</a:t>
                      </a:r>
                      <a:r>
                        <a:rPr lang="en-AU" i="1" baseline="0" dirty="0"/>
                        <a:t>adjective</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forces on an object are exactly 0 N and will not cause a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58097581"/>
              </p:ext>
            </p:extLst>
          </p:nvPr>
        </p:nvGraphicFramePr>
        <p:xfrm>
          <a:off x="9514800" y="684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three things could happen to an object with an </a:t>
                      </a:r>
                      <a:r>
                        <a:rPr lang="en-AU" b="1" dirty="0"/>
                        <a:t>un</a:t>
                      </a:r>
                      <a:r>
                        <a:rPr lang="en-AU" dirty="0"/>
                        <a:t>balanced force acting on it?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38004928"/>
              </p:ext>
            </p:extLst>
          </p:nvPr>
        </p:nvGraphicFramePr>
        <p:xfrm>
          <a:off x="9514800" y="1709205"/>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What does the net force on an object need to be for the forces on it to be balanced?</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Unbalanced and Balanced Forces</a:t>
            </a:r>
          </a:p>
          <a:p>
            <a:r>
              <a:rPr lang="en-AU" dirty="0"/>
              <a:t>If the net force on an object is more than 0 N (zero Newtons), the forces on it are </a:t>
            </a:r>
            <a:r>
              <a:rPr lang="en-AU" b="1" dirty="0"/>
              <a:t>unbalanced</a:t>
            </a:r>
            <a:r>
              <a:rPr lang="en-AU" dirty="0"/>
              <a:t>. The object will change speed, direction, and / or shape.</a:t>
            </a:r>
          </a:p>
          <a:p>
            <a:r>
              <a:rPr lang="en-AU" dirty="0"/>
              <a:t>If the net force on an object is exactly 0 N, the forces on it are </a:t>
            </a:r>
            <a:r>
              <a:rPr lang="en-AU" b="1" dirty="0"/>
              <a:t>balanced</a:t>
            </a:r>
            <a:r>
              <a:rPr lang="en-AU" dirty="0"/>
              <a:t>. The object will </a:t>
            </a:r>
            <a:r>
              <a:rPr lang="en-AU" b="1" dirty="0"/>
              <a:t>not</a:t>
            </a:r>
            <a:r>
              <a:rPr lang="en-AU" dirty="0"/>
              <a:t> change speed, direction, or shape.</a:t>
            </a:r>
          </a:p>
        </p:txBody>
      </p:sp>
      <p:pic>
        <p:nvPicPr>
          <p:cNvPr id="4098" name="Picture 2" descr="http://clarkscience8.weebly.com/uploads/2/6/3/7/2637711/forces-presentation-4-728.jpg?1015">
            <a:extLst>
              <a:ext uri="{FF2B5EF4-FFF2-40B4-BE49-F238E27FC236}">
                <a16:creationId xmlns:a16="http://schemas.microsoft.com/office/drawing/2014/main" id="{9958DCD8-EC15-4B6F-9495-97AFC2CC20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70" r="43697" b="61655"/>
          <a:stretch/>
        </p:blipFill>
        <p:spPr bwMode="auto">
          <a:xfrm>
            <a:off x="71236" y="3824149"/>
            <a:ext cx="6488014" cy="29901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D33C4858-D95A-480B-82FE-281375C94249}"/>
              </a:ext>
            </a:extLst>
          </p:cNvPr>
          <p:cNvGraphicFramePr>
            <a:graphicFrameLocks noGrp="1"/>
          </p:cNvGraphicFramePr>
          <p:nvPr>
            <p:extLst>
              <p:ext uri="{D42A27DB-BD31-4B8C-83A1-F6EECF244321}">
                <p14:modId xmlns:p14="http://schemas.microsoft.com/office/powerpoint/2010/main" val="2344302149"/>
              </p:ext>
            </p:extLst>
          </p:nvPr>
        </p:nvGraphicFramePr>
        <p:xfrm>
          <a:off x="9514800" y="335001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3</a:t>
                      </a:r>
                    </a:p>
                  </a:txBody>
                  <a:tcPr>
                    <a:solidFill>
                      <a:srgbClr val="000099"/>
                    </a:solidFill>
                  </a:tcPr>
                </a:tc>
                <a:extLst>
                  <a:ext uri="{0D108BD9-81ED-4DB2-BD59-A6C34878D82A}">
                    <a16:rowId xmlns:a16="http://schemas.microsoft.com/office/drawing/2014/main" val="10000"/>
                  </a:ext>
                </a:extLst>
              </a:tr>
              <a:tr h="370840">
                <a:tc>
                  <a:txBody>
                    <a:bodyPr/>
                    <a:lstStyle/>
                    <a:p>
                      <a:r>
                        <a:rPr lang="en-AU" dirty="0"/>
                        <a:t>Are the forces on the rope balanced or unbalanced? How do you know?</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4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1563</Words>
  <Application>Microsoft Office PowerPoint</Application>
  <PresentationFormat>Widescreen</PresentationFormat>
  <Paragraphs>256</Paragraphs>
  <Slides>17</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Balanced and Unbalanced Forces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Tara Grierson</cp:lastModifiedBy>
  <cp:revision>40</cp:revision>
  <dcterms:created xsi:type="dcterms:W3CDTF">2018-02-20T13:07:19Z</dcterms:created>
  <dcterms:modified xsi:type="dcterms:W3CDTF">2023-06-07T00:40:15Z</dcterms:modified>
</cp:coreProperties>
</file>