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6" r:id="rId2"/>
    <p:sldId id="288" r:id="rId3"/>
    <p:sldId id="287" r:id="rId4"/>
    <p:sldId id="289" r:id="rId5"/>
    <p:sldId id="282" r:id="rId6"/>
    <p:sldId id="290" r:id="rId7"/>
    <p:sldId id="270" r:id="rId8"/>
    <p:sldId id="263" r:id="rId9"/>
    <p:sldId id="258" r:id="rId10"/>
    <p:sldId id="283" r:id="rId11"/>
    <p:sldId id="295" r:id="rId12"/>
    <p:sldId id="293" r:id="rId13"/>
    <p:sldId id="291" r:id="rId14"/>
    <p:sldId id="294" r:id="rId15"/>
    <p:sldId id="292" r:id="rId16"/>
    <p:sldId id="261" r:id="rId17"/>
    <p:sldId id="271" r:id="rId18"/>
    <p:sldId id="262" r:id="rId1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9E203-0F03-49B7-A28A-AC7A7BADF883}" v="7" dt="2023-05-26T02:10:10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47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Grierson" userId="d515e9a1c250bde6" providerId="LiveId" clId="{A4B9E203-0F03-49B7-A28A-AC7A7BADF883}"/>
    <pc:docChg chg="addSld modSld">
      <pc:chgData name="Tara Grierson" userId="d515e9a1c250bde6" providerId="LiveId" clId="{A4B9E203-0F03-49B7-A28A-AC7A7BADF883}" dt="2023-05-26T02:13:15.328" v="31" actId="20577"/>
      <pc:docMkLst>
        <pc:docMk/>
      </pc:docMkLst>
      <pc:sldChg chg="modSp">
        <pc:chgData name="Tara Grierson" userId="d515e9a1c250bde6" providerId="LiveId" clId="{A4B9E203-0F03-49B7-A28A-AC7A7BADF883}" dt="2023-05-26T02:10:10.806" v="6" actId="113"/>
        <pc:sldMkLst>
          <pc:docMk/>
          <pc:sldMk cId="2438728929" sldId="258"/>
        </pc:sldMkLst>
        <pc:spChg chg="mod">
          <ac:chgData name="Tara Grierson" userId="d515e9a1c250bde6" providerId="LiveId" clId="{A4B9E203-0F03-49B7-A28A-AC7A7BADF883}" dt="2023-05-26T02:10:10.806" v="6" actId="113"/>
          <ac:spMkLst>
            <pc:docMk/>
            <pc:sldMk cId="2438728929" sldId="258"/>
            <ac:spMk id="6" creationId="{7F92BBE8-C137-474F-972A-B52681EB261E}"/>
          </ac:spMkLst>
        </pc:spChg>
      </pc:sldChg>
      <pc:sldChg chg="modSp new mod">
        <pc:chgData name="Tara Grierson" userId="d515e9a1c250bde6" providerId="LiveId" clId="{A4B9E203-0F03-49B7-A28A-AC7A7BADF883}" dt="2023-05-26T02:13:15.328" v="31" actId="20577"/>
        <pc:sldMkLst>
          <pc:docMk/>
          <pc:sldMk cId="507153717" sldId="295"/>
        </pc:sldMkLst>
        <pc:spChg chg="mod">
          <ac:chgData name="Tara Grierson" userId="d515e9a1c250bde6" providerId="LiveId" clId="{A4B9E203-0F03-49B7-A28A-AC7A7BADF883}" dt="2023-05-26T02:13:15.328" v="31" actId="20577"/>
          <ac:spMkLst>
            <pc:docMk/>
            <pc:sldMk cId="507153717" sldId="295"/>
            <ac:spMk id="2" creationId="{C1A64E81-C004-4460-A35E-9150562309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D878-C812-4740-B463-9B33E50D346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6035-11AE-4370-8CC1-A1CBDFB640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493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</a:t>
            </a:r>
            <a:r>
              <a:rPr lang="en-AU" dirty="0" err="1"/>
              <a:t>popsticks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73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798" y="1605517"/>
            <a:ext cx="4145303" cy="35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84067"/>
              </p:ext>
            </p:extLst>
          </p:nvPr>
        </p:nvGraphicFramePr>
        <p:xfrm>
          <a:off x="9514800" y="5230040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friction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a force that resists movement between two objects that are touching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41512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this video, between which two objects</a:t>
                      </a:r>
                      <a:r>
                        <a:rPr lang="en-AU" baseline="0" dirty="0"/>
                        <a:t> is there friction?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35600"/>
              </p:ext>
            </p:extLst>
          </p:nvPr>
        </p:nvGraphicFramePr>
        <p:xfrm>
          <a:off x="9514800" y="140383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which direction does the friction act?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4" y="720000"/>
            <a:ext cx="9264392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is friction?</a:t>
            </a:r>
          </a:p>
          <a:p>
            <a:r>
              <a:rPr lang="en-AU" dirty="0"/>
              <a:t>Friction doesn’t only happen between two solid objects: gases (e.g. air) and liquids (e.g. water) can create friction too.</a:t>
            </a:r>
          </a:p>
        </p:txBody>
      </p:sp>
      <p:pic>
        <p:nvPicPr>
          <p:cNvPr id="24" name="Underwater Bullets at 27,000fps - The Slow Mo Guys.mp4-00.03.34.885-00.03.54.012.">
            <a:hlinkClick r:id="" action="ppaction://media"/>
            <a:extLst>
              <a:ext uri="{FF2B5EF4-FFF2-40B4-BE49-F238E27FC236}">
                <a16:creationId xmlns:a16="http://schemas.microsoft.com/office/drawing/2014/main" id="{90A1E7AD-E0BC-499C-B848-8BC59229AA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9318" y="2098285"/>
            <a:ext cx="8461716" cy="4759715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B91FB94-E990-4FF7-91E9-876225294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17523"/>
              </p:ext>
            </p:extLst>
          </p:nvPr>
        </p:nvGraphicFramePr>
        <p:xfrm>
          <a:off x="9519840" y="2462393"/>
          <a:ext cx="2605964" cy="265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If the bullet was fired through the air, there would be: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More friction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Less friction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Equal friction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No friction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dirty="0"/>
                        <a:t>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9134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4848">
                <p:cTn id="2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4E81-C004-4460-A35E-91505623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understanding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EB65-FB61-49C9-9FE5-305F44BF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5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net 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Arnold is pulling a trolley across the floor.  He is pulling with 250 N.  There are 50 N of friction between the ground and the wheels of the trolley.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F1F18-056F-42C8-85DD-68C4090C4322}"/>
              </a:ext>
            </a:extLst>
          </p:cNvPr>
          <p:cNvCxnSpPr/>
          <p:nvPr/>
        </p:nvCxnSpPr>
        <p:spPr>
          <a:xfrm>
            <a:off x="4247144" y="5423567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F5C6-F9FA-48CC-A703-D2EEDEF2734C}"/>
              </a:ext>
            </a:extLst>
          </p:cNvPr>
          <p:cNvSpPr/>
          <p:nvPr/>
        </p:nvSpPr>
        <p:spPr>
          <a:xfrm>
            <a:off x="4364452" y="5010998"/>
            <a:ext cx="918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250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Arnold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1952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250 - 50 = 200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5073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net force is 200 N towards Arnold. The forces are not balanced.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FB2B0-A827-4324-B408-CF99F7E5A63C}"/>
              </a:ext>
            </a:extLst>
          </p:cNvPr>
          <p:cNvCxnSpPr>
            <a:cxnSpLocks/>
          </p:cNvCxnSpPr>
          <p:nvPr/>
        </p:nvCxnSpPr>
        <p:spPr>
          <a:xfrm flipH="1" flipV="1">
            <a:off x="1012591" y="5423567"/>
            <a:ext cx="971079" cy="29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C4114-C7F8-473D-8C6A-472F1E5AE4D1}"/>
              </a:ext>
            </a:extLst>
          </p:cNvPr>
          <p:cNvSpPr/>
          <p:nvPr/>
        </p:nvSpPr>
        <p:spPr>
          <a:xfrm>
            <a:off x="1077799" y="5039480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50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Friction</a:t>
            </a:r>
            <a:endParaRPr lang="en-AU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3669" y="5039479"/>
            <a:ext cx="2253129" cy="1478138"/>
            <a:chOff x="1983669" y="5039479"/>
            <a:chExt cx="2253129" cy="14781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C75F55-0350-420F-88EA-3DF1F56FEB26}"/>
                </a:ext>
              </a:extLst>
            </p:cNvPr>
            <p:cNvSpPr/>
            <p:nvPr/>
          </p:nvSpPr>
          <p:spPr>
            <a:xfrm>
              <a:off x="1983669" y="5039479"/>
              <a:ext cx="2253129" cy="1042417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2193917" y="6081896"/>
              <a:ext cx="435721" cy="4357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3518467" y="6081896"/>
              <a:ext cx="435721" cy="4357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164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net 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 block of ice is sliding down a hill. The Earth is pulling the block down the hill with 50 N of force. There are 3 N of friction between the ice block and the ground.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F1F18-056F-42C8-85DD-68C4090C4322}"/>
              </a:ext>
            </a:extLst>
          </p:cNvPr>
          <p:cNvCxnSpPr/>
          <p:nvPr/>
        </p:nvCxnSpPr>
        <p:spPr>
          <a:xfrm>
            <a:off x="3293255" y="5153797"/>
            <a:ext cx="838429" cy="573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66707-5BC6-4801-9C66-21E0EAEFA872}"/>
              </a:ext>
            </a:extLst>
          </p:cNvPr>
          <p:cNvCxnSpPr>
            <a:cxnSpLocks/>
          </p:cNvCxnSpPr>
          <p:nvPr/>
        </p:nvCxnSpPr>
        <p:spPr>
          <a:xfrm flipH="1" flipV="1">
            <a:off x="2656044" y="4696901"/>
            <a:ext cx="396694" cy="262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F5C6-F9FA-48CC-A703-D2EEDEF2734C}"/>
              </a:ext>
            </a:extLst>
          </p:cNvPr>
          <p:cNvSpPr/>
          <p:nvPr/>
        </p:nvSpPr>
        <p:spPr>
          <a:xfrm>
            <a:off x="3576136" y="4827935"/>
            <a:ext cx="1241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Earth’s</a:t>
            </a:r>
            <a:r>
              <a:rPr lang="en-AU" sz="2400" baseline="-25000" dirty="0"/>
              <a:t> Pull</a:t>
            </a:r>
            <a:endParaRPr lang="en-AU" sz="2400" dirty="0"/>
          </a:p>
          <a:p>
            <a:pPr algn="ctr"/>
            <a:r>
              <a:rPr lang="en-AU" sz="2400" dirty="0"/>
              <a:t>50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A3FF-6695-43DA-8D3B-FF530B75CB2B}"/>
              </a:ext>
            </a:extLst>
          </p:cNvPr>
          <p:cNvSpPr/>
          <p:nvPr/>
        </p:nvSpPr>
        <p:spPr>
          <a:xfrm>
            <a:off x="2641026" y="4127973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Friction</a:t>
            </a:r>
            <a:endParaRPr lang="en-AU" sz="2400" dirty="0"/>
          </a:p>
          <a:p>
            <a:pPr algn="ctr"/>
            <a:r>
              <a:rPr lang="en-AU" sz="2400" dirty="0"/>
              <a:t>3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50 - 3 = 47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392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net force is 47 N down the hill. The forces are not balanced.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  <p:sp>
        <p:nvSpPr>
          <p:cNvPr id="3" name="Right Triangle 2"/>
          <p:cNvSpPr/>
          <p:nvPr/>
        </p:nvSpPr>
        <p:spPr>
          <a:xfrm>
            <a:off x="1983669" y="4434832"/>
            <a:ext cx="2864492" cy="1998719"/>
          </a:xfrm>
          <a:prstGeom prst="rtTriangl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 rot="2131773">
            <a:off x="3029931" y="4934093"/>
            <a:ext cx="331394" cy="29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9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net 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226430" y="1326289"/>
            <a:ext cx="42970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Paul and Pamela are pushing a box together. Paul is pushing with 500 N and Pamela is pushing with 450 N.</a:t>
            </a:r>
          </a:p>
          <a:p>
            <a:r>
              <a:rPr lang="en-AU" sz="2600" dirty="0"/>
              <a:t>There are 950 N of friction between the ground and the box.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C75F55-0350-420F-88EA-3DF1F56FEB26}"/>
              </a:ext>
            </a:extLst>
          </p:cNvPr>
          <p:cNvSpPr/>
          <p:nvPr/>
        </p:nvSpPr>
        <p:spPr>
          <a:xfrm>
            <a:off x="1983669" y="4512235"/>
            <a:ext cx="2253129" cy="194833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F1F18-056F-42C8-85DD-68C4090C4322}"/>
              </a:ext>
            </a:extLst>
          </p:cNvPr>
          <p:cNvCxnSpPr/>
          <p:nvPr/>
        </p:nvCxnSpPr>
        <p:spPr>
          <a:xfrm>
            <a:off x="4236798" y="4985376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66707-5BC6-4801-9C66-21E0EAEFA872}"/>
              </a:ext>
            </a:extLst>
          </p:cNvPr>
          <p:cNvCxnSpPr>
            <a:cxnSpLocks/>
          </p:cNvCxnSpPr>
          <p:nvPr/>
        </p:nvCxnSpPr>
        <p:spPr>
          <a:xfrm>
            <a:off x="4236798" y="5776258"/>
            <a:ext cx="11534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F5C6-F9FA-48CC-A703-D2EEDEF2734C}"/>
              </a:ext>
            </a:extLst>
          </p:cNvPr>
          <p:cNvSpPr/>
          <p:nvPr/>
        </p:nvSpPr>
        <p:spPr>
          <a:xfrm>
            <a:off x="4354106" y="4572807"/>
            <a:ext cx="918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500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Paul</a:t>
            </a:r>
            <a:endParaRPr lang="en-AU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A3FF-6695-43DA-8D3B-FF530B75CB2B}"/>
              </a:ext>
            </a:extLst>
          </p:cNvPr>
          <p:cNvSpPr/>
          <p:nvPr/>
        </p:nvSpPr>
        <p:spPr>
          <a:xfrm>
            <a:off x="4347502" y="5361706"/>
            <a:ext cx="9352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450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Pamela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ED510-2797-411A-A7BC-FC288E48E08C}"/>
              </a:ext>
            </a:extLst>
          </p:cNvPr>
          <p:cNvSpPr/>
          <p:nvPr/>
        </p:nvSpPr>
        <p:spPr>
          <a:xfrm>
            <a:off x="5924013" y="4881567"/>
            <a:ext cx="21675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500 + 450 = 950</a:t>
            </a:r>
          </a:p>
          <a:p>
            <a:r>
              <a:rPr lang="en-AU" sz="2400" dirty="0"/>
              <a:t>950 – 950 = 0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2712B-D0C9-4B60-814E-AA23D39277AD}"/>
              </a:ext>
            </a:extLst>
          </p:cNvPr>
          <p:cNvSpPr/>
          <p:nvPr/>
        </p:nvSpPr>
        <p:spPr>
          <a:xfrm>
            <a:off x="8684699" y="4881567"/>
            <a:ext cx="3507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net force is 0 N. The forces are balanced.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FB2B0-A827-4324-B408-CF99F7E5A63C}"/>
              </a:ext>
            </a:extLst>
          </p:cNvPr>
          <p:cNvCxnSpPr>
            <a:cxnSpLocks/>
          </p:cNvCxnSpPr>
          <p:nvPr/>
        </p:nvCxnSpPr>
        <p:spPr>
          <a:xfrm flipH="1">
            <a:off x="232118" y="5426497"/>
            <a:ext cx="175155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C4114-C7F8-473D-8C6A-472F1E5AE4D1}"/>
              </a:ext>
            </a:extLst>
          </p:cNvPr>
          <p:cNvSpPr/>
          <p:nvPr/>
        </p:nvSpPr>
        <p:spPr>
          <a:xfrm>
            <a:off x="689070" y="5016061"/>
            <a:ext cx="95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950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Friction</a:t>
            </a:r>
            <a:endParaRPr lang="en-AU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7D1B04-C143-4B62-8475-558049EA717F}"/>
              </a:ext>
            </a:extLst>
          </p:cNvPr>
          <p:cNvSpPr/>
          <p:nvPr/>
        </p:nvSpPr>
        <p:spPr>
          <a:xfrm>
            <a:off x="0" y="6433551"/>
            <a:ext cx="234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000" dirty="0"/>
              <a:t>(Arrows not to scale)</a:t>
            </a:r>
          </a:p>
        </p:txBody>
      </p:sp>
    </p:spTree>
    <p:extLst>
      <p:ext uri="{BB962C8B-B14F-4D97-AF65-F5344CB8AC3E}">
        <p14:creationId xmlns:p14="http://schemas.microsoft.com/office/powerpoint/2010/main" val="23543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6863333" cy="384136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sz="2400" b="1" dirty="0"/>
              <a:t>Remember: friction will resist movement!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Do</a:t>
            </a:r>
            <a:r>
              <a:rPr lang="en-AU" sz="2000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000" b="1" u="sng" dirty="0"/>
              <a:t>Describe</a:t>
            </a:r>
            <a:r>
              <a:rPr lang="en-AU" sz="2000" u="sng" dirty="0"/>
              <a:t> the net force</a:t>
            </a:r>
            <a:endParaRPr lang="en-AU" sz="2000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410317" y="606560"/>
            <a:ext cx="42970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err="1"/>
              <a:t>Yaz</a:t>
            </a:r>
            <a:r>
              <a:rPr lang="en-AU" sz="2800" dirty="0"/>
              <a:t> and Zach are pulling a sled up a hill. </a:t>
            </a:r>
            <a:r>
              <a:rPr lang="en-AU" sz="2800" dirty="0" err="1"/>
              <a:t>Yaz</a:t>
            </a:r>
            <a:r>
              <a:rPr lang="en-AU" sz="2800" dirty="0"/>
              <a:t> is pulling with 300 N and Zach is pulling with 280 N. The Earth is pulling the sled down the hill with 500 N of force. There are 60 N of friction between the sled and the ground.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5561413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832209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5901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Knowing about forces helps you to understand the world around you.</a:t>
            </a:r>
          </a:p>
          <a:p>
            <a:r>
              <a:rPr lang="en-AU" dirty="0"/>
              <a:t>Friction is important to all sorts of people: engineers, car mechanics, athletes, fashion designers, astronauts…</a:t>
            </a:r>
          </a:p>
        </p:txBody>
      </p:sp>
      <p:pic>
        <p:nvPicPr>
          <p:cNvPr id="1026" name="Picture 2" descr="http://public.media.smithsonianmag.com/legacy_blog/11_16_2012_leonids.jpg">
            <a:extLst>
              <a:ext uri="{FF2B5EF4-FFF2-40B4-BE49-F238E27FC236}">
                <a16:creationId xmlns:a16="http://schemas.microsoft.com/office/drawing/2014/main" id="{73AEFFFC-45C9-4461-A1F2-0163AB411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2"/>
          <a:stretch/>
        </p:blipFill>
        <p:spPr bwMode="auto">
          <a:xfrm>
            <a:off x="4047115" y="2050814"/>
            <a:ext cx="4097770" cy="47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Fill in the blanks: Friction is a force that ________ movement between two objects that are ________. It is a ________ force.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Name the two objects that there is friction between in each of these situations: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Holding a pen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Walking into the wind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AU" sz="2800" dirty="0"/>
              <a:t>A car braking suddenly (hint: there are two </a:t>
            </a:r>
            <a:br>
              <a:rPr lang="en-AU" sz="2800" dirty="0"/>
            </a:br>
            <a:r>
              <a:rPr lang="en-AU" sz="2800" dirty="0"/>
              <a:t>correct answers!)</a:t>
            </a:r>
          </a:p>
          <a:p>
            <a:pPr marL="571500" indent="-571500">
              <a:buFont typeface="+mj-lt"/>
              <a:buAutoNum type="arabicPeriod"/>
            </a:pPr>
            <a:endParaRPr lang="en-AU" sz="2800" dirty="0"/>
          </a:p>
          <a:p>
            <a:pPr marL="571500" indent="-571500">
              <a:buFont typeface="+mj-lt"/>
              <a:buAutoNum type="arabicPeriod"/>
            </a:pPr>
            <a:r>
              <a:rPr lang="en-AU" sz="2800" dirty="0"/>
              <a:t>A cyclist is riding on a windy day. His pedalling is producing 400 N of force. There are 200 N of friction between him and the air, and 15 N of friction between his wheels and the ground. Using a force diagram, calculate the net force acting on the cyclist.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2C6B7-0DF2-4D47-8A8E-50529793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5404"/>
              </p:ext>
            </p:extLst>
          </p:nvPr>
        </p:nvGraphicFramePr>
        <p:xfrm>
          <a:off x="8806375" y="3151163"/>
          <a:ext cx="3244854" cy="16571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773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427"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Draw</a:t>
                      </a:r>
                      <a:r>
                        <a:rPr lang="en-AU" sz="1800" u="sng" dirty="0"/>
                        <a:t> a diagram</a:t>
                      </a:r>
                      <a:r>
                        <a:rPr lang="en-AU" sz="1800" dirty="0"/>
                        <a:t> with labelled force arrows.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Do</a:t>
                      </a:r>
                      <a:r>
                        <a:rPr lang="en-AU" sz="1800" u="sng" dirty="0"/>
                        <a:t> the maths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Describe</a:t>
                      </a:r>
                      <a:r>
                        <a:rPr lang="en-AU" sz="1800" u="sng" dirty="0"/>
                        <a:t> the net force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880188" cy="613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Rank the following surfaces from 1 (least friction) to 4 (most friction).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Describe one situation in which friction is helpful and one situation in which friction is unhelpful.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 girl is going down a slide. The Earth is pulling her down the slide with 195 N of force. There are 100 N of friction </a:t>
            </a:r>
            <a:br>
              <a:rPr lang="en-AU" dirty="0"/>
            </a:br>
            <a:r>
              <a:rPr lang="en-AU" dirty="0"/>
              <a:t>between her and the slide, and 8 N of friction </a:t>
            </a:r>
            <a:br>
              <a:rPr lang="en-AU" dirty="0"/>
            </a:br>
            <a:r>
              <a:rPr lang="en-AU" dirty="0"/>
              <a:t>between her body and the air. Using a force </a:t>
            </a:r>
            <a:br>
              <a:rPr lang="en-AU" dirty="0"/>
            </a:br>
            <a:r>
              <a:rPr lang="en-AU" dirty="0"/>
              <a:t>diagram, calculate the net force acting on the girl.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95497-8B0F-4117-93B0-D862EB0C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7" y="1222638"/>
            <a:ext cx="11792625" cy="22063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833BF9-8633-4155-8743-BD536915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3542"/>
              </p:ext>
            </p:extLst>
          </p:nvPr>
        </p:nvGraphicFramePr>
        <p:xfrm>
          <a:off x="8862646" y="5134708"/>
          <a:ext cx="3244854" cy="16571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4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773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427"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Draw</a:t>
                      </a:r>
                      <a:r>
                        <a:rPr lang="en-AU" sz="1800" u="sng" dirty="0"/>
                        <a:t> a diagram</a:t>
                      </a:r>
                      <a:r>
                        <a:rPr lang="en-AU" sz="1800" dirty="0"/>
                        <a:t> with labelled force arrows.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Do</a:t>
                      </a:r>
                      <a:r>
                        <a:rPr lang="en-AU" sz="1800" u="sng" dirty="0"/>
                        <a:t> the maths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AU" sz="1800" b="1" u="sng" dirty="0"/>
                        <a:t>Describe</a:t>
                      </a:r>
                      <a:r>
                        <a:rPr lang="en-AU" sz="1800" u="sng" dirty="0"/>
                        <a:t> the net force</a:t>
                      </a:r>
                      <a:endParaRPr lang="en-AU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41" y="1771160"/>
            <a:ext cx="4590922" cy="30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Reminder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When describing a force, you need to include: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What is pushing / pulling what</a:t>
                      </a:r>
                    </a:p>
                    <a:p>
                      <a:pPr marL="514350" lvl="0" indent="-514350">
                        <a:buFont typeface="+mj-lt"/>
                        <a:buAutoNum type="arabicPeriod"/>
                      </a:pPr>
                      <a:r>
                        <a:rPr lang="en-AU" sz="1800" dirty="0"/>
                        <a:t>Any changes to the objects’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Speed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Direction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q"/>
                      </a:pPr>
                      <a:r>
                        <a:rPr lang="en-AU" sz="1800" dirty="0"/>
                        <a:t> Shape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Describe the force at work in the picture below.</a:t>
            </a:r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________ is pushing / pulling the ________. This is causing the ________ to change ________.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B48AD-540E-4F02-9B90-1FB1423EAC5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440708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force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any push or pull that happens when two objects interact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applied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simple push or pull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94" y="1386786"/>
            <a:ext cx="6373720" cy="39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7041"/>
            <a:ext cx="10969220" cy="5981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Adding and Subtracting Forces</a:t>
            </a:r>
          </a:p>
          <a:p>
            <a:r>
              <a:rPr lang="en-AU" dirty="0"/>
              <a:t>If two forces are going in the same direction, they are added together.</a:t>
            </a:r>
          </a:p>
          <a:p>
            <a:r>
              <a:rPr lang="en-AU" dirty="0"/>
              <a:t>If two forces are going in opposite directions, they are subtracted.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State the </a:t>
            </a:r>
            <a:r>
              <a:rPr lang="en-AU" b="1" dirty="0"/>
              <a:t>net force </a:t>
            </a:r>
            <a:r>
              <a:rPr lang="en-AU" dirty="0"/>
              <a:t>and the </a:t>
            </a:r>
            <a:r>
              <a:rPr lang="en-AU" b="1" dirty="0"/>
              <a:t>direction</a:t>
            </a:r>
            <a:r>
              <a:rPr lang="en-AU" dirty="0"/>
              <a:t> of the force for the examples below.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7158" y="4107291"/>
            <a:ext cx="3330612" cy="1834794"/>
            <a:chOff x="936254" y="4021374"/>
            <a:chExt cx="3330612" cy="183479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65C359C-6AE6-48B1-BD61-5E366B6775F2}"/>
                </a:ext>
              </a:extLst>
            </p:cNvPr>
            <p:cNvCxnSpPr>
              <a:cxnSpLocks/>
            </p:cNvCxnSpPr>
            <p:nvPr/>
          </p:nvCxnSpPr>
          <p:spPr>
            <a:xfrm>
              <a:off x="2606497" y="4611428"/>
              <a:ext cx="166036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F086DF7-A024-4465-A529-7B78E0E8A2E4}"/>
                </a:ext>
              </a:extLst>
            </p:cNvPr>
            <p:cNvCxnSpPr>
              <a:cxnSpLocks/>
            </p:cNvCxnSpPr>
            <p:nvPr/>
          </p:nvCxnSpPr>
          <p:spPr>
            <a:xfrm>
              <a:off x="2606497" y="5245220"/>
              <a:ext cx="1265181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D047FE-E861-476D-9EA6-06197C97320A}"/>
                </a:ext>
              </a:extLst>
            </p:cNvPr>
            <p:cNvSpPr txBox="1"/>
            <p:nvPr/>
          </p:nvSpPr>
          <p:spPr>
            <a:xfrm>
              <a:off x="2606497" y="5332948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/>
                <a:t>100 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6862AD-D5B9-4063-98EA-71F81C3902AD}"/>
                </a:ext>
              </a:extLst>
            </p:cNvPr>
            <p:cNvSpPr txBox="1"/>
            <p:nvPr/>
          </p:nvSpPr>
          <p:spPr>
            <a:xfrm>
              <a:off x="2585208" y="4088208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/>
                <a:t>300 N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936254" y="4021374"/>
              <a:ext cx="1670243" cy="177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93900" y="4174125"/>
            <a:ext cx="4595793" cy="1860812"/>
            <a:chOff x="3933632" y="3394737"/>
            <a:chExt cx="4595793" cy="186081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5C359C-6AE6-48B1-BD61-5E366B6775F2}"/>
                </a:ext>
              </a:extLst>
            </p:cNvPr>
            <p:cNvCxnSpPr>
              <a:cxnSpLocks/>
            </p:cNvCxnSpPr>
            <p:nvPr/>
          </p:nvCxnSpPr>
          <p:spPr>
            <a:xfrm>
              <a:off x="6869056" y="3984791"/>
              <a:ext cx="166036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F086DF7-A024-4465-A529-7B78E0E8A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3632" y="4582405"/>
              <a:ext cx="1265181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D047FE-E861-476D-9EA6-06197C97320A}"/>
                </a:ext>
              </a:extLst>
            </p:cNvPr>
            <p:cNvSpPr txBox="1"/>
            <p:nvPr/>
          </p:nvSpPr>
          <p:spPr>
            <a:xfrm>
              <a:off x="4132434" y="4732329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/>
                <a:t>100 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6862AD-D5B9-4063-98EA-71F81C3902AD}"/>
                </a:ext>
              </a:extLst>
            </p:cNvPr>
            <p:cNvSpPr txBox="1"/>
            <p:nvPr/>
          </p:nvSpPr>
          <p:spPr>
            <a:xfrm>
              <a:off x="6847767" y="3461571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/>
                <a:t>300 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98813" y="3394737"/>
              <a:ext cx="1670243" cy="177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156963" y="1965038"/>
            <a:ext cx="2009931" cy="4693512"/>
            <a:chOff x="9376746" y="2129554"/>
            <a:chExt cx="2009931" cy="4693512"/>
          </a:xfrm>
        </p:grpSpPr>
        <p:sp>
          <p:nvSpPr>
            <p:cNvPr id="25" name="Rectangle 24"/>
            <p:cNvSpPr/>
            <p:nvPr/>
          </p:nvSpPr>
          <p:spPr>
            <a:xfrm>
              <a:off x="9376746" y="3394736"/>
              <a:ext cx="1670243" cy="1776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5C359C-6AE6-48B1-BD61-5E366B6775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35284" y="5992882"/>
              <a:ext cx="166036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086DF7-A024-4465-A529-7B78E0E8A2E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541754" y="2762145"/>
              <a:ext cx="1265181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D047FE-E861-476D-9EA6-06197C97320A}"/>
                </a:ext>
              </a:extLst>
            </p:cNvPr>
            <p:cNvSpPr txBox="1"/>
            <p:nvPr/>
          </p:nvSpPr>
          <p:spPr>
            <a:xfrm>
              <a:off x="10299009" y="2693852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/>
                <a:t>50 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6862AD-D5B9-4063-98EA-71F81C3902AD}"/>
                </a:ext>
              </a:extLst>
            </p:cNvPr>
            <p:cNvSpPr txBox="1"/>
            <p:nvPr/>
          </p:nvSpPr>
          <p:spPr>
            <a:xfrm>
              <a:off x="10299009" y="5583920"/>
              <a:ext cx="10876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b="1" dirty="0"/>
                <a:t>400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12" y="746147"/>
            <a:ext cx="6789271" cy="347324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net 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327153" y="2526618"/>
            <a:ext cx="47679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Two dogs, Rex and Duke, are fighting over a bone. Rex is pulling with 350 N and Duke is pulling with 275 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F1F18-056F-42C8-85DD-68C4090C4322}"/>
              </a:ext>
            </a:extLst>
          </p:cNvPr>
          <p:cNvCxnSpPr/>
          <p:nvPr/>
        </p:nvCxnSpPr>
        <p:spPr>
          <a:xfrm>
            <a:off x="3427208" y="5545426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66707-5BC6-4801-9C66-21E0EAEFA872}"/>
              </a:ext>
            </a:extLst>
          </p:cNvPr>
          <p:cNvCxnSpPr>
            <a:cxnSpLocks/>
          </p:cNvCxnSpPr>
          <p:nvPr/>
        </p:nvCxnSpPr>
        <p:spPr>
          <a:xfrm flipH="1">
            <a:off x="446474" y="5545426"/>
            <a:ext cx="1164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F5C6-F9FA-48CC-A703-D2EEDEF2734C}"/>
              </a:ext>
            </a:extLst>
          </p:cNvPr>
          <p:cNvSpPr/>
          <p:nvPr/>
        </p:nvSpPr>
        <p:spPr>
          <a:xfrm>
            <a:off x="3544516" y="5126720"/>
            <a:ext cx="918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350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Rex</a:t>
            </a:r>
            <a:endParaRPr lang="en-AU" sz="2400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A3FF-6695-43DA-8D3B-FF530B75CB2B}"/>
              </a:ext>
            </a:extLst>
          </p:cNvPr>
          <p:cNvSpPr/>
          <p:nvPr/>
        </p:nvSpPr>
        <p:spPr>
          <a:xfrm>
            <a:off x="628164" y="5126720"/>
            <a:ext cx="9273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275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Duke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ED510-2797-411A-A7BC-FC288E48E08C}"/>
              </a:ext>
            </a:extLst>
          </p:cNvPr>
          <p:cNvSpPr/>
          <p:nvPr/>
        </p:nvSpPr>
        <p:spPr>
          <a:xfrm>
            <a:off x="5058849" y="4881567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350 – 275 = 75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469624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7456935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2712B-D0C9-4B60-814E-AA23D39277AD}"/>
              </a:ext>
            </a:extLst>
          </p:cNvPr>
          <p:cNvSpPr/>
          <p:nvPr/>
        </p:nvSpPr>
        <p:spPr>
          <a:xfrm>
            <a:off x="7819535" y="4881567"/>
            <a:ext cx="3804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net force is 75 N towards Rex.</a:t>
            </a:r>
          </a:p>
        </p:txBody>
      </p:sp>
      <p:pic>
        <p:nvPicPr>
          <p:cNvPr id="1026" name="Picture 2" descr="https://i.pinimg.com/originals/8d/d5/0f/8dd50f2ba36b09d50e010f393cadba4c.jpg">
            <a:extLst>
              <a:ext uri="{FF2B5EF4-FFF2-40B4-BE49-F238E27FC236}">
                <a16:creationId xmlns:a16="http://schemas.microsoft.com/office/drawing/2014/main" id="{389D37E9-B1BF-490C-B8FD-EABE7A91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92" y="5207460"/>
            <a:ext cx="1852000" cy="67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12" y="746147"/>
            <a:ext cx="6789271" cy="347324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Describing and Drawing Forces</a:t>
            </a:r>
          </a:p>
          <a:p>
            <a:r>
              <a:rPr lang="en-AU" sz="2400" dirty="0"/>
              <a:t>When describing forces, you need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Draw</a:t>
            </a:r>
            <a:r>
              <a:rPr lang="en-AU" u="sng" dirty="0"/>
              <a:t> a diagram</a:t>
            </a:r>
            <a:r>
              <a:rPr lang="en-AU" dirty="0"/>
              <a:t> with labelled force arrows.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Do</a:t>
            </a:r>
            <a:r>
              <a:rPr lang="en-AU" u="sng" dirty="0"/>
              <a:t> the maths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Add the forces going in the same direction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AU" dirty="0"/>
              <a:t>Subtract the forces going in opposite 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b="1" u="sng" dirty="0"/>
              <a:t>Describe</a:t>
            </a:r>
            <a:r>
              <a:rPr lang="en-AU" u="sng" dirty="0"/>
              <a:t> the net force</a:t>
            </a:r>
            <a:endParaRPr lang="en-AU" dirty="0"/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Balanced (there is no net force)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AU" dirty="0"/>
              <a:t>Unbalanced (state the net force and its direction)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92DE2F-5F75-4220-9548-B504A38D0740}"/>
              </a:ext>
            </a:extLst>
          </p:cNvPr>
          <p:cNvSpPr/>
          <p:nvPr/>
        </p:nvSpPr>
        <p:spPr>
          <a:xfrm>
            <a:off x="7327153" y="2526618"/>
            <a:ext cx="47679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600" dirty="0"/>
              <a:t>Two people, Zoe and Joe, are pushing a box together across the floor. Zoe is pushing with 500 N and Joe is pushing with 600 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4F1F18-056F-42C8-85DD-68C4090C4322}"/>
              </a:ext>
            </a:extLst>
          </p:cNvPr>
          <p:cNvCxnSpPr/>
          <p:nvPr/>
        </p:nvCxnSpPr>
        <p:spPr>
          <a:xfrm>
            <a:off x="2649814" y="5957717"/>
            <a:ext cx="14044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66707-5BC6-4801-9C66-21E0EAEFA872}"/>
              </a:ext>
            </a:extLst>
          </p:cNvPr>
          <p:cNvCxnSpPr>
            <a:cxnSpLocks/>
          </p:cNvCxnSpPr>
          <p:nvPr/>
        </p:nvCxnSpPr>
        <p:spPr>
          <a:xfrm>
            <a:off x="2649814" y="5130514"/>
            <a:ext cx="11646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F5C6-F9FA-48CC-A703-D2EEDEF2734C}"/>
              </a:ext>
            </a:extLst>
          </p:cNvPr>
          <p:cNvSpPr/>
          <p:nvPr/>
        </p:nvSpPr>
        <p:spPr>
          <a:xfrm>
            <a:off x="2620364" y="5542218"/>
            <a:ext cx="918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600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Joe</a:t>
            </a:r>
            <a:endParaRPr lang="en-AU" sz="2400" baseline="-25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A3FF-6695-43DA-8D3B-FF530B75CB2B}"/>
              </a:ext>
            </a:extLst>
          </p:cNvPr>
          <p:cNvSpPr/>
          <p:nvPr/>
        </p:nvSpPr>
        <p:spPr>
          <a:xfrm>
            <a:off x="2687158" y="4713119"/>
            <a:ext cx="918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dirty="0"/>
              <a:t>500 N</a:t>
            </a:r>
          </a:p>
          <a:p>
            <a:pPr algn="ctr"/>
            <a:r>
              <a:rPr lang="en-AU" sz="2400" dirty="0" err="1"/>
              <a:t>F</a:t>
            </a:r>
            <a:r>
              <a:rPr lang="en-AU" sz="2400" baseline="-25000" dirty="0" err="1"/>
              <a:t>Zoe</a:t>
            </a:r>
            <a:endParaRPr lang="en-A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ED510-2797-411A-A7BC-FC288E48E08C}"/>
              </a:ext>
            </a:extLst>
          </p:cNvPr>
          <p:cNvSpPr/>
          <p:nvPr/>
        </p:nvSpPr>
        <p:spPr>
          <a:xfrm>
            <a:off x="5058849" y="4881567"/>
            <a:ext cx="232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500 + 600 = 1100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E369F-C6C1-4C69-AB5E-4BC692BC99DB}"/>
              </a:ext>
            </a:extLst>
          </p:cNvPr>
          <p:cNvSpPr/>
          <p:nvPr/>
        </p:nvSpPr>
        <p:spPr>
          <a:xfrm>
            <a:off x="96911" y="4512235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5C7201-4A7F-4467-98DF-6A90EF2D0A94}"/>
              </a:ext>
            </a:extLst>
          </p:cNvPr>
          <p:cNvSpPr/>
          <p:nvPr/>
        </p:nvSpPr>
        <p:spPr>
          <a:xfrm>
            <a:off x="4696249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2.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A70C9-0F55-4086-BB1E-24DD7CE1C638}"/>
              </a:ext>
            </a:extLst>
          </p:cNvPr>
          <p:cNvSpPr/>
          <p:nvPr/>
        </p:nvSpPr>
        <p:spPr>
          <a:xfrm>
            <a:off x="7456935" y="4512235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E2712B-D0C9-4B60-814E-AA23D39277AD}"/>
              </a:ext>
            </a:extLst>
          </p:cNvPr>
          <p:cNvSpPr/>
          <p:nvPr/>
        </p:nvSpPr>
        <p:spPr>
          <a:xfrm>
            <a:off x="7819535" y="4881567"/>
            <a:ext cx="38047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The net force is 1100 N to the right.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029" y="4696901"/>
            <a:ext cx="1811785" cy="1811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5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Types of Forces: Friction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07652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words: what are we going to learn?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Describe and identify friction.</a:t>
            </a:r>
          </a:p>
          <a:p>
            <a:r>
              <a:rPr lang="en-AU" dirty="0"/>
              <a:t>Use friction in force diagrams.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7820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 share: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/>
              <a:t>Why is it important to drive slowly in wet weather?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/>
              <a:t>Why do cleaners use these signs?</a:t>
            </a:r>
          </a:p>
        </p:txBody>
      </p:sp>
      <p:pic>
        <p:nvPicPr>
          <p:cNvPr id="7" name="Picture 2" descr="http://www.aspli.com/prdimgs/large/caution-wet-floor-sign-a-board-039291.jpg">
            <a:extLst>
              <a:ext uri="{FF2B5EF4-FFF2-40B4-BE49-F238E27FC236}">
                <a16:creationId xmlns:a16="http://schemas.microsoft.com/office/drawing/2014/main" id="{9EED79AC-B2EE-4A6B-9C52-D21CCBDA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803" y="1940909"/>
            <a:ext cx="3933672" cy="49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09575"/>
              </p:ext>
            </p:extLst>
          </p:nvPr>
        </p:nvGraphicFramePr>
        <p:xfrm>
          <a:off x="9514800" y="5441188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contact force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force that requires two objects to be touching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17715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friction do?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50751"/>
              </p:ext>
            </p:extLst>
          </p:nvPr>
        </p:nvGraphicFramePr>
        <p:xfrm>
          <a:off x="9514800" y="9185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which direction does friction act?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is friction?</a:t>
            </a:r>
          </a:p>
          <a:p>
            <a:r>
              <a:rPr lang="en-AU" dirty="0"/>
              <a:t>Friction is a force that </a:t>
            </a:r>
            <a:r>
              <a:rPr lang="en-AU" b="1" dirty="0"/>
              <a:t>resists movement </a:t>
            </a:r>
            <a:r>
              <a:rPr lang="en-AU" dirty="0"/>
              <a:t>between two objects that are touching. It is a </a:t>
            </a:r>
            <a:r>
              <a:rPr lang="en-AU" b="1" dirty="0"/>
              <a:t>contact force.</a:t>
            </a:r>
          </a:p>
          <a:p>
            <a:r>
              <a:rPr lang="en-AU" dirty="0"/>
              <a:t>The amount of </a:t>
            </a:r>
            <a:r>
              <a:rPr lang="en-AU" b="1" dirty="0"/>
              <a:t>friction depends </a:t>
            </a:r>
            <a:r>
              <a:rPr lang="en-AU" dirty="0"/>
              <a:t>on the </a:t>
            </a:r>
            <a:r>
              <a:rPr lang="en-AU" b="1" dirty="0"/>
              <a:t>weight </a:t>
            </a:r>
            <a:r>
              <a:rPr lang="en-AU" dirty="0"/>
              <a:t>of the object being pushed and the smoothness of the </a:t>
            </a:r>
            <a:r>
              <a:rPr lang="en-AU" b="1" dirty="0"/>
              <a:t>surfaces</a:t>
            </a:r>
            <a:r>
              <a:rPr lang="en-AU" dirty="0"/>
              <a:t>.</a:t>
            </a:r>
          </a:p>
          <a:p>
            <a:r>
              <a:rPr lang="en-AU" dirty="0"/>
              <a:t>Friction always </a:t>
            </a:r>
            <a:r>
              <a:rPr lang="en-AU" b="1" dirty="0"/>
              <a:t>acts</a:t>
            </a:r>
            <a:r>
              <a:rPr lang="en-AU" dirty="0"/>
              <a:t> in the </a:t>
            </a:r>
            <a:r>
              <a:rPr lang="en-AU" b="1" dirty="0"/>
              <a:t>opposite direction </a:t>
            </a:r>
            <a:r>
              <a:rPr lang="en-AU" dirty="0"/>
              <a:t>to movement.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9D0050-07E8-4D4A-AAAF-5B746CCA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83517"/>
              </p:ext>
            </p:extLst>
          </p:nvPr>
        </p:nvGraphicFramePr>
        <p:xfrm>
          <a:off x="9514800" y="2037848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amount of friction depends on: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weight of the object being pushed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size of the object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colour of the surface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The smoothness of the surfaces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7F101EE6-03F9-4C58-9CE8-887461DF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81" y="4035777"/>
            <a:ext cx="7408968" cy="222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964C30-890B-491C-84EE-529B5CB1B129}"/>
              </a:ext>
            </a:extLst>
          </p:cNvPr>
          <p:cNvCxnSpPr>
            <a:cxnSpLocks/>
          </p:cNvCxnSpPr>
          <p:nvPr/>
        </p:nvCxnSpPr>
        <p:spPr>
          <a:xfrm flipH="1">
            <a:off x="2736575" y="5779956"/>
            <a:ext cx="1699056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BB7EC0-4BCB-4A36-8BDD-EABA7C102B20}"/>
              </a:ext>
            </a:extLst>
          </p:cNvPr>
          <p:cNvSpPr txBox="1"/>
          <p:nvPr/>
        </p:nvSpPr>
        <p:spPr>
          <a:xfrm>
            <a:off x="3299037" y="6203208"/>
            <a:ext cx="834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/>
              <a:t>F</a:t>
            </a:r>
            <a:r>
              <a:rPr lang="en-AU" sz="2800" b="1" baseline="-25000" dirty="0" err="1"/>
              <a:t>push</a:t>
            </a:r>
            <a:endParaRPr lang="en-AU" sz="28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D73E76-1D10-4359-A3DB-0F06529E33C1}"/>
              </a:ext>
            </a:extLst>
          </p:cNvPr>
          <p:cNvCxnSpPr>
            <a:cxnSpLocks/>
          </p:cNvCxnSpPr>
          <p:nvPr/>
        </p:nvCxnSpPr>
        <p:spPr>
          <a:xfrm>
            <a:off x="6096000" y="5779956"/>
            <a:ext cx="89564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BA7261-AE20-4F99-9F58-1898B73FFE1B}"/>
              </a:ext>
            </a:extLst>
          </p:cNvPr>
          <p:cNvSpPr txBox="1"/>
          <p:nvPr/>
        </p:nvSpPr>
        <p:spPr>
          <a:xfrm>
            <a:off x="5976424" y="6203208"/>
            <a:ext cx="1134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err="1"/>
              <a:t>F</a:t>
            </a:r>
            <a:r>
              <a:rPr lang="en-AU" sz="2800" b="1" baseline="-25000" dirty="0" err="1"/>
              <a:t>friction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1705</Words>
  <Application>Microsoft Office PowerPoint</Application>
  <PresentationFormat>Widescreen</PresentationFormat>
  <Paragraphs>295</Paragraphs>
  <Slides>18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Forces: Friction Year 7 Science</vt:lpstr>
      <vt:lpstr>PowerPoint Presentation</vt:lpstr>
      <vt:lpstr>PowerPoint Presentation</vt:lpstr>
      <vt:lpstr>PowerPoint Presentation</vt:lpstr>
      <vt:lpstr>Check for understanding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Tara Grierson</cp:lastModifiedBy>
  <cp:revision>38</cp:revision>
  <dcterms:created xsi:type="dcterms:W3CDTF">2018-02-20T13:07:19Z</dcterms:created>
  <dcterms:modified xsi:type="dcterms:W3CDTF">2023-05-26T02:13:23Z</dcterms:modified>
</cp:coreProperties>
</file>