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95" r:id="rId2"/>
    <p:sldId id="294" r:id="rId3"/>
    <p:sldId id="296" r:id="rId4"/>
    <p:sldId id="270" r:id="rId5"/>
    <p:sldId id="263" r:id="rId6"/>
    <p:sldId id="258" r:id="rId7"/>
    <p:sldId id="274" r:id="rId8"/>
    <p:sldId id="275" r:id="rId9"/>
    <p:sldId id="276" r:id="rId10"/>
    <p:sldId id="267" r:id="rId11"/>
    <p:sldId id="277" r:id="rId12"/>
    <p:sldId id="278" r:id="rId13"/>
    <p:sldId id="279" r:id="rId14"/>
    <p:sldId id="280" r:id="rId15"/>
    <p:sldId id="271" r:id="rId16"/>
    <p:sldId id="262" r:id="rId17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633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94" d="100"/>
          <a:sy n="94" d="100"/>
        </p:scale>
        <p:origin x="72" y="2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13/08/2020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13/08/2020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13/08/2020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13/08/2020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70" y="606560"/>
            <a:ext cx="6863333" cy="3841365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Describing and Drawing Forces</a:t>
            </a:r>
          </a:p>
          <a:p>
            <a:r>
              <a:rPr lang="en-AU" sz="2400" dirty="0"/>
              <a:t>When describing forces, you need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Draw</a:t>
            </a:r>
            <a:r>
              <a:rPr lang="en-AU" u="sng" dirty="0"/>
              <a:t> a diagram</a:t>
            </a:r>
            <a:r>
              <a:rPr lang="en-AU" dirty="0"/>
              <a:t> with labelled force arrows.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Remember: friction will resist movement!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Do</a:t>
            </a:r>
            <a:r>
              <a:rPr lang="en-AU" u="sng" dirty="0"/>
              <a:t> the maths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Add the forces going in the same direction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Subtract the forces going in opposite directions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Describe</a:t>
            </a:r>
            <a:r>
              <a:rPr lang="en-AU" u="sng" dirty="0"/>
              <a:t> the </a:t>
            </a:r>
            <a:r>
              <a:rPr lang="en-AU" u="sng" dirty="0" smtClean="0"/>
              <a:t>net </a:t>
            </a:r>
            <a:r>
              <a:rPr lang="en-AU" u="sng" dirty="0"/>
              <a:t>force</a:t>
            </a:r>
            <a:endParaRPr lang="en-AU" dirty="0"/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Balanced (there is no </a:t>
            </a:r>
            <a:r>
              <a:rPr lang="en-AU" dirty="0" smtClean="0"/>
              <a:t>net </a:t>
            </a:r>
            <a:r>
              <a:rPr lang="en-AU" dirty="0"/>
              <a:t>force)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Unbalanced (state the </a:t>
            </a:r>
            <a:r>
              <a:rPr lang="en-AU" dirty="0" smtClean="0"/>
              <a:t>net </a:t>
            </a:r>
            <a:r>
              <a:rPr lang="en-AU" dirty="0"/>
              <a:t>force and its direction)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92DE2F-5F75-4220-9548-B504A38D0740}"/>
              </a:ext>
            </a:extLst>
          </p:cNvPr>
          <p:cNvSpPr/>
          <p:nvPr/>
        </p:nvSpPr>
        <p:spPr>
          <a:xfrm>
            <a:off x="7177194" y="584775"/>
            <a:ext cx="429708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600" dirty="0" err="1"/>
              <a:t>Yaz</a:t>
            </a:r>
            <a:r>
              <a:rPr lang="en-AU" sz="2600" dirty="0"/>
              <a:t> and Zach are sledding down a hill. The Earth is pulling them and their sled down the hill with 1500 N of force. There are 180 N of friction between the sled and the ground, and 30 N of friction between the air and the riders.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0E369F-C6C1-4C69-AB5E-4BC692BC99DB}"/>
              </a:ext>
            </a:extLst>
          </p:cNvPr>
          <p:cNvSpPr/>
          <p:nvPr/>
        </p:nvSpPr>
        <p:spPr>
          <a:xfrm>
            <a:off x="96911" y="4512235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1.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5C7201-4A7F-4467-98DF-6A90EF2D0A94}"/>
              </a:ext>
            </a:extLst>
          </p:cNvPr>
          <p:cNvSpPr/>
          <p:nvPr/>
        </p:nvSpPr>
        <p:spPr>
          <a:xfrm>
            <a:off x="5561413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2.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7A70C9-0F55-4086-BB1E-24DD7CE1C638}"/>
              </a:ext>
            </a:extLst>
          </p:cNvPr>
          <p:cNvSpPr/>
          <p:nvPr/>
        </p:nvSpPr>
        <p:spPr>
          <a:xfrm>
            <a:off x="8322099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3.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552B7406-8047-4638-834B-567F0703011C}"/>
              </a:ext>
            </a:extLst>
          </p:cNvPr>
          <p:cNvSpPr/>
          <p:nvPr/>
        </p:nvSpPr>
        <p:spPr>
          <a:xfrm>
            <a:off x="358726" y="4944794"/>
            <a:ext cx="3383280" cy="1744394"/>
          </a:xfrm>
          <a:prstGeom prst="rt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B943D8-53F7-4B2D-8CE7-D5AD82B0AAB2}"/>
              </a:ext>
            </a:extLst>
          </p:cNvPr>
          <p:cNvSpPr/>
          <p:nvPr/>
        </p:nvSpPr>
        <p:spPr>
          <a:xfrm rot="1667626">
            <a:off x="1796587" y="5292288"/>
            <a:ext cx="1079897" cy="5627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E87D54-21AF-4CED-9D85-ED084018382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814191" y="5825415"/>
            <a:ext cx="1117729" cy="590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DEF14D-BDD4-4A47-B1F3-8C36A2F3429B}"/>
              </a:ext>
            </a:extLst>
          </p:cNvPr>
          <p:cNvSpPr txBox="1"/>
          <p:nvPr/>
        </p:nvSpPr>
        <p:spPr>
          <a:xfrm>
            <a:off x="1537773" y="4324825"/>
            <a:ext cx="7393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err="1"/>
              <a:t>F</a:t>
            </a:r>
            <a:r>
              <a:rPr lang="en-AU" baseline="-25000" dirty="0" err="1"/>
              <a:t>friction</a:t>
            </a:r>
            <a:endParaRPr lang="en-AU" baseline="-25000" dirty="0"/>
          </a:p>
          <a:p>
            <a:pPr algn="ctr"/>
            <a:endParaRPr lang="en-AU" sz="800" dirty="0"/>
          </a:p>
          <a:p>
            <a:pPr algn="ctr"/>
            <a:r>
              <a:rPr lang="en-AU" dirty="0"/>
              <a:t>180 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851318-8171-4BE5-ABC1-098D433776AE}"/>
              </a:ext>
            </a:extLst>
          </p:cNvPr>
          <p:cNvCxnSpPr>
            <a:cxnSpLocks/>
          </p:cNvCxnSpPr>
          <p:nvPr/>
        </p:nvCxnSpPr>
        <p:spPr>
          <a:xfrm flipH="1" flipV="1">
            <a:off x="1428750" y="4944794"/>
            <a:ext cx="480060" cy="2558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69B7A4-E844-421C-B1FC-E3742FAF267F}"/>
              </a:ext>
            </a:extLst>
          </p:cNvPr>
          <p:cNvSpPr txBox="1"/>
          <p:nvPr/>
        </p:nvSpPr>
        <p:spPr>
          <a:xfrm>
            <a:off x="3161162" y="5304869"/>
            <a:ext cx="8547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err="1"/>
              <a:t>F</a:t>
            </a:r>
            <a:r>
              <a:rPr lang="en-AU" baseline="-25000" dirty="0" err="1"/>
              <a:t>gravity</a:t>
            </a:r>
            <a:endParaRPr lang="en-AU" baseline="-25000" dirty="0"/>
          </a:p>
          <a:p>
            <a:pPr algn="ctr"/>
            <a:endParaRPr lang="en-AU" sz="800" dirty="0"/>
          </a:p>
          <a:p>
            <a:pPr algn="ctr"/>
            <a:r>
              <a:rPr lang="en-AU" dirty="0"/>
              <a:t>1500 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742921-17CE-4AC5-80FF-C4542D7705E3}"/>
              </a:ext>
            </a:extLst>
          </p:cNvPr>
          <p:cNvCxnSpPr>
            <a:cxnSpLocks/>
          </p:cNvCxnSpPr>
          <p:nvPr/>
        </p:nvCxnSpPr>
        <p:spPr>
          <a:xfrm flipH="1" flipV="1">
            <a:off x="1537773" y="5243587"/>
            <a:ext cx="299230" cy="1646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9103C2-4D2F-4C77-A2D9-9B9C8F952881}"/>
              </a:ext>
            </a:extLst>
          </p:cNvPr>
          <p:cNvSpPr txBox="1"/>
          <p:nvPr/>
        </p:nvSpPr>
        <p:spPr>
          <a:xfrm>
            <a:off x="1062446" y="5098997"/>
            <a:ext cx="6206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F</a:t>
            </a:r>
            <a:r>
              <a:rPr lang="en-AU" baseline="-25000" dirty="0"/>
              <a:t>air</a:t>
            </a:r>
          </a:p>
          <a:p>
            <a:pPr algn="ctr"/>
            <a:endParaRPr lang="en-AU" sz="800" dirty="0"/>
          </a:p>
          <a:p>
            <a:pPr algn="ctr"/>
            <a:r>
              <a:rPr lang="en-AU" dirty="0"/>
              <a:t>30 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A8137D-94AB-46B0-B405-31A3FB0C4D40}"/>
              </a:ext>
            </a:extLst>
          </p:cNvPr>
          <p:cNvSpPr txBox="1"/>
          <p:nvPr/>
        </p:nvSpPr>
        <p:spPr>
          <a:xfrm>
            <a:off x="5924013" y="4696901"/>
            <a:ext cx="2353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1500 – (180 + 30)</a:t>
            </a:r>
          </a:p>
          <a:p>
            <a:r>
              <a:rPr lang="en-AU" sz="2400" dirty="0"/>
              <a:t>= 1500 – 210</a:t>
            </a:r>
          </a:p>
          <a:p>
            <a:r>
              <a:rPr lang="en-AU" sz="2400" dirty="0"/>
              <a:t>= 1290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33A4D0-2ACA-486C-8149-A764E1C1B924}"/>
              </a:ext>
            </a:extLst>
          </p:cNvPr>
          <p:cNvSpPr txBox="1"/>
          <p:nvPr/>
        </p:nvSpPr>
        <p:spPr>
          <a:xfrm>
            <a:off x="8636068" y="4725758"/>
            <a:ext cx="3459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The </a:t>
            </a:r>
            <a:r>
              <a:rPr lang="en-AU" sz="2400" dirty="0" smtClean="0"/>
              <a:t>net </a:t>
            </a:r>
            <a:r>
              <a:rPr lang="en-AU" sz="2400" dirty="0"/>
              <a:t>force is 1290 N down the hill.</a:t>
            </a:r>
          </a:p>
        </p:txBody>
      </p:sp>
    </p:spTree>
    <p:extLst>
      <p:ext uri="{BB962C8B-B14F-4D97-AF65-F5344CB8AC3E}">
        <p14:creationId xmlns:p14="http://schemas.microsoft.com/office/powerpoint/2010/main" val="129317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/>
      <p:bldP spid="21" grpId="0"/>
      <p:bldP spid="3" grpId="0" animBg="1"/>
      <p:bldP spid="5" grpId="0" animBg="1"/>
      <p:bldP spid="9" grpId="0"/>
      <p:bldP spid="17" grpId="0"/>
      <p:bldP spid="22" grpId="0"/>
      <p:bldP spid="15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920894"/>
              </p:ext>
            </p:extLst>
          </p:nvPr>
        </p:nvGraphicFramePr>
        <p:xfrm>
          <a:off x="9514800" y="3584120"/>
          <a:ext cx="2605965" cy="3205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Reminders: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Lubrication </a:t>
                      </a:r>
                      <a:r>
                        <a:rPr lang="en-AU" b="0" dirty="0"/>
                        <a:t>makes things slippery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Balls and rollers</a:t>
                      </a:r>
                      <a:r>
                        <a:rPr lang="en-AU" b="0" dirty="0"/>
                        <a:t> make things roll, which produces less friction than pushing or sliding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Levitation</a:t>
                      </a:r>
                      <a:r>
                        <a:rPr lang="en-AU" b="0" dirty="0"/>
                        <a:t> reduces contact between surface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Streamlined </a:t>
                      </a:r>
                      <a:r>
                        <a:rPr lang="en-AU" b="0" dirty="0"/>
                        <a:t>objects are smooth and rounded</a:t>
                      </a:r>
                      <a:endParaRPr lang="en-AU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129357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method of friction reduction is being used?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0336"/>
              </p:ext>
            </p:extLst>
          </p:nvPr>
        </p:nvGraphicFramePr>
        <p:xfrm>
          <a:off x="9514800" y="1155354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does this method work in this situation?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66" y="720000"/>
            <a:ext cx="8968970" cy="6069600"/>
          </a:xfrm>
        </p:spPr>
        <p:txBody>
          <a:bodyPr/>
          <a:lstStyle/>
          <a:p>
            <a:r>
              <a:rPr lang="en-AU" dirty="0"/>
              <a:t>In situations where friction is reduced, you need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Identify </a:t>
            </a:r>
            <a:r>
              <a:rPr lang="en-AU" sz="2800" b="1" dirty="0"/>
              <a:t>which</a:t>
            </a:r>
            <a:r>
              <a:rPr lang="en-AU" sz="2800" dirty="0"/>
              <a:t> method is being used.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Explain </a:t>
            </a:r>
            <a:r>
              <a:rPr lang="en-AU" sz="2800" b="1" dirty="0"/>
              <a:t>how</a:t>
            </a:r>
            <a:r>
              <a:rPr lang="en-AU" sz="2800" dirty="0"/>
              <a:t> friction is being reduced in that situation.</a:t>
            </a:r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This is an example of </a:t>
            </a:r>
            <a:r>
              <a:rPr lang="en-AU" b="1" dirty="0">
                <a:solidFill>
                  <a:srgbClr val="FF0000"/>
                </a:solidFill>
              </a:rPr>
              <a:t>levitation</a:t>
            </a:r>
            <a:r>
              <a:rPr lang="en-AU" dirty="0">
                <a:solidFill>
                  <a:srgbClr val="FF0000"/>
                </a:solidFill>
              </a:rPr>
              <a:t>. The air pushes the puck up, reducing its contact with the table.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EC4D0-7C02-4285-A746-F95AAF445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000" y="2121531"/>
            <a:ext cx="5833101" cy="326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3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514800" y="3584120"/>
          <a:ext cx="2605965" cy="3205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Reminders: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Lubrication </a:t>
                      </a:r>
                      <a:r>
                        <a:rPr lang="en-AU" b="0" dirty="0"/>
                        <a:t>makes things slippery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Balls and rollers</a:t>
                      </a:r>
                      <a:r>
                        <a:rPr lang="en-AU" b="0" dirty="0"/>
                        <a:t> make things roll, which produces less friction than pushing or sliding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Levitation</a:t>
                      </a:r>
                      <a:r>
                        <a:rPr lang="en-AU" b="0" dirty="0"/>
                        <a:t> reduces contact between surface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Streamlined </a:t>
                      </a:r>
                      <a:r>
                        <a:rPr lang="en-AU" b="0" dirty="0"/>
                        <a:t>objects are smooth and rounded</a:t>
                      </a:r>
                      <a:endParaRPr lang="en-AU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method of friction reduction is being used?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514800" y="1155354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does this method work in this situation?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66" y="720000"/>
            <a:ext cx="8968970" cy="6069600"/>
          </a:xfrm>
        </p:spPr>
        <p:txBody>
          <a:bodyPr/>
          <a:lstStyle/>
          <a:p>
            <a:r>
              <a:rPr lang="en-AU" dirty="0"/>
              <a:t>In situations where friction is reduced, you need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Identify </a:t>
            </a:r>
            <a:r>
              <a:rPr lang="en-AU" sz="2800" b="1" dirty="0"/>
              <a:t>which</a:t>
            </a:r>
            <a:r>
              <a:rPr lang="en-AU" sz="2800" dirty="0"/>
              <a:t> method is being used.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Explain </a:t>
            </a:r>
            <a:r>
              <a:rPr lang="en-AU" sz="2800" b="1" dirty="0"/>
              <a:t>how</a:t>
            </a:r>
            <a:r>
              <a:rPr lang="en-AU" sz="2800" dirty="0"/>
              <a:t> friction is being reduced in that situation.</a:t>
            </a:r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This is an example of </a:t>
            </a:r>
            <a:r>
              <a:rPr lang="en-AU" b="1" dirty="0">
                <a:solidFill>
                  <a:srgbClr val="FF0000"/>
                </a:solidFill>
              </a:rPr>
              <a:t>lubrication</a:t>
            </a:r>
            <a:r>
              <a:rPr lang="en-AU" dirty="0">
                <a:solidFill>
                  <a:srgbClr val="FF0000"/>
                </a:solidFill>
              </a:rPr>
              <a:t>. The oil coats the metal, making it slippery.</a:t>
            </a:r>
          </a:p>
        </p:txBody>
      </p:sp>
      <p:pic>
        <p:nvPicPr>
          <p:cNvPr id="5122" name="Picture 2" descr="https://www.wikihow.com/images/thumb/7/75/User-Completed-Image-Stop-Squeaky-Door-Hinges-2015.05.09-01.47.35.0.jpg/670px-User-Completed-Image-Stop-Squeaky-Door-Hinges-2015.05.09-01.47.35.0.jpg">
            <a:extLst>
              <a:ext uri="{FF2B5EF4-FFF2-40B4-BE49-F238E27FC236}">
                <a16:creationId xmlns:a16="http://schemas.microsoft.com/office/drawing/2014/main" id="{443EF892-1B4E-4741-91BC-F83199B8C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6"/>
          <a:stretch/>
        </p:blipFill>
        <p:spPr bwMode="auto">
          <a:xfrm>
            <a:off x="2382266" y="2069754"/>
            <a:ext cx="5064041" cy="357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49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514800" y="3584120"/>
          <a:ext cx="2605965" cy="3205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Reminders: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Lubrication </a:t>
                      </a:r>
                      <a:r>
                        <a:rPr lang="en-AU" b="0" dirty="0"/>
                        <a:t>makes things slippery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Balls and rollers</a:t>
                      </a:r>
                      <a:r>
                        <a:rPr lang="en-AU" b="0" dirty="0"/>
                        <a:t> make things roll, which produces less friction than pushing or sliding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Levitation</a:t>
                      </a:r>
                      <a:r>
                        <a:rPr lang="en-AU" b="0" dirty="0"/>
                        <a:t> reduces contact between surface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Streamlined </a:t>
                      </a:r>
                      <a:r>
                        <a:rPr lang="en-AU" b="0" dirty="0"/>
                        <a:t>objects are smooth and rounded</a:t>
                      </a:r>
                      <a:endParaRPr lang="en-AU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method of friction reduction is being used?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514800" y="1155354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does this method work in this situation?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66" y="720000"/>
            <a:ext cx="8968970" cy="6069600"/>
          </a:xfrm>
        </p:spPr>
        <p:txBody>
          <a:bodyPr/>
          <a:lstStyle/>
          <a:p>
            <a:r>
              <a:rPr lang="en-AU" dirty="0"/>
              <a:t>In situations where friction is reduced, you need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Identify </a:t>
            </a:r>
            <a:r>
              <a:rPr lang="en-AU" sz="2800" b="1" dirty="0"/>
              <a:t>which</a:t>
            </a:r>
            <a:r>
              <a:rPr lang="en-AU" sz="2800" dirty="0"/>
              <a:t> method is being used.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Explain </a:t>
            </a:r>
            <a:r>
              <a:rPr lang="en-AU" sz="2800" b="1" dirty="0"/>
              <a:t>how</a:t>
            </a:r>
            <a:r>
              <a:rPr lang="en-AU" sz="2800" dirty="0"/>
              <a:t> friction is being reduced in that situation.</a:t>
            </a:r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This is an example of </a:t>
            </a:r>
            <a:r>
              <a:rPr lang="en-AU" b="1" dirty="0">
                <a:solidFill>
                  <a:srgbClr val="FF0000"/>
                </a:solidFill>
              </a:rPr>
              <a:t>streamlining</a:t>
            </a:r>
            <a:r>
              <a:rPr lang="en-AU" dirty="0">
                <a:solidFill>
                  <a:srgbClr val="FF0000"/>
                </a:solidFill>
              </a:rPr>
              <a:t>. The train is smooth and rounded, reducing friction between it and the air.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39330D-BF5F-4DE8-B82E-F8C8B137A6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8" b="14068"/>
          <a:stretch/>
        </p:blipFill>
        <p:spPr>
          <a:xfrm>
            <a:off x="786051" y="2074985"/>
            <a:ext cx="8255000" cy="35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514800" y="3584120"/>
          <a:ext cx="2605965" cy="3205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Reminders: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Lubrication </a:t>
                      </a:r>
                      <a:r>
                        <a:rPr lang="en-AU" b="0" dirty="0"/>
                        <a:t>makes things slippery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Balls and rollers</a:t>
                      </a:r>
                      <a:r>
                        <a:rPr lang="en-AU" b="0" dirty="0"/>
                        <a:t> make things roll, which produces less friction than pushing or sliding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Levitation</a:t>
                      </a:r>
                      <a:r>
                        <a:rPr lang="en-AU" b="0" dirty="0"/>
                        <a:t> reduces contact between surface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Streamlined </a:t>
                      </a:r>
                      <a:r>
                        <a:rPr lang="en-AU" b="0" dirty="0"/>
                        <a:t>objects are smooth and rounded</a:t>
                      </a:r>
                      <a:endParaRPr lang="en-AU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method of friction reduction is being used?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514800" y="1155354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does this method work in this situation?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66" y="720000"/>
            <a:ext cx="8968970" cy="6069600"/>
          </a:xfrm>
        </p:spPr>
        <p:txBody>
          <a:bodyPr/>
          <a:lstStyle/>
          <a:p>
            <a:r>
              <a:rPr lang="en-AU" dirty="0"/>
              <a:t>In situations where friction is reduced, you need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Identify </a:t>
            </a:r>
            <a:r>
              <a:rPr lang="en-AU" sz="2800" b="1" dirty="0"/>
              <a:t>which</a:t>
            </a:r>
            <a:r>
              <a:rPr lang="en-AU" sz="2800" dirty="0"/>
              <a:t> method is being used.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Explain </a:t>
            </a:r>
            <a:r>
              <a:rPr lang="en-AU" sz="2800" b="1" dirty="0"/>
              <a:t>how</a:t>
            </a:r>
            <a:r>
              <a:rPr lang="en-AU" sz="2800" dirty="0"/>
              <a:t> friction is being reduced in that situation.</a:t>
            </a:r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This is an example of </a:t>
            </a:r>
            <a:r>
              <a:rPr lang="en-AU" b="1" dirty="0">
                <a:solidFill>
                  <a:srgbClr val="FF0000"/>
                </a:solidFill>
              </a:rPr>
              <a:t>a roller</a:t>
            </a:r>
            <a:r>
              <a:rPr lang="en-AU" dirty="0">
                <a:solidFill>
                  <a:srgbClr val="FF0000"/>
                </a:solidFill>
              </a:rPr>
              <a:t>. The wheels in the shoes roll, which produces less friction than pushing or sliding.</a:t>
            </a:r>
          </a:p>
        </p:txBody>
      </p:sp>
      <p:pic>
        <p:nvPicPr>
          <p:cNvPr id="7170" name="Picture 2" descr="https://s3-eu-west-1.amazonaws.com/images.linnlive.com/547b3d68c93e199cbd048cb886b17ccc/82333ddd-a3c2-448b-b7e1-78d8fbef44ab.jpg">
            <a:extLst>
              <a:ext uri="{FF2B5EF4-FFF2-40B4-BE49-F238E27FC236}">
                <a16:creationId xmlns:a16="http://schemas.microsoft.com/office/drawing/2014/main" id="{24968BD8-43DA-483C-8D28-C0342C1911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" t="4762" r="4173" b="4608"/>
          <a:stretch/>
        </p:blipFill>
        <p:spPr bwMode="auto">
          <a:xfrm>
            <a:off x="3115994" y="2161194"/>
            <a:ext cx="3605256" cy="351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95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1620000"/>
          </a:xfrm>
        </p:spPr>
        <p:txBody>
          <a:bodyPr/>
          <a:lstStyle/>
          <a:p>
            <a:r>
              <a:rPr lang="en-AU" dirty="0"/>
              <a:t>Knowing about forces helps you to understand the world around you.</a:t>
            </a:r>
          </a:p>
          <a:p>
            <a:r>
              <a:rPr lang="en-AU" dirty="0"/>
              <a:t>Reducing friction is important to all sorts of people: engineers, car mechanics, athletes, fashion designers, astronauts…</a:t>
            </a:r>
          </a:p>
        </p:txBody>
      </p:sp>
      <p:pic>
        <p:nvPicPr>
          <p:cNvPr id="9218" name="Picture 2" descr="https://www.topmarksed.com/wp-content/uploads/2015/10/spacecraft-re-entry-hot-plasma-1030x815.jpg">
            <a:extLst>
              <a:ext uri="{FF2B5EF4-FFF2-40B4-BE49-F238E27FC236}">
                <a16:creationId xmlns:a16="http://schemas.microsoft.com/office/drawing/2014/main" id="{A4465434-57D0-4B9D-B4DA-146564840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180" y="2103120"/>
            <a:ext cx="6009640" cy="475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6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9537A-E908-4D77-AA32-D16BBF1F3E1A}"/>
              </a:ext>
            </a:extLst>
          </p:cNvPr>
          <p:cNvSpPr txBox="1"/>
          <p:nvPr/>
        </p:nvSpPr>
        <p:spPr>
          <a:xfrm>
            <a:off x="838201" y="72053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Describe the method of reducing friction shown in each picture.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BFD23-27C8-4465-B8A2-DE937B7CF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52" y="3992750"/>
            <a:ext cx="4031164" cy="27667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864095-A915-4108-B2F5-07C2A946D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729" y="3989168"/>
            <a:ext cx="4171071" cy="27656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94721A-9524-4AE7-8468-6938185C4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40" y="1243755"/>
            <a:ext cx="5605376" cy="26147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E72D87-ADBD-433F-A7C9-F169EE43F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729" y="1243756"/>
            <a:ext cx="4669112" cy="26147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3D214A-D52A-4DE6-A94C-7F28C35084C1}"/>
              </a:ext>
            </a:extLst>
          </p:cNvPr>
          <p:cNvSpPr txBox="1"/>
          <p:nvPr/>
        </p:nvSpPr>
        <p:spPr>
          <a:xfrm>
            <a:off x="0" y="1243754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E1FEA2-4C26-4280-9FB7-7D2CD336ADC8}"/>
              </a:ext>
            </a:extLst>
          </p:cNvPr>
          <p:cNvSpPr txBox="1"/>
          <p:nvPr/>
        </p:nvSpPr>
        <p:spPr>
          <a:xfrm>
            <a:off x="6342949" y="1243754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A19D10-1EEF-4643-8DA9-4F55D4A8BB39}"/>
              </a:ext>
            </a:extLst>
          </p:cNvPr>
          <p:cNvSpPr txBox="1"/>
          <p:nvPr/>
        </p:nvSpPr>
        <p:spPr>
          <a:xfrm>
            <a:off x="1451072" y="3989168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3.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91F8BF-61B2-40A3-86E8-F75E6A70591E}"/>
              </a:ext>
            </a:extLst>
          </p:cNvPr>
          <p:cNvSpPr txBox="1"/>
          <p:nvPr/>
        </p:nvSpPr>
        <p:spPr>
          <a:xfrm>
            <a:off x="6399796" y="3988444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116100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CD67C7-DDC2-4B28-85BF-6A02105C4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r>
              <a:rPr lang="en-AU" dirty="0"/>
              <a:t>Complete Qs 1-8 on p. 131 of your textbook.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967156-96E5-4320-B6FD-7B4F058D8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884960"/>
              </p:ext>
            </p:extLst>
          </p:nvPr>
        </p:nvGraphicFramePr>
        <p:xfrm>
          <a:off x="9514800" y="3585885"/>
          <a:ext cx="2605965" cy="3205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Reminders: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Lubrication </a:t>
                      </a:r>
                      <a:r>
                        <a:rPr lang="en-AU" b="0" dirty="0"/>
                        <a:t>makes things slippery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Balls and rollers</a:t>
                      </a:r>
                      <a:r>
                        <a:rPr lang="en-AU" b="0" dirty="0"/>
                        <a:t> make things roll, which produces less friction than pushing or sliding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Levitation</a:t>
                      </a:r>
                      <a:r>
                        <a:rPr lang="en-AU" b="0" dirty="0"/>
                        <a:t> reduces contact between surface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Streamlined </a:t>
                      </a:r>
                      <a:r>
                        <a:rPr lang="en-AU" b="0" dirty="0"/>
                        <a:t>objects are smooth and rounded</a:t>
                      </a:r>
                      <a:endParaRPr lang="en-AU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D708528-45BD-4E96-BC16-D378A264F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5" y="1225020"/>
            <a:ext cx="9428207" cy="418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70" y="606560"/>
            <a:ext cx="6863333" cy="3841365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Describing and Drawing Forces</a:t>
            </a:r>
          </a:p>
          <a:p>
            <a:r>
              <a:rPr lang="en-AU" sz="2400" dirty="0"/>
              <a:t>When describing forces, you need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Draw</a:t>
            </a:r>
            <a:r>
              <a:rPr lang="en-AU" u="sng" dirty="0"/>
              <a:t> a diagram</a:t>
            </a:r>
            <a:r>
              <a:rPr lang="en-AU" dirty="0"/>
              <a:t> with labelled force arrows.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Remember: friction will resist movement!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Do</a:t>
            </a:r>
            <a:r>
              <a:rPr lang="en-AU" u="sng" dirty="0"/>
              <a:t> the maths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Add the forces going in the same direction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Subtract the forces going in opposite directions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Describe</a:t>
            </a:r>
            <a:r>
              <a:rPr lang="en-AU" u="sng" dirty="0"/>
              <a:t> the </a:t>
            </a:r>
            <a:r>
              <a:rPr lang="en-AU" u="sng" dirty="0" smtClean="0"/>
              <a:t>net </a:t>
            </a:r>
            <a:r>
              <a:rPr lang="en-AU" u="sng" dirty="0"/>
              <a:t>force</a:t>
            </a:r>
            <a:endParaRPr lang="en-AU" dirty="0"/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Balanced (there is no </a:t>
            </a:r>
            <a:r>
              <a:rPr lang="en-AU" dirty="0" smtClean="0"/>
              <a:t>net </a:t>
            </a:r>
            <a:r>
              <a:rPr lang="en-AU" dirty="0"/>
              <a:t>force)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Unbalanced (state the </a:t>
            </a:r>
            <a:r>
              <a:rPr lang="en-AU" dirty="0" smtClean="0"/>
              <a:t>net </a:t>
            </a:r>
            <a:r>
              <a:rPr lang="en-AU" dirty="0"/>
              <a:t>force and its direction)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92DE2F-5F75-4220-9548-B504A38D0740}"/>
              </a:ext>
            </a:extLst>
          </p:cNvPr>
          <p:cNvSpPr/>
          <p:nvPr/>
        </p:nvSpPr>
        <p:spPr>
          <a:xfrm>
            <a:off x="7226430" y="995694"/>
            <a:ext cx="429708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600" dirty="0"/>
              <a:t>A helium-filled balloon has been let go and is floating through the air. Its buoyancy gives it an upwards force of 5 N. The Earth is pulling it down with 0.5 N of force, and there is 1 N of friction between it and the air.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0E369F-C6C1-4C69-AB5E-4BC692BC99DB}"/>
              </a:ext>
            </a:extLst>
          </p:cNvPr>
          <p:cNvSpPr/>
          <p:nvPr/>
        </p:nvSpPr>
        <p:spPr>
          <a:xfrm>
            <a:off x="96911" y="4512235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1.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5C7201-4A7F-4467-98DF-6A90EF2D0A94}"/>
              </a:ext>
            </a:extLst>
          </p:cNvPr>
          <p:cNvSpPr/>
          <p:nvPr/>
        </p:nvSpPr>
        <p:spPr>
          <a:xfrm>
            <a:off x="5561413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2.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7A70C9-0F55-4086-BB1E-24DD7CE1C638}"/>
              </a:ext>
            </a:extLst>
          </p:cNvPr>
          <p:cNvSpPr/>
          <p:nvPr/>
        </p:nvSpPr>
        <p:spPr>
          <a:xfrm>
            <a:off x="8322099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35435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70" y="606560"/>
            <a:ext cx="6863333" cy="3841365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Describing and Drawing Forces</a:t>
            </a:r>
          </a:p>
          <a:p>
            <a:r>
              <a:rPr lang="en-AU" sz="2400" dirty="0"/>
              <a:t>When describing forces, you need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Draw</a:t>
            </a:r>
            <a:r>
              <a:rPr lang="en-AU" u="sng" dirty="0"/>
              <a:t> a diagram</a:t>
            </a:r>
            <a:r>
              <a:rPr lang="en-AU" dirty="0"/>
              <a:t> with labelled force arrows.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Remember: friction will resist movement!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Do</a:t>
            </a:r>
            <a:r>
              <a:rPr lang="en-AU" u="sng" dirty="0"/>
              <a:t> the maths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Add the forces going in the same direction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Subtract the forces going in opposite directions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Describe</a:t>
            </a:r>
            <a:r>
              <a:rPr lang="en-AU" u="sng" dirty="0"/>
              <a:t> the </a:t>
            </a:r>
            <a:r>
              <a:rPr lang="en-AU" u="sng" dirty="0" smtClean="0"/>
              <a:t>net </a:t>
            </a:r>
            <a:r>
              <a:rPr lang="en-AU" u="sng" dirty="0"/>
              <a:t>force</a:t>
            </a:r>
            <a:endParaRPr lang="en-AU" dirty="0"/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Balanced (there is no </a:t>
            </a:r>
            <a:r>
              <a:rPr lang="en-AU" dirty="0" smtClean="0"/>
              <a:t>net </a:t>
            </a:r>
            <a:r>
              <a:rPr lang="en-AU" dirty="0"/>
              <a:t>force)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Unbalanced (state the </a:t>
            </a:r>
            <a:r>
              <a:rPr lang="en-AU" dirty="0" smtClean="0"/>
              <a:t>net </a:t>
            </a:r>
            <a:r>
              <a:rPr lang="en-AU" dirty="0"/>
              <a:t>force and its direction)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92DE2F-5F75-4220-9548-B504A38D0740}"/>
              </a:ext>
            </a:extLst>
          </p:cNvPr>
          <p:cNvSpPr/>
          <p:nvPr/>
        </p:nvSpPr>
        <p:spPr>
          <a:xfrm>
            <a:off x="7331939" y="0"/>
            <a:ext cx="429708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600" dirty="0"/>
              <a:t>Natasha and Owen are playing tug-of-war. Natasha is pulling with 200 N and there are 350 N of friction between her and the ground. Owen is pulling with 280 N and there are 290 N of friction between him and the ground.</a:t>
            </a:r>
          </a:p>
          <a:p>
            <a:r>
              <a:rPr lang="en-AU" sz="2600" dirty="0"/>
              <a:t>(Hint: all of the friction with the ground is transferred to the rope.)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0E369F-C6C1-4C69-AB5E-4BC692BC99DB}"/>
              </a:ext>
            </a:extLst>
          </p:cNvPr>
          <p:cNvSpPr/>
          <p:nvPr/>
        </p:nvSpPr>
        <p:spPr>
          <a:xfrm>
            <a:off x="96911" y="4512235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1.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5C7201-4A7F-4467-98DF-6A90EF2D0A94}"/>
              </a:ext>
            </a:extLst>
          </p:cNvPr>
          <p:cNvSpPr/>
          <p:nvPr/>
        </p:nvSpPr>
        <p:spPr>
          <a:xfrm>
            <a:off x="5561413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2.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7A70C9-0F55-4086-BB1E-24DD7CE1C638}"/>
              </a:ext>
            </a:extLst>
          </p:cNvPr>
          <p:cNvSpPr/>
          <p:nvPr/>
        </p:nvSpPr>
        <p:spPr>
          <a:xfrm>
            <a:off x="8322099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49817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000099"/>
            </a:solidFill>
          </a:ln>
        </p:spPr>
        <p:txBody>
          <a:bodyPr anchor="ctr">
            <a:normAutofit/>
          </a:bodyPr>
          <a:lstStyle/>
          <a:p>
            <a:r>
              <a:rPr lang="en-AU" dirty="0"/>
              <a:t>Reducing Friction</a:t>
            </a:r>
            <a:br>
              <a:rPr lang="en-AU" dirty="0"/>
            </a:br>
            <a:r>
              <a:rPr lang="en-AU" sz="2800" dirty="0"/>
              <a:t>Year 7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59239"/>
              </p:ext>
            </p:extLst>
          </p:nvPr>
        </p:nvGraphicFramePr>
        <p:xfrm>
          <a:off x="9514481" y="69246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the four ways of reducing friction that we are going to learn about?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1620000"/>
          </a:xfrm>
        </p:spPr>
        <p:txBody>
          <a:bodyPr>
            <a:normAutofit/>
          </a:bodyPr>
          <a:lstStyle/>
          <a:p>
            <a:r>
              <a:rPr lang="en-AU" dirty="0"/>
              <a:t>Identify and explain ways of reducing friction, including: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CF77F-9496-4178-8C53-0D1F282880E9}"/>
              </a:ext>
            </a:extLst>
          </p:cNvPr>
          <p:cNvSpPr txBox="1"/>
          <p:nvPr/>
        </p:nvSpPr>
        <p:spPr>
          <a:xfrm>
            <a:off x="838200" y="3128878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Friction is a force that resists movement between two objects that are touching. It is a contact force.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Think, Pair, Share: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800" dirty="0"/>
              <a:t>write down three examples of when friction is a good thing.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800" dirty="0"/>
              <a:t>write down three examples of when friction is a bad thing.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6122AA-ACBB-47E9-824A-EA0818533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496233"/>
              </p:ext>
            </p:extLst>
          </p:nvPr>
        </p:nvGraphicFramePr>
        <p:xfrm>
          <a:off x="1138620" y="1117749"/>
          <a:ext cx="8128000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826050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10126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2600" dirty="0"/>
                        <a:t>Lubrication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2600" dirty="0"/>
                        <a:t>Rollers / balls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2600" dirty="0"/>
                        <a:t>Levitation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2600" dirty="0"/>
                        <a:t>Streamlining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8043989"/>
                  </a:ext>
                </a:extLst>
              </a:tr>
            </a:tbl>
          </a:graphicData>
        </a:graphic>
      </p:graphicFrame>
      <p:pic>
        <p:nvPicPr>
          <p:cNvPr id="8" name="Picture 2" descr="https://qph.ec.quoracdn.net/main-qimg-c1399370b67414b8ff1393bb10baa336">
            <a:extLst>
              <a:ext uri="{FF2B5EF4-FFF2-40B4-BE49-F238E27FC236}">
                <a16:creationId xmlns:a16="http://schemas.microsoft.com/office/drawing/2014/main" id="{37CF9FE4-2B36-48DE-BA2A-5F7591239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77" y="5314399"/>
            <a:ext cx="2196147" cy="152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heresthecommon.com/wp-content/uploads/2018/03/how-to-treat-carpet-burn-how-to-treat-a-burnt-carpet-com-treat-carpet-burn-on-face.jpg">
            <a:extLst>
              <a:ext uri="{FF2B5EF4-FFF2-40B4-BE49-F238E27FC236}">
                <a16:creationId xmlns:a16="http://schemas.microsoft.com/office/drawing/2014/main" id="{3F88C2FB-8BAF-4826-B737-577B9AB1BC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83" b="12801"/>
          <a:stretch/>
        </p:blipFill>
        <p:spPr bwMode="auto">
          <a:xfrm>
            <a:off x="5822732" y="5314398"/>
            <a:ext cx="3090041" cy="152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49506"/>
              </p:ext>
            </p:extLst>
          </p:nvPr>
        </p:nvGraphicFramePr>
        <p:xfrm>
          <a:off x="9514800" y="5013738"/>
          <a:ext cx="2605964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lubrication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i="0" baseline="0" dirty="0"/>
                        <a:t>a means of reducing friction by making surfaces slippery</a:t>
                      </a:r>
                      <a:endParaRPr lang="en-AU" b="1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452822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does lubrication reduce friction?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212041"/>
              </p:ext>
            </p:extLst>
          </p:nvPr>
        </p:nvGraphicFramePr>
        <p:xfrm>
          <a:off x="9514800" y="136867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Where else might you use a lubricant to reduce friction?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pPr marL="0" indent="0">
              <a:buNone/>
            </a:pPr>
            <a:r>
              <a:rPr lang="en-AU" sz="2400" b="1" dirty="0"/>
              <a:t>Reducing Friction</a:t>
            </a:r>
          </a:p>
          <a:p>
            <a:r>
              <a:rPr lang="en-AU" sz="2400" dirty="0"/>
              <a:t>Since friction is often unhelpful, it can be useful to reduce the amount of friction between objects. This can be done in many different ways.</a:t>
            </a:r>
            <a:endParaRPr lang="en-AU" sz="1200" dirty="0"/>
          </a:p>
          <a:p>
            <a:pPr marL="0" indent="0">
              <a:buNone/>
            </a:pPr>
            <a:r>
              <a:rPr lang="en-AU" b="1" dirty="0"/>
              <a:t>Lubrication</a:t>
            </a:r>
          </a:p>
          <a:p>
            <a:r>
              <a:rPr lang="en-AU" dirty="0"/>
              <a:t>Using a lubricant such as oil or grease reduces friction by making surfaces slippery.</a:t>
            </a:r>
            <a:endParaRPr lang="en-AU" b="1" dirty="0"/>
          </a:p>
          <a:p>
            <a:pPr marL="0" indent="0">
              <a:buNone/>
            </a:pPr>
            <a:endParaRPr lang="en-AU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AE21C4-80B1-4843-B028-965164C0C7F2}"/>
              </a:ext>
            </a:extLst>
          </p:cNvPr>
          <p:cNvCxnSpPr/>
          <p:nvPr/>
        </p:nvCxnSpPr>
        <p:spPr>
          <a:xfrm>
            <a:off x="63062" y="2264982"/>
            <a:ext cx="9385738" cy="0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D4F721D-A7A5-4F1F-BCF0-CD34425C57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63535"/>
            <a:ext cx="3677925" cy="2452717"/>
          </a:xfrm>
          <a:prstGeom prst="rect">
            <a:avLst/>
          </a:prstGeom>
        </p:spPr>
      </p:pic>
      <p:pic>
        <p:nvPicPr>
          <p:cNvPr id="2050" name="Picture 2" descr="https://image.slidesharecdn.com/mybaseoilandfundamentalsbasic-12694515545355-phpapp01/95/my-base-oil-and-fundamentals-basic-5-728.jpg?cb=1269436664">
            <a:extLst>
              <a:ext uri="{FF2B5EF4-FFF2-40B4-BE49-F238E27FC236}">
                <a16:creationId xmlns:a16="http://schemas.microsoft.com/office/drawing/2014/main" id="{851469B2-4FE9-4E3E-AB6F-017DA90A22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" t="27618" r="5267" b="12759"/>
          <a:stretch/>
        </p:blipFill>
        <p:spPr bwMode="auto">
          <a:xfrm>
            <a:off x="4207886" y="3763535"/>
            <a:ext cx="5081752" cy="245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514800" y="5013738"/>
          <a:ext cx="2605964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lubrication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i="0" baseline="0" dirty="0"/>
                        <a:t>a means of reducing friction by making surfaces slippery</a:t>
                      </a:r>
                      <a:endParaRPr lang="en-AU" b="1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747872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Why is using rollers or balls an effective way of reducing friction?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17980"/>
              </p:ext>
            </p:extLst>
          </p:nvPr>
        </p:nvGraphicFramePr>
        <p:xfrm>
          <a:off x="9514800" y="1436986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Where else might you use rollers or balls to reduce friction?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pPr marL="0" indent="0">
              <a:buNone/>
            </a:pPr>
            <a:r>
              <a:rPr lang="en-AU" sz="2400" b="1" dirty="0"/>
              <a:t>Reducing Friction</a:t>
            </a:r>
          </a:p>
          <a:p>
            <a:r>
              <a:rPr lang="en-AU" sz="2400" dirty="0"/>
              <a:t>Since friction is often unhelpful, it can be useful to reduce the amount of friction between objects. This can be done in many different ways.</a:t>
            </a:r>
            <a:endParaRPr lang="en-AU" sz="1200" dirty="0"/>
          </a:p>
          <a:p>
            <a:pPr marL="0" indent="0">
              <a:buNone/>
            </a:pPr>
            <a:r>
              <a:rPr lang="en-AU" b="1" dirty="0"/>
              <a:t>Rollers or balls</a:t>
            </a:r>
          </a:p>
          <a:p>
            <a:r>
              <a:rPr lang="en-AU" dirty="0"/>
              <a:t>Rollers and balls roll along surfaces, which produces much less friction than sliding or dragging.</a:t>
            </a:r>
            <a:endParaRPr lang="en-AU" b="1" dirty="0"/>
          </a:p>
          <a:p>
            <a:pPr marL="0" indent="0">
              <a:buNone/>
            </a:pPr>
            <a:endParaRPr lang="en-AU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AE21C4-80B1-4843-B028-965164C0C7F2}"/>
              </a:ext>
            </a:extLst>
          </p:cNvPr>
          <p:cNvCxnSpPr/>
          <p:nvPr/>
        </p:nvCxnSpPr>
        <p:spPr>
          <a:xfrm>
            <a:off x="63062" y="2264982"/>
            <a:ext cx="9385738" cy="0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AF59EC6-92F8-4A3F-987F-C139E1179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3" y="3809965"/>
            <a:ext cx="3389821" cy="25390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890406-1CEC-46BC-A148-3C99E6E322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6" b="15942"/>
          <a:stretch/>
        </p:blipFill>
        <p:spPr>
          <a:xfrm>
            <a:off x="4208643" y="3809965"/>
            <a:ext cx="4420353" cy="253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6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548776"/>
              </p:ext>
            </p:extLst>
          </p:nvPr>
        </p:nvGraphicFramePr>
        <p:xfrm>
          <a:off x="9514800" y="3858257"/>
          <a:ext cx="26059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lubrication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i="0" baseline="0" dirty="0"/>
                        <a:t>a way to reduce friction by making surfaces slippery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levitation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baseline="0" dirty="0"/>
                        <a:t>a way to reduce friction by minimising contact between surfaces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246543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does levitation reduce friction?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288501"/>
              </p:ext>
            </p:extLst>
          </p:nvPr>
        </p:nvGraphicFramePr>
        <p:xfrm>
          <a:off x="9514800" y="1436986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Where else might you use levitation to reduce friction?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pPr marL="0" indent="0">
              <a:buNone/>
            </a:pPr>
            <a:r>
              <a:rPr lang="en-AU" sz="2400" b="1" dirty="0"/>
              <a:t>Reducing Friction</a:t>
            </a:r>
          </a:p>
          <a:p>
            <a:r>
              <a:rPr lang="en-AU" sz="2400" dirty="0"/>
              <a:t>Since friction is often unhelpful, it can be useful to reduce the amount of friction between objects. This can be done in many different ways.</a:t>
            </a:r>
            <a:endParaRPr lang="en-AU" sz="1200" dirty="0"/>
          </a:p>
          <a:p>
            <a:pPr marL="0" indent="0">
              <a:buNone/>
            </a:pPr>
            <a:r>
              <a:rPr lang="en-AU" b="1" dirty="0"/>
              <a:t>Levitation</a:t>
            </a:r>
          </a:p>
          <a:p>
            <a:r>
              <a:rPr lang="en-AU" dirty="0"/>
              <a:t>Levitation reduces or removes contact between two surfaces, which reduces</a:t>
            </a:r>
            <a:br>
              <a:rPr lang="en-AU" dirty="0"/>
            </a:br>
            <a:r>
              <a:rPr lang="en-AU" dirty="0"/>
              <a:t>or removes friction.</a:t>
            </a:r>
            <a:endParaRPr lang="en-AU" b="1" dirty="0"/>
          </a:p>
          <a:p>
            <a:pPr marL="0" indent="0">
              <a:buNone/>
            </a:pPr>
            <a:endParaRPr lang="en-AU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AE21C4-80B1-4843-B028-965164C0C7F2}"/>
              </a:ext>
            </a:extLst>
          </p:cNvPr>
          <p:cNvCxnSpPr/>
          <p:nvPr/>
        </p:nvCxnSpPr>
        <p:spPr>
          <a:xfrm>
            <a:off x="63062" y="2264982"/>
            <a:ext cx="9385738" cy="0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F85419-933A-43B7-8DA3-362C7F41E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4" y="4027069"/>
            <a:ext cx="4202505" cy="2759646"/>
          </a:xfrm>
          <a:prstGeom prst="rect">
            <a:avLst/>
          </a:prstGeom>
        </p:spPr>
      </p:pic>
      <p:pic>
        <p:nvPicPr>
          <p:cNvPr id="3074" name="Picture 2" descr="https://www.energy.gov/sites/prod/files/xdiagram-final.jpg.pagespeed.ic.zdwUItjkI4.jpg">
            <a:extLst>
              <a:ext uri="{FF2B5EF4-FFF2-40B4-BE49-F238E27FC236}">
                <a16:creationId xmlns:a16="http://schemas.microsoft.com/office/drawing/2014/main" id="{41B49EF9-877F-4490-B32D-F307EF213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" t="4957" r="53363" b="18686"/>
          <a:stretch/>
        </p:blipFill>
        <p:spPr bwMode="auto">
          <a:xfrm>
            <a:off x="5118117" y="3221501"/>
            <a:ext cx="4128869" cy="363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07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887108"/>
              </p:ext>
            </p:extLst>
          </p:nvPr>
        </p:nvGraphicFramePr>
        <p:xfrm>
          <a:off x="9514800" y="2271805"/>
          <a:ext cx="2605964" cy="4302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lubrication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i="0" baseline="0" dirty="0"/>
                        <a:t>a way to reduce friction by making surfaces slippery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levitation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baseline="0" dirty="0"/>
                        <a:t>a way to reduce friction by minimising contact between surfaces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streamlining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baseline="0" dirty="0"/>
                        <a:t>a way to reduce friction by making an object smooth and rounded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217518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does streamlined mean?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92008"/>
              </p:ext>
            </p:extLst>
          </p:nvPr>
        </p:nvGraphicFramePr>
        <p:xfrm>
          <a:off x="9514800" y="117010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another example of streamlining?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pPr marL="0" indent="0">
              <a:buNone/>
            </a:pPr>
            <a:r>
              <a:rPr lang="en-AU" sz="2400" b="1" dirty="0"/>
              <a:t>Reducing Friction</a:t>
            </a:r>
          </a:p>
          <a:p>
            <a:r>
              <a:rPr lang="en-AU" sz="2400" dirty="0"/>
              <a:t>Since friction is often unhelpful, it can be useful to reduce the amount of friction between objects. This can be done in many different ways.</a:t>
            </a:r>
            <a:endParaRPr lang="en-AU" sz="1200" dirty="0"/>
          </a:p>
          <a:p>
            <a:pPr marL="0" indent="0">
              <a:buNone/>
            </a:pPr>
            <a:r>
              <a:rPr lang="en-AU" b="1" dirty="0"/>
              <a:t>Streamlining</a:t>
            </a:r>
          </a:p>
          <a:p>
            <a:r>
              <a:rPr lang="en-AU" dirty="0"/>
              <a:t>Making an object streamlined (smooth and rounded) helps decrease friction between an object and the air (or water).</a:t>
            </a:r>
            <a:endParaRPr lang="en-AU" b="1" dirty="0"/>
          </a:p>
          <a:p>
            <a:pPr marL="0" indent="0">
              <a:buNone/>
            </a:pPr>
            <a:endParaRPr lang="en-AU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AE21C4-80B1-4843-B028-965164C0C7F2}"/>
              </a:ext>
            </a:extLst>
          </p:cNvPr>
          <p:cNvCxnSpPr/>
          <p:nvPr/>
        </p:nvCxnSpPr>
        <p:spPr>
          <a:xfrm>
            <a:off x="63062" y="2264982"/>
            <a:ext cx="9385738" cy="0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F79C577-FAFA-4E48-9F88-DFD6E58D0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644" y="4379342"/>
            <a:ext cx="3434299" cy="18667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34931A-B1FD-449F-AC12-11BD7A0CB6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0" t="35566" r="3500" b="17111"/>
          <a:stretch/>
        </p:blipFill>
        <p:spPr>
          <a:xfrm>
            <a:off x="203982" y="4379336"/>
            <a:ext cx="5673965" cy="186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8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1436</Words>
  <Application>Microsoft Office PowerPoint</Application>
  <PresentationFormat>Widescreen</PresentationFormat>
  <Paragraphs>234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Reducing Friction Year 7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GULBERTI Ashe [Harrisdale Senior High School]</cp:lastModifiedBy>
  <cp:revision>31</cp:revision>
  <dcterms:created xsi:type="dcterms:W3CDTF">2018-02-20T13:07:19Z</dcterms:created>
  <dcterms:modified xsi:type="dcterms:W3CDTF">2020-08-13T00:59:05Z</dcterms:modified>
</cp:coreProperties>
</file>