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5" r:id="rId2"/>
    <p:sldId id="296" r:id="rId3"/>
    <p:sldId id="297" r:id="rId4"/>
    <p:sldId id="289" r:id="rId5"/>
    <p:sldId id="282" r:id="rId6"/>
    <p:sldId id="290" r:id="rId7"/>
    <p:sldId id="270" r:id="rId8"/>
    <p:sldId id="298" r:id="rId9"/>
    <p:sldId id="258" r:id="rId10"/>
    <p:sldId id="299" r:id="rId11"/>
    <p:sldId id="293" r:id="rId12"/>
    <p:sldId id="301" r:id="rId13"/>
    <p:sldId id="291" r:id="rId14"/>
    <p:sldId id="302" r:id="rId15"/>
    <p:sldId id="294" r:id="rId16"/>
    <p:sldId id="303" r:id="rId17"/>
    <p:sldId id="292" r:id="rId18"/>
    <p:sldId id="304" r:id="rId19"/>
    <p:sldId id="300" r:id="rId20"/>
    <p:sldId id="271" r:id="rId21"/>
    <p:sldId id="262" r:id="rId2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33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3" y="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A9DBD878-C812-4740-B463-9B33E50D346F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21" tIns="44111" rIns="88221" bIns="44111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64" y="4777782"/>
            <a:ext cx="5438748" cy="3907834"/>
          </a:xfrm>
          <a:prstGeom prst="rect">
            <a:avLst/>
          </a:prstGeom>
        </p:spPr>
        <p:txBody>
          <a:bodyPr vert="horz" lIns="88221" tIns="44111" rIns="88221" bIns="4411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1AC36035-11AE-4370-8CC1-A1CBDFB64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73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2213">
              <a:defRPr/>
            </a:pPr>
            <a:r>
              <a:rPr lang="en-AU" dirty="0"/>
              <a:t>45 s → share → </a:t>
            </a:r>
            <a:r>
              <a:rPr lang="en-AU" dirty="0" err="1"/>
              <a:t>popsticks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427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2213">
              <a:defRPr/>
            </a:pPr>
            <a:r>
              <a:rPr lang="en-AU" dirty="0"/>
              <a:t>45 s → share → </a:t>
            </a:r>
            <a:r>
              <a:rPr lang="en-AU" dirty="0" err="1"/>
              <a:t>popsticks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82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2213">
              <a:defRPr/>
            </a:pPr>
            <a:r>
              <a:rPr lang="en-AU" dirty="0"/>
              <a:t>45 s → share → </a:t>
            </a:r>
            <a:r>
              <a:rPr lang="en-AU" dirty="0" err="1"/>
              <a:t>popsticks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755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1800" dirty="0"/>
                        <a:t>Reminder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When describing a force, you need to include: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What is pushing / pulling what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Any changes to the objects’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Speed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Direction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Shape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61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Describe the force at work in the picture below.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The ________ is pushing / pulling the ________. This is causing the ________ to change ________.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744B48AD-540E-4F02-9B90-1FB1423EAC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4800" y="4407080"/>
          <a:ext cx="2605964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force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any push or pull that happens when two objects interact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applied force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a simple push or pull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798" y="1605517"/>
            <a:ext cx="4145303" cy="357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0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514800" y="5230040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friction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 force that resists movement between two objects that are touching</a:t>
                      </a:r>
                      <a:endParaRPr lang="en-AU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 this video, between which two objects</a:t>
                      </a:r>
                      <a:r>
                        <a:rPr lang="en-AU" baseline="0" dirty="0" smtClean="0"/>
                        <a:t> is there friction?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9514800" y="1403839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 which direction does the friction act?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44" y="720000"/>
            <a:ext cx="9264392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What is friction?</a:t>
            </a:r>
          </a:p>
          <a:p>
            <a:r>
              <a:rPr lang="en-AU" dirty="0"/>
              <a:t>Friction doesn’t only happen between two solid objects: gases (e.g. air) and liquids (e.g. water) can create friction too.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5B91FB94-E990-4FF7-91E9-876225294C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9840" y="2462393"/>
          <a:ext cx="2605964" cy="265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If the bullet was fired through the air, there would be: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More friction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Less friction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Equal friction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No friction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dirty="0"/>
                        <a:t>How do you know?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2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0" y="606560"/>
            <a:ext cx="6863333" cy="3841365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and Drawing Forces</a:t>
            </a:r>
          </a:p>
          <a:p>
            <a:r>
              <a:rPr lang="en-AU" sz="2400" dirty="0"/>
              <a:t>When describing forces, you need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Draw</a:t>
            </a:r>
            <a:r>
              <a:rPr lang="en-AU" u="sng" dirty="0"/>
              <a:t> a diagram</a:t>
            </a:r>
            <a:r>
              <a:rPr lang="en-AU" dirty="0"/>
              <a:t> with labelled force arrows.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sz="2400" b="1" dirty="0"/>
              <a:t>Remember: friction will resist movement!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Do</a:t>
            </a:r>
            <a:r>
              <a:rPr lang="en-AU" sz="2000" u="sng" dirty="0"/>
              <a:t> the maths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Add the forces going in the same direction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Subtract the forces going in opposite 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Describe</a:t>
            </a:r>
            <a:r>
              <a:rPr lang="en-AU" sz="2000" u="sng" dirty="0"/>
              <a:t> the </a:t>
            </a:r>
            <a:r>
              <a:rPr lang="en-AU" sz="2000" u="sng" dirty="0" smtClean="0"/>
              <a:t>net force</a:t>
            </a:r>
            <a:endParaRPr lang="en-AU" sz="2000" dirty="0"/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Balanced (there is no </a:t>
            </a:r>
            <a:r>
              <a:rPr lang="en-AU" dirty="0" smtClean="0"/>
              <a:t>net </a:t>
            </a:r>
            <a:r>
              <a:rPr lang="en-AU" dirty="0"/>
              <a:t>force)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Unbalanced (state the </a:t>
            </a:r>
            <a:r>
              <a:rPr lang="en-AU" dirty="0" smtClean="0"/>
              <a:t>net </a:t>
            </a:r>
            <a:r>
              <a:rPr lang="en-AU" dirty="0"/>
              <a:t>force and its direction)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092DE2F-5F75-4220-9548-B504A38D0740}"/>
              </a:ext>
            </a:extLst>
          </p:cNvPr>
          <p:cNvSpPr/>
          <p:nvPr/>
        </p:nvSpPr>
        <p:spPr>
          <a:xfrm>
            <a:off x="7226430" y="1326289"/>
            <a:ext cx="429708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dirty="0" smtClean="0"/>
              <a:t>Arnold is pulling a trolley across the floor. </a:t>
            </a:r>
            <a:r>
              <a:rPr lang="en-AU" sz="2600" dirty="0"/>
              <a:t> </a:t>
            </a:r>
            <a:r>
              <a:rPr lang="en-AU" sz="2600" dirty="0" smtClean="0"/>
              <a:t>He </a:t>
            </a:r>
            <a:r>
              <a:rPr lang="en-AU" sz="2600" dirty="0"/>
              <a:t>is </a:t>
            </a:r>
            <a:r>
              <a:rPr lang="en-AU" sz="2600" dirty="0" smtClean="0"/>
              <a:t>pulling with </a:t>
            </a:r>
            <a:r>
              <a:rPr lang="en-AU" sz="2600" dirty="0" smtClean="0"/>
              <a:t>5 </a:t>
            </a:r>
            <a:r>
              <a:rPr lang="en-AU" sz="2600" dirty="0" smtClean="0"/>
              <a:t>N.  There </a:t>
            </a:r>
            <a:r>
              <a:rPr lang="en-AU" sz="2600" dirty="0"/>
              <a:t>are </a:t>
            </a:r>
            <a:r>
              <a:rPr lang="en-AU" sz="2600" dirty="0" smtClean="0"/>
              <a:t>2 </a:t>
            </a:r>
            <a:r>
              <a:rPr lang="en-AU" sz="2600" dirty="0"/>
              <a:t>N of friction between the ground and the </a:t>
            </a:r>
            <a:r>
              <a:rPr lang="en-AU" sz="2600" dirty="0" smtClean="0"/>
              <a:t>wheels of the trolley.</a:t>
            </a:r>
            <a:endParaRPr lang="en-AU" sz="2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30E369F-C6C1-4C69-AB5E-4BC692BC99DB}"/>
              </a:ext>
            </a:extLst>
          </p:cNvPr>
          <p:cNvSpPr/>
          <p:nvPr/>
        </p:nvSpPr>
        <p:spPr>
          <a:xfrm>
            <a:off x="96911" y="451223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E5C7201-4A7F-4467-98DF-6A90EF2D0A94}"/>
              </a:ext>
            </a:extLst>
          </p:cNvPr>
          <p:cNvSpPr/>
          <p:nvPr/>
        </p:nvSpPr>
        <p:spPr>
          <a:xfrm>
            <a:off x="5561413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2.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E7A70C9-0F55-4086-BB1E-24DD7CE1C638}"/>
              </a:ext>
            </a:extLst>
          </p:cNvPr>
          <p:cNvSpPr/>
          <p:nvPr/>
        </p:nvSpPr>
        <p:spPr>
          <a:xfrm>
            <a:off x="8322099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41648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0" y="606560"/>
            <a:ext cx="6863333" cy="3841365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and Drawing Forces</a:t>
            </a:r>
          </a:p>
          <a:p>
            <a:r>
              <a:rPr lang="en-AU" sz="2400" dirty="0"/>
              <a:t>When describing forces, you need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Draw</a:t>
            </a:r>
            <a:r>
              <a:rPr lang="en-AU" u="sng" dirty="0"/>
              <a:t> a diagram</a:t>
            </a:r>
            <a:r>
              <a:rPr lang="en-AU" dirty="0"/>
              <a:t> with labelled force arrows.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sz="2400" b="1" dirty="0"/>
              <a:t>Remember: friction will resist movement!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Do</a:t>
            </a:r>
            <a:r>
              <a:rPr lang="en-AU" sz="2000" u="sng" dirty="0"/>
              <a:t> the maths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Add the forces going in the same direction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Subtract the forces going in opposite 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Describe</a:t>
            </a:r>
            <a:r>
              <a:rPr lang="en-AU" sz="2000" u="sng" dirty="0"/>
              <a:t> the </a:t>
            </a:r>
            <a:r>
              <a:rPr lang="en-AU" sz="2000" u="sng" dirty="0" smtClean="0"/>
              <a:t>net force</a:t>
            </a:r>
            <a:endParaRPr lang="en-AU" sz="2000" dirty="0"/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Balanced (there is no </a:t>
            </a:r>
            <a:r>
              <a:rPr lang="en-AU" dirty="0" smtClean="0"/>
              <a:t>net </a:t>
            </a:r>
            <a:r>
              <a:rPr lang="en-AU" dirty="0"/>
              <a:t>force)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Unbalanced (state the </a:t>
            </a:r>
            <a:r>
              <a:rPr lang="en-AU" dirty="0" smtClean="0"/>
              <a:t>net </a:t>
            </a:r>
            <a:r>
              <a:rPr lang="en-AU" dirty="0"/>
              <a:t>force and its direction)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092DE2F-5F75-4220-9548-B504A38D0740}"/>
              </a:ext>
            </a:extLst>
          </p:cNvPr>
          <p:cNvSpPr/>
          <p:nvPr/>
        </p:nvSpPr>
        <p:spPr>
          <a:xfrm>
            <a:off x="7226430" y="1326289"/>
            <a:ext cx="429708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dirty="0" smtClean="0"/>
              <a:t>Arnold is pulling a trolley across the floor. </a:t>
            </a:r>
            <a:r>
              <a:rPr lang="en-AU" sz="2600" dirty="0"/>
              <a:t> </a:t>
            </a:r>
            <a:r>
              <a:rPr lang="en-AU" sz="2600" dirty="0" smtClean="0"/>
              <a:t>He </a:t>
            </a:r>
            <a:r>
              <a:rPr lang="en-AU" sz="2600" dirty="0"/>
              <a:t>is </a:t>
            </a:r>
            <a:r>
              <a:rPr lang="en-AU" sz="2600" dirty="0" smtClean="0"/>
              <a:t>pulling with </a:t>
            </a:r>
            <a:r>
              <a:rPr lang="en-AU" sz="2600" dirty="0" smtClean="0"/>
              <a:t>5 </a:t>
            </a:r>
            <a:r>
              <a:rPr lang="en-AU" sz="2600" dirty="0" smtClean="0"/>
              <a:t>N.  There </a:t>
            </a:r>
            <a:r>
              <a:rPr lang="en-AU" sz="2600" dirty="0"/>
              <a:t>are </a:t>
            </a:r>
            <a:r>
              <a:rPr lang="en-AU" sz="2600" dirty="0" smtClean="0"/>
              <a:t>2 </a:t>
            </a:r>
            <a:r>
              <a:rPr lang="en-AU" sz="2600" dirty="0"/>
              <a:t>N of friction between the ground and the </a:t>
            </a:r>
            <a:r>
              <a:rPr lang="en-AU" sz="2600" dirty="0" smtClean="0"/>
              <a:t>wheels of the trolley.</a:t>
            </a:r>
            <a:endParaRPr lang="en-AU" sz="2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64F1F18-056F-42C8-85DD-68C4090C4322}"/>
              </a:ext>
            </a:extLst>
          </p:cNvPr>
          <p:cNvCxnSpPr/>
          <p:nvPr/>
        </p:nvCxnSpPr>
        <p:spPr>
          <a:xfrm>
            <a:off x="4247144" y="5423567"/>
            <a:ext cx="14044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0E7F5C6-F9FA-48CC-A703-D2EEDEF2734C}"/>
              </a:ext>
            </a:extLst>
          </p:cNvPr>
          <p:cNvSpPr/>
          <p:nvPr/>
        </p:nvSpPr>
        <p:spPr>
          <a:xfrm>
            <a:off x="4389138" y="5010998"/>
            <a:ext cx="8694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 smtClean="0"/>
              <a:t>5 </a:t>
            </a:r>
            <a:r>
              <a:rPr lang="en-AU" sz="2400" dirty="0" smtClean="0"/>
              <a:t>N</a:t>
            </a:r>
          </a:p>
          <a:p>
            <a:pPr algn="ctr"/>
            <a:r>
              <a:rPr lang="en-AU" sz="2400" dirty="0" err="1" smtClean="0"/>
              <a:t>F</a:t>
            </a:r>
            <a:r>
              <a:rPr lang="en-AU" sz="2400" baseline="-25000" dirty="0" err="1" smtClean="0"/>
              <a:t>Arnold</a:t>
            </a:r>
            <a:endParaRPr lang="en-AU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BBED510-2797-411A-A7BC-FC288E48E08C}"/>
              </a:ext>
            </a:extLst>
          </p:cNvPr>
          <p:cNvSpPr/>
          <p:nvPr/>
        </p:nvSpPr>
        <p:spPr>
          <a:xfrm>
            <a:off x="5924013" y="4881567"/>
            <a:ext cx="1175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/>
              <a:t>5 </a:t>
            </a:r>
            <a:r>
              <a:rPr lang="en-AU" sz="2400" dirty="0" smtClean="0"/>
              <a:t>- </a:t>
            </a:r>
            <a:r>
              <a:rPr lang="en-AU" sz="2400" dirty="0" smtClean="0"/>
              <a:t>2 </a:t>
            </a:r>
            <a:r>
              <a:rPr lang="en-AU" sz="2400" dirty="0"/>
              <a:t>= </a:t>
            </a:r>
            <a:r>
              <a:rPr lang="en-AU" sz="2400" dirty="0" smtClean="0"/>
              <a:t>3</a:t>
            </a:r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30E369F-C6C1-4C69-AB5E-4BC692BC99DB}"/>
              </a:ext>
            </a:extLst>
          </p:cNvPr>
          <p:cNvSpPr/>
          <p:nvPr/>
        </p:nvSpPr>
        <p:spPr>
          <a:xfrm>
            <a:off x="96911" y="451223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E5C7201-4A7F-4467-98DF-6A90EF2D0A94}"/>
              </a:ext>
            </a:extLst>
          </p:cNvPr>
          <p:cNvSpPr/>
          <p:nvPr/>
        </p:nvSpPr>
        <p:spPr>
          <a:xfrm>
            <a:off x="5561413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2.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E7A70C9-0F55-4086-BB1E-24DD7CE1C638}"/>
              </a:ext>
            </a:extLst>
          </p:cNvPr>
          <p:cNvSpPr/>
          <p:nvPr/>
        </p:nvSpPr>
        <p:spPr>
          <a:xfrm>
            <a:off x="8322099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3.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5E2712B-D0C9-4B60-814E-AA23D39277AD}"/>
              </a:ext>
            </a:extLst>
          </p:cNvPr>
          <p:cNvSpPr/>
          <p:nvPr/>
        </p:nvSpPr>
        <p:spPr>
          <a:xfrm>
            <a:off x="8684699" y="4881567"/>
            <a:ext cx="35073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The </a:t>
            </a:r>
            <a:r>
              <a:rPr lang="en-AU" sz="2400" dirty="0" smtClean="0"/>
              <a:t>net </a:t>
            </a:r>
            <a:r>
              <a:rPr lang="en-AU" sz="2400" dirty="0"/>
              <a:t>force is </a:t>
            </a:r>
            <a:r>
              <a:rPr lang="en-AU" sz="2400" dirty="0" smtClean="0"/>
              <a:t>3 </a:t>
            </a:r>
            <a:r>
              <a:rPr lang="en-AU" sz="2400" dirty="0" smtClean="0"/>
              <a:t>N towards Arnold. </a:t>
            </a:r>
            <a:r>
              <a:rPr lang="en-AU" sz="2400" dirty="0"/>
              <a:t>The forces are </a:t>
            </a:r>
            <a:r>
              <a:rPr lang="en-AU" sz="2400" dirty="0" smtClean="0"/>
              <a:t>not balanced</a:t>
            </a:r>
            <a:r>
              <a:rPr lang="en-AU" sz="2400" dirty="0"/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16CFB2B0-A827-4324-B408-CF99F7E5A63C}"/>
              </a:ext>
            </a:extLst>
          </p:cNvPr>
          <p:cNvCxnSpPr>
            <a:cxnSpLocks/>
          </p:cNvCxnSpPr>
          <p:nvPr/>
        </p:nvCxnSpPr>
        <p:spPr>
          <a:xfrm flipH="1" flipV="1">
            <a:off x="1012591" y="5423567"/>
            <a:ext cx="971079" cy="29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1BC4114-C7F8-473D-8C6A-472F1E5AE4D1}"/>
              </a:ext>
            </a:extLst>
          </p:cNvPr>
          <p:cNvSpPr/>
          <p:nvPr/>
        </p:nvSpPr>
        <p:spPr>
          <a:xfrm>
            <a:off x="1077799" y="5039480"/>
            <a:ext cx="9573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 smtClean="0"/>
              <a:t>2 </a:t>
            </a:r>
            <a:r>
              <a:rPr lang="en-AU" sz="2400" dirty="0" smtClean="0"/>
              <a:t>N</a:t>
            </a:r>
          </a:p>
          <a:p>
            <a:pPr algn="ctr"/>
            <a:r>
              <a:rPr lang="en-AU" sz="2400" dirty="0" err="1" smtClean="0"/>
              <a:t>F</a:t>
            </a:r>
            <a:r>
              <a:rPr lang="en-AU" sz="2400" baseline="-25000" dirty="0" err="1" smtClean="0"/>
              <a:t>Friction</a:t>
            </a:r>
            <a:endParaRPr lang="en-AU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F7D1B04-C143-4B62-8475-558049EA717F}"/>
              </a:ext>
            </a:extLst>
          </p:cNvPr>
          <p:cNvSpPr/>
          <p:nvPr/>
        </p:nvSpPr>
        <p:spPr>
          <a:xfrm>
            <a:off x="0" y="6433551"/>
            <a:ext cx="234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dirty="0"/>
              <a:t>(Arrows not to scale)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83669" y="5039479"/>
            <a:ext cx="2253129" cy="1478138"/>
            <a:chOff x="1983669" y="5039479"/>
            <a:chExt cx="2253129" cy="14781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A3C75F55-0350-420F-88EA-3DF1F56FEB26}"/>
                </a:ext>
              </a:extLst>
            </p:cNvPr>
            <p:cNvSpPr/>
            <p:nvPr/>
          </p:nvSpPr>
          <p:spPr>
            <a:xfrm>
              <a:off x="1983669" y="5039479"/>
              <a:ext cx="2253129" cy="104241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2193917" y="6081896"/>
              <a:ext cx="435721" cy="4357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/>
            <p:cNvSpPr/>
            <p:nvPr/>
          </p:nvSpPr>
          <p:spPr>
            <a:xfrm>
              <a:off x="3518467" y="6081896"/>
              <a:ext cx="435721" cy="4357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21906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0" y="606560"/>
            <a:ext cx="6863333" cy="3841365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and Drawing Forces</a:t>
            </a:r>
          </a:p>
          <a:p>
            <a:r>
              <a:rPr lang="en-AU" sz="2400" dirty="0"/>
              <a:t>When describing forces, you need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Draw</a:t>
            </a:r>
            <a:r>
              <a:rPr lang="en-AU" u="sng" dirty="0"/>
              <a:t> a diagram</a:t>
            </a:r>
            <a:r>
              <a:rPr lang="en-AU" dirty="0"/>
              <a:t> with labelled force arrows.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sz="2400" b="1" dirty="0"/>
              <a:t>Remember: friction will resist movement!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Do</a:t>
            </a:r>
            <a:r>
              <a:rPr lang="en-AU" sz="2000" u="sng" dirty="0"/>
              <a:t> the maths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Add the forces going in the same direction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Subtract the forces going in opposite 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Describe</a:t>
            </a:r>
            <a:r>
              <a:rPr lang="en-AU" sz="2000" u="sng" dirty="0"/>
              <a:t> the </a:t>
            </a:r>
            <a:r>
              <a:rPr lang="en-AU" sz="2000" u="sng" dirty="0" smtClean="0"/>
              <a:t>net </a:t>
            </a:r>
            <a:r>
              <a:rPr lang="en-AU" sz="2000" u="sng" dirty="0"/>
              <a:t>force</a:t>
            </a:r>
            <a:endParaRPr lang="en-AU" sz="2000" dirty="0"/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Balanced (there is no </a:t>
            </a:r>
            <a:r>
              <a:rPr lang="en-AU" dirty="0" smtClean="0"/>
              <a:t>net </a:t>
            </a:r>
            <a:r>
              <a:rPr lang="en-AU" dirty="0"/>
              <a:t>force)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Unbalanced (state the </a:t>
            </a:r>
            <a:r>
              <a:rPr lang="en-AU" dirty="0" smtClean="0"/>
              <a:t>net </a:t>
            </a:r>
            <a:r>
              <a:rPr lang="en-AU" dirty="0"/>
              <a:t>force and its direction)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092DE2F-5F75-4220-9548-B504A38D0740}"/>
              </a:ext>
            </a:extLst>
          </p:cNvPr>
          <p:cNvSpPr/>
          <p:nvPr/>
        </p:nvSpPr>
        <p:spPr>
          <a:xfrm>
            <a:off x="7226430" y="1326289"/>
            <a:ext cx="42970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A block of ice is sliding down a hill. The Earth is pulling the block down the hill with </a:t>
            </a:r>
            <a:r>
              <a:rPr lang="en-AU" sz="2800" dirty="0" smtClean="0"/>
              <a:t>50 </a:t>
            </a:r>
            <a:r>
              <a:rPr lang="en-AU" sz="2800" dirty="0"/>
              <a:t>N of force. There are 3 N of friction between the ice block and the ground.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30E369F-C6C1-4C69-AB5E-4BC692BC99DB}"/>
              </a:ext>
            </a:extLst>
          </p:cNvPr>
          <p:cNvSpPr/>
          <p:nvPr/>
        </p:nvSpPr>
        <p:spPr>
          <a:xfrm>
            <a:off x="96911" y="451223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E5C7201-4A7F-4467-98DF-6A90EF2D0A94}"/>
              </a:ext>
            </a:extLst>
          </p:cNvPr>
          <p:cNvSpPr/>
          <p:nvPr/>
        </p:nvSpPr>
        <p:spPr>
          <a:xfrm>
            <a:off x="5561413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2.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E7A70C9-0F55-4086-BB1E-24DD7CE1C638}"/>
              </a:ext>
            </a:extLst>
          </p:cNvPr>
          <p:cNvSpPr/>
          <p:nvPr/>
        </p:nvSpPr>
        <p:spPr>
          <a:xfrm>
            <a:off x="8322099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1919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0" y="606560"/>
            <a:ext cx="6863333" cy="3841365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and Drawing Forces</a:t>
            </a:r>
          </a:p>
          <a:p>
            <a:r>
              <a:rPr lang="en-AU" sz="2400" dirty="0"/>
              <a:t>When describing forces, you need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Draw</a:t>
            </a:r>
            <a:r>
              <a:rPr lang="en-AU" u="sng" dirty="0"/>
              <a:t> a diagram</a:t>
            </a:r>
            <a:r>
              <a:rPr lang="en-AU" dirty="0"/>
              <a:t> with labelled force arrows.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sz="2400" b="1" dirty="0"/>
              <a:t>Remember: friction will resist movement!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Do</a:t>
            </a:r>
            <a:r>
              <a:rPr lang="en-AU" sz="2000" u="sng" dirty="0"/>
              <a:t> the maths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Add the forces going in the same direction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Subtract the forces going in opposite 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Describe</a:t>
            </a:r>
            <a:r>
              <a:rPr lang="en-AU" sz="2000" u="sng" dirty="0"/>
              <a:t> the </a:t>
            </a:r>
            <a:r>
              <a:rPr lang="en-AU" sz="2000" u="sng" dirty="0" smtClean="0"/>
              <a:t>net </a:t>
            </a:r>
            <a:r>
              <a:rPr lang="en-AU" sz="2000" u="sng" dirty="0"/>
              <a:t>force</a:t>
            </a:r>
            <a:endParaRPr lang="en-AU" sz="2000" dirty="0"/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Balanced (there is no </a:t>
            </a:r>
            <a:r>
              <a:rPr lang="en-AU" dirty="0" smtClean="0"/>
              <a:t>net </a:t>
            </a:r>
            <a:r>
              <a:rPr lang="en-AU" dirty="0"/>
              <a:t>force)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Unbalanced (state the </a:t>
            </a:r>
            <a:r>
              <a:rPr lang="en-AU" dirty="0" smtClean="0"/>
              <a:t>net </a:t>
            </a:r>
            <a:r>
              <a:rPr lang="en-AU" dirty="0"/>
              <a:t>force and its direction)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092DE2F-5F75-4220-9548-B504A38D0740}"/>
              </a:ext>
            </a:extLst>
          </p:cNvPr>
          <p:cNvSpPr/>
          <p:nvPr/>
        </p:nvSpPr>
        <p:spPr>
          <a:xfrm>
            <a:off x="7226430" y="1326289"/>
            <a:ext cx="42970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A block of ice is sliding down a hill. The Earth is pulling the block down the hill with </a:t>
            </a:r>
            <a:r>
              <a:rPr lang="en-AU" sz="2800" dirty="0" smtClean="0"/>
              <a:t>50 </a:t>
            </a:r>
            <a:r>
              <a:rPr lang="en-AU" sz="2800" dirty="0"/>
              <a:t>N of force. There are 3 N of friction between the ice block and the ground.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64F1F18-056F-42C8-85DD-68C4090C4322}"/>
              </a:ext>
            </a:extLst>
          </p:cNvPr>
          <p:cNvCxnSpPr/>
          <p:nvPr/>
        </p:nvCxnSpPr>
        <p:spPr>
          <a:xfrm>
            <a:off x="3293255" y="5153797"/>
            <a:ext cx="838429" cy="573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AD66707-5BC6-4801-9C66-21E0EAEFA872}"/>
              </a:ext>
            </a:extLst>
          </p:cNvPr>
          <p:cNvCxnSpPr>
            <a:cxnSpLocks/>
          </p:cNvCxnSpPr>
          <p:nvPr/>
        </p:nvCxnSpPr>
        <p:spPr>
          <a:xfrm flipH="1" flipV="1">
            <a:off x="2656044" y="4696901"/>
            <a:ext cx="396694" cy="262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0E7F5C6-F9FA-48CC-A703-D2EEDEF2734C}"/>
              </a:ext>
            </a:extLst>
          </p:cNvPr>
          <p:cNvSpPr/>
          <p:nvPr/>
        </p:nvSpPr>
        <p:spPr>
          <a:xfrm>
            <a:off x="3576136" y="4827935"/>
            <a:ext cx="12411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 err="1" smtClean="0"/>
              <a:t>F</a:t>
            </a:r>
            <a:r>
              <a:rPr lang="en-AU" sz="2400" baseline="-25000" dirty="0" err="1"/>
              <a:t>E</a:t>
            </a:r>
            <a:r>
              <a:rPr lang="en-AU" sz="2400" baseline="-25000" dirty="0" err="1" smtClean="0"/>
              <a:t>arth’s</a:t>
            </a:r>
            <a:r>
              <a:rPr lang="en-AU" sz="2400" baseline="-25000" dirty="0" smtClean="0"/>
              <a:t> Pull</a:t>
            </a:r>
            <a:endParaRPr lang="en-AU" sz="2400" dirty="0" smtClean="0"/>
          </a:p>
          <a:p>
            <a:pPr algn="ctr"/>
            <a:r>
              <a:rPr lang="en-AU" sz="2400" dirty="0" smtClean="0"/>
              <a:t>10 </a:t>
            </a:r>
            <a:r>
              <a:rPr lang="en-AU" sz="2400" dirty="0"/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757A3FF-6695-43DA-8D3B-FF530B75CB2B}"/>
              </a:ext>
            </a:extLst>
          </p:cNvPr>
          <p:cNvSpPr/>
          <p:nvPr/>
        </p:nvSpPr>
        <p:spPr>
          <a:xfrm>
            <a:off x="2641026" y="4127973"/>
            <a:ext cx="9573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 err="1" smtClean="0"/>
              <a:t>F</a:t>
            </a:r>
            <a:r>
              <a:rPr lang="en-AU" sz="2400" baseline="-25000" dirty="0" err="1" smtClean="0"/>
              <a:t>Friction</a:t>
            </a:r>
            <a:endParaRPr lang="en-AU" sz="2400" dirty="0" smtClean="0"/>
          </a:p>
          <a:p>
            <a:pPr algn="ctr"/>
            <a:r>
              <a:rPr lang="en-AU" sz="2400" dirty="0" smtClean="0"/>
              <a:t>3 </a:t>
            </a:r>
            <a:r>
              <a:rPr lang="en-AU" sz="2400" dirty="0"/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BBED510-2797-411A-A7BC-FC288E48E08C}"/>
              </a:ext>
            </a:extLst>
          </p:cNvPr>
          <p:cNvSpPr/>
          <p:nvPr/>
        </p:nvSpPr>
        <p:spPr>
          <a:xfrm>
            <a:off x="5924013" y="4881567"/>
            <a:ext cx="1330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/>
              <a:t>10 </a:t>
            </a:r>
            <a:r>
              <a:rPr lang="en-AU" sz="2400" dirty="0" smtClean="0"/>
              <a:t>-</a:t>
            </a:r>
            <a:r>
              <a:rPr lang="en-AU" sz="2400" dirty="0"/>
              <a:t> </a:t>
            </a:r>
            <a:r>
              <a:rPr lang="en-AU" sz="2400" dirty="0" smtClean="0"/>
              <a:t>3 </a:t>
            </a:r>
            <a:r>
              <a:rPr lang="en-AU" sz="2400" dirty="0"/>
              <a:t>= </a:t>
            </a:r>
            <a:r>
              <a:rPr lang="en-AU" sz="2400" dirty="0" smtClean="0"/>
              <a:t>7</a:t>
            </a:r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30E369F-C6C1-4C69-AB5E-4BC692BC99DB}"/>
              </a:ext>
            </a:extLst>
          </p:cNvPr>
          <p:cNvSpPr/>
          <p:nvPr/>
        </p:nvSpPr>
        <p:spPr>
          <a:xfrm>
            <a:off x="96911" y="451223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E5C7201-4A7F-4467-98DF-6A90EF2D0A94}"/>
              </a:ext>
            </a:extLst>
          </p:cNvPr>
          <p:cNvSpPr/>
          <p:nvPr/>
        </p:nvSpPr>
        <p:spPr>
          <a:xfrm>
            <a:off x="5561413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2.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E7A70C9-0F55-4086-BB1E-24DD7CE1C638}"/>
              </a:ext>
            </a:extLst>
          </p:cNvPr>
          <p:cNvSpPr/>
          <p:nvPr/>
        </p:nvSpPr>
        <p:spPr>
          <a:xfrm>
            <a:off x="8322099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3.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5E2712B-D0C9-4B60-814E-AA23D39277AD}"/>
              </a:ext>
            </a:extLst>
          </p:cNvPr>
          <p:cNvSpPr/>
          <p:nvPr/>
        </p:nvSpPr>
        <p:spPr>
          <a:xfrm>
            <a:off x="8684699" y="4881567"/>
            <a:ext cx="33927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smtClean="0"/>
              <a:t>The net </a:t>
            </a:r>
            <a:r>
              <a:rPr lang="en-AU" sz="2400" dirty="0"/>
              <a:t>force is </a:t>
            </a:r>
            <a:r>
              <a:rPr lang="en-AU" sz="2400" dirty="0" smtClean="0"/>
              <a:t>7 </a:t>
            </a:r>
            <a:r>
              <a:rPr lang="en-AU" sz="2400" dirty="0" smtClean="0"/>
              <a:t>N down the hill. </a:t>
            </a:r>
            <a:r>
              <a:rPr lang="en-AU" sz="2400" dirty="0"/>
              <a:t>The forces are </a:t>
            </a:r>
            <a:r>
              <a:rPr lang="en-AU" sz="2400" dirty="0" smtClean="0"/>
              <a:t>not balanced</a:t>
            </a:r>
            <a:r>
              <a:rPr lang="en-AU" sz="2400" dirty="0"/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F7D1B04-C143-4B62-8475-558049EA717F}"/>
              </a:ext>
            </a:extLst>
          </p:cNvPr>
          <p:cNvSpPr/>
          <p:nvPr/>
        </p:nvSpPr>
        <p:spPr>
          <a:xfrm>
            <a:off x="0" y="6433551"/>
            <a:ext cx="234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dirty="0"/>
              <a:t>(Arrows not to scale)</a:t>
            </a:r>
          </a:p>
        </p:txBody>
      </p:sp>
      <p:sp>
        <p:nvSpPr>
          <p:cNvPr id="3" name="Right Triangle 2"/>
          <p:cNvSpPr/>
          <p:nvPr/>
        </p:nvSpPr>
        <p:spPr>
          <a:xfrm>
            <a:off x="1983669" y="4434832"/>
            <a:ext cx="2864492" cy="1998719"/>
          </a:xfrm>
          <a:prstGeom prst="rt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 rot="2131773">
            <a:off x="3029931" y="4934093"/>
            <a:ext cx="331394" cy="29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5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3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0" y="606560"/>
            <a:ext cx="6863333" cy="3841365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and Drawing Forces</a:t>
            </a:r>
          </a:p>
          <a:p>
            <a:r>
              <a:rPr lang="en-AU" sz="2400" dirty="0"/>
              <a:t>When describing forces, you need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Draw</a:t>
            </a:r>
            <a:r>
              <a:rPr lang="en-AU" u="sng" dirty="0"/>
              <a:t> a diagram</a:t>
            </a:r>
            <a:r>
              <a:rPr lang="en-AU" dirty="0"/>
              <a:t> with labelled force arrows.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sz="2400" b="1" dirty="0"/>
              <a:t>Remember: friction will resist movement!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Do</a:t>
            </a:r>
            <a:r>
              <a:rPr lang="en-AU" sz="2000" u="sng" dirty="0"/>
              <a:t> the maths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Add the forces going in the same direction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Subtract the forces going in opposite 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Describe</a:t>
            </a:r>
            <a:r>
              <a:rPr lang="en-AU" sz="2000" u="sng" dirty="0"/>
              <a:t> the </a:t>
            </a:r>
            <a:r>
              <a:rPr lang="en-AU" sz="2000" u="sng" dirty="0" smtClean="0"/>
              <a:t>net </a:t>
            </a:r>
            <a:r>
              <a:rPr lang="en-AU" sz="2000" u="sng" dirty="0"/>
              <a:t>force</a:t>
            </a:r>
            <a:endParaRPr lang="en-AU" sz="2000" dirty="0"/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Balanced (there is no </a:t>
            </a:r>
            <a:r>
              <a:rPr lang="en-AU" dirty="0" smtClean="0"/>
              <a:t>net </a:t>
            </a:r>
            <a:r>
              <a:rPr lang="en-AU" dirty="0"/>
              <a:t>force)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Unbalanced (state the </a:t>
            </a:r>
            <a:r>
              <a:rPr lang="en-AU" dirty="0" smtClean="0"/>
              <a:t>net </a:t>
            </a:r>
            <a:r>
              <a:rPr lang="en-AU" dirty="0"/>
              <a:t>force and its direction)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092DE2F-5F75-4220-9548-B504A38D0740}"/>
              </a:ext>
            </a:extLst>
          </p:cNvPr>
          <p:cNvSpPr/>
          <p:nvPr/>
        </p:nvSpPr>
        <p:spPr>
          <a:xfrm>
            <a:off x="7226430" y="1326289"/>
            <a:ext cx="429708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dirty="0"/>
              <a:t>Paul and Pamela are pushing a box together. Paul is pushing with </a:t>
            </a:r>
            <a:r>
              <a:rPr lang="en-AU" sz="2600" dirty="0" smtClean="0"/>
              <a:t>5 </a:t>
            </a:r>
            <a:r>
              <a:rPr lang="en-AU" sz="2600" dirty="0"/>
              <a:t>N and Pamela is pushing with </a:t>
            </a:r>
            <a:r>
              <a:rPr lang="en-AU" sz="2600" dirty="0" smtClean="0"/>
              <a:t>4 </a:t>
            </a:r>
            <a:r>
              <a:rPr lang="en-AU" sz="2600" dirty="0"/>
              <a:t>N.</a:t>
            </a:r>
          </a:p>
          <a:p>
            <a:r>
              <a:rPr lang="en-AU" sz="2600" dirty="0"/>
              <a:t>There are </a:t>
            </a:r>
            <a:r>
              <a:rPr lang="en-AU" sz="2600" dirty="0" smtClean="0"/>
              <a:t>9 </a:t>
            </a:r>
            <a:r>
              <a:rPr lang="en-AU" sz="2600" dirty="0"/>
              <a:t>N of friction between the ground and the box.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30E369F-C6C1-4C69-AB5E-4BC692BC99DB}"/>
              </a:ext>
            </a:extLst>
          </p:cNvPr>
          <p:cNvSpPr/>
          <p:nvPr/>
        </p:nvSpPr>
        <p:spPr>
          <a:xfrm>
            <a:off x="96911" y="451223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E5C7201-4A7F-4467-98DF-6A90EF2D0A94}"/>
              </a:ext>
            </a:extLst>
          </p:cNvPr>
          <p:cNvSpPr/>
          <p:nvPr/>
        </p:nvSpPr>
        <p:spPr>
          <a:xfrm>
            <a:off x="5561413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2.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E7A70C9-0F55-4086-BB1E-24DD7CE1C638}"/>
              </a:ext>
            </a:extLst>
          </p:cNvPr>
          <p:cNvSpPr/>
          <p:nvPr/>
        </p:nvSpPr>
        <p:spPr>
          <a:xfrm>
            <a:off x="8322099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3543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0" y="606560"/>
            <a:ext cx="6863333" cy="3841365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and Drawing Forces</a:t>
            </a:r>
          </a:p>
          <a:p>
            <a:r>
              <a:rPr lang="en-AU" sz="2400" dirty="0"/>
              <a:t>When describing forces, you need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Draw</a:t>
            </a:r>
            <a:r>
              <a:rPr lang="en-AU" u="sng" dirty="0"/>
              <a:t> a diagram</a:t>
            </a:r>
            <a:r>
              <a:rPr lang="en-AU" dirty="0"/>
              <a:t> with labelled force arrows.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sz="2400" b="1" dirty="0"/>
              <a:t>Remember: friction will resist movement!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Do</a:t>
            </a:r>
            <a:r>
              <a:rPr lang="en-AU" sz="2000" u="sng" dirty="0"/>
              <a:t> the maths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Add the forces going in the same direction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Subtract the forces going in opposite 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Describe</a:t>
            </a:r>
            <a:r>
              <a:rPr lang="en-AU" sz="2000" u="sng" dirty="0"/>
              <a:t> the </a:t>
            </a:r>
            <a:r>
              <a:rPr lang="en-AU" sz="2000" u="sng" dirty="0" smtClean="0"/>
              <a:t>net </a:t>
            </a:r>
            <a:r>
              <a:rPr lang="en-AU" sz="2000" u="sng" dirty="0"/>
              <a:t>force</a:t>
            </a:r>
            <a:endParaRPr lang="en-AU" sz="2000" dirty="0"/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Balanced (there is no </a:t>
            </a:r>
            <a:r>
              <a:rPr lang="en-AU" dirty="0" smtClean="0"/>
              <a:t>net </a:t>
            </a:r>
            <a:r>
              <a:rPr lang="en-AU" dirty="0"/>
              <a:t>force)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Unbalanced (state the </a:t>
            </a:r>
            <a:r>
              <a:rPr lang="en-AU" dirty="0" smtClean="0"/>
              <a:t>net </a:t>
            </a:r>
            <a:r>
              <a:rPr lang="en-AU" dirty="0"/>
              <a:t>force and its direction)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092DE2F-5F75-4220-9548-B504A38D0740}"/>
              </a:ext>
            </a:extLst>
          </p:cNvPr>
          <p:cNvSpPr/>
          <p:nvPr/>
        </p:nvSpPr>
        <p:spPr>
          <a:xfrm>
            <a:off x="7226430" y="1326289"/>
            <a:ext cx="429708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dirty="0"/>
              <a:t>Paul and Pamela are pushing a box together. Paul is pushing with </a:t>
            </a:r>
            <a:r>
              <a:rPr lang="en-AU" sz="2600" dirty="0" smtClean="0"/>
              <a:t>5 </a:t>
            </a:r>
            <a:r>
              <a:rPr lang="en-AU" sz="2600" dirty="0"/>
              <a:t>N and Pamela is pushing with </a:t>
            </a:r>
            <a:r>
              <a:rPr lang="en-AU" sz="2600" dirty="0" smtClean="0"/>
              <a:t>4 </a:t>
            </a:r>
            <a:r>
              <a:rPr lang="en-AU" sz="2600" dirty="0"/>
              <a:t>N.</a:t>
            </a:r>
          </a:p>
          <a:p>
            <a:r>
              <a:rPr lang="en-AU" sz="2600" dirty="0"/>
              <a:t>There are </a:t>
            </a:r>
            <a:r>
              <a:rPr lang="en-AU" sz="2600" dirty="0" smtClean="0"/>
              <a:t>9 </a:t>
            </a:r>
            <a:r>
              <a:rPr lang="en-AU" sz="2600" dirty="0"/>
              <a:t>N of friction between the ground and the box.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3C75F55-0350-420F-88EA-3DF1F56FEB26}"/>
              </a:ext>
            </a:extLst>
          </p:cNvPr>
          <p:cNvSpPr/>
          <p:nvPr/>
        </p:nvSpPr>
        <p:spPr>
          <a:xfrm>
            <a:off x="1983669" y="4512235"/>
            <a:ext cx="2253129" cy="194833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64F1F18-056F-42C8-85DD-68C4090C4322}"/>
              </a:ext>
            </a:extLst>
          </p:cNvPr>
          <p:cNvCxnSpPr/>
          <p:nvPr/>
        </p:nvCxnSpPr>
        <p:spPr>
          <a:xfrm>
            <a:off x="4236798" y="4985376"/>
            <a:ext cx="14044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AD66707-5BC6-4801-9C66-21E0EAEFA872}"/>
              </a:ext>
            </a:extLst>
          </p:cNvPr>
          <p:cNvCxnSpPr>
            <a:cxnSpLocks/>
          </p:cNvCxnSpPr>
          <p:nvPr/>
        </p:nvCxnSpPr>
        <p:spPr>
          <a:xfrm>
            <a:off x="4236798" y="5776258"/>
            <a:ext cx="1153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0E7F5C6-F9FA-48CC-A703-D2EEDEF2734C}"/>
              </a:ext>
            </a:extLst>
          </p:cNvPr>
          <p:cNvSpPr/>
          <p:nvPr/>
        </p:nvSpPr>
        <p:spPr>
          <a:xfrm>
            <a:off x="4474138" y="4572807"/>
            <a:ext cx="6787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 smtClean="0"/>
              <a:t>5 </a:t>
            </a:r>
            <a:r>
              <a:rPr lang="en-AU" sz="2400" dirty="0" smtClean="0"/>
              <a:t>N</a:t>
            </a:r>
          </a:p>
          <a:p>
            <a:pPr algn="ctr"/>
            <a:r>
              <a:rPr lang="en-AU" sz="2400" dirty="0" err="1" smtClean="0"/>
              <a:t>F</a:t>
            </a:r>
            <a:r>
              <a:rPr lang="en-AU" sz="2400" baseline="-25000" dirty="0" err="1" smtClean="0"/>
              <a:t>Paul</a:t>
            </a:r>
            <a:endParaRPr lang="en-AU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757A3FF-6695-43DA-8D3B-FF530B75CB2B}"/>
              </a:ext>
            </a:extLst>
          </p:cNvPr>
          <p:cNvSpPr/>
          <p:nvPr/>
        </p:nvSpPr>
        <p:spPr>
          <a:xfrm>
            <a:off x="4347502" y="5361706"/>
            <a:ext cx="9352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 smtClean="0"/>
              <a:t>4 </a:t>
            </a:r>
            <a:r>
              <a:rPr lang="en-AU" sz="2400" dirty="0" smtClean="0"/>
              <a:t>N</a:t>
            </a:r>
          </a:p>
          <a:p>
            <a:pPr algn="ctr"/>
            <a:r>
              <a:rPr lang="en-AU" sz="2400" dirty="0" err="1" smtClean="0"/>
              <a:t>F</a:t>
            </a:r>
            <a:r>
              <a:rPr lang="en-AU" sz="2400" baseline="-25000" dirty="0" err="1" smtClean="0"/>
              <a:t>Pamela</a:t>
            </a:r>
            <a:endParaRPr lang="en-AU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BBED510-2797-411A-A7BC-FC288E48E08C}"/>
              </a:ext>
            </a:extLst>
          </p:cNvPr>
          <p:cNvSpPr/>
          <p:nvPr/>
        </p:nvSpPr>
        <p:spPr>
          <a:xfrm>
            <a:off x="5924013" y="4881567"/>
            <a:ext cx="12346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/>
              <a:t>5 + 4 </a:t>
            </a:r>
            <a:r>
              <a:rPr lang="en-AU" sz="2400" dirty="0"/>
              <a:t>= </a:t>
            </a:r>
            <a:r>
              <a:rPr lang="en-AU" sz="2400" dirty="0" smtClean="0"/>
              <a:t>9</a:t>
            </a:r>
            <a:endParaRPr lang="en-AU" sz="2400" dirty="0"/>
          </a:p>
          <a:p>
            <a:r>
              <a:rPr lang="en-AU" sz="2400" dirty="0" smtClean="0"/>
              <a:t>9 </a:t>
            </a:r>
            <a:r>
              <a:rPr lang="en-AU" sz="2400" dirty="0"/>
              <a:t>– </a:t>
            </a:r>
            <a:r>
              <a:rPr lang="en-AU" sz="2400" dirty="0" smtClean="0"/>
              <a:t>9 </a:t>
            </a:r>
            <a:r>
              <a:rPr lang="en-AU" sz="2400" dirty="0"/>
              <a:t>= 0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30E369F-C6C1-4C69-AB5E-4BC692BC99DB}"/>
              </a:ext>
            </a:extLst>
          </p:cNvPr>
          <p:cNvSpPr/>
          <p:nvPr/>
        </p:nvSpPr>
        <p:spPr>
          <a:xfrm>
            <a:off x="96911" y="451223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E5C7201-4A7F-4467-98DF-6A90EF2D0A94}"/>
              </a:ext>
            </a:extLst>
          </p:cNvPr>
          <p:cNvSpPr/>
          <p:nvPr/>
        </p:nvSpPr>
        <p:spPr>
          <a:xfrm>
            <a:off x="5561413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2.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E7A70C9-0F55-4086-BB1E-24DD7CE1C638}"/>
              </a:ext>
            </a:extLst>
          </p:cNvPr>
          <p:cNvSpPr/>
          <p:nvPr/>
        </p:nvSpPr>
        <p:spPr>
          <a:xfrm>
            <a:off x="8322099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3.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5E2712B-D0C9-4B60-814E-AA23D39277AD}"/>
              </a:ext>
            </a:extLst>
          </p:cNvPr>
          <p:cNvSpPr/>
          <p:nvPr/>
        </p:nvSpPr>
        <p:spPr>
          <a:xfrm>
            <a:off x="8684699" y="4881567"/>
            <a:ext cx="3507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The </a:t>
            </a:r>
            <a:r>
              <a:rPr lang="en-AU" sz="2400" dirty="0" smtClean="0"/>
              <a:t>net </a:t>
            </a:r>
            <a:r>
              <a:rPr lang="en-AU" sz="2400" dirty="0"/>
              <a:t>force is 0 N. The forces are balanced.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16CFB2B0-A827-4324-B408-CF99F7E5A63C}"/>
              </a:ext>
            </a:extLst>
          </p:cNvPr>
          <p:cNvCxnSpPr>
            <a:cxnSpLocks/>
          </p:cNvCxnSpPr>
          <p:nvPr/>
        </p:nvCxnSpPr>
        <p:spPr>
          <a:xfrm flipH="1">
            <a:off x="232118" y="5426497"/>
            <a:ext cx="17515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1BC4114-C7F8-473D-8C6A-472F1E5AE4D1}"/>
              </a:ext>
            </a:extLst>
          </p:cNvPr>
          <p:cNvSpPr/>
          <p:nvPr/>
        </p:nvSpPr>
        <p:spPr>
          <a:xfrm>
            <a:off x="689070" y="5016061"/>
            <a:ext cx="9573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 smtClean="0"/>
              <a:t>9 </a:t>
            </a:r>
            <a:r>
              <a:rPr lang="en-AU" sz="2400" dirty="0" smtClean="0"/>
              <a:t>N</a:t>
            </a:r>
          </a:p>
          <a:p>
            <a:pPr algn="ctr"/>
            <a:r>
              <a:rPr lang="en-AU" sz="2400" dirty="0" err="1" smtClean="0"/>
              <a:t>F</a:t>
            </a:r>
            <a:r>
              <a:rPr lang="en-AU" sz="2400" baseline="-25000" dirty="0" err="1" smtClean="0"/>
              <a:t>Friction</a:t>
            </a:r>
            <a:endParaRPr lang="en-AU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F7D1B04-C143-4B62-8475-558049EA717F}"/>
              </a:ext>
            </a:extLst>
          </p:cNvPr>
          <p:cNvSpPr/>
          <p:nvPr/>
        </p:nvSpPr>
        <p:spPr>
          <a:xfrm>
            <a:off x="0" y="6433551"/>
            <a:ext cx="234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dirty="0"/>
              <a:t>(Arrows not to scale)</a:t>
            </a:r>
          </a:p>
        </p:txBody>
      </p:sp>
    </p:spTree>
    <p:extLst>
      <p:ext uri="{BB962C8B-B14F-4D97-AF65-F5344CB8AC3E}">
        <p14:creationId xmlns:p14="http://schemas.microsoft.com/office/powerpoint/2010/main" val="397365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0" y="606560"/>
            <a:ext cx="6863333" cy="3841365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and Drawing Forces</a:t>
            </a:r>
          </a:p>
          <a:p>
            <a:r>
              <a:rPr lang="en-AU" sz="2400" dirty="0"/>
              <a:t>When describing forces, you need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Draw</a:t>
            </a:r>
            <a:r>
              <a:rPr lang="en-AU" u="sng" dirty="0"/>
              <a:t> a diagram</a:t>
            </a:r>
            <a:r>
              <a:rPr lang="en-AU" dirty="0"/>
              <a:t> with labelled force arrows.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sz="2400" b="1" dirty="0"/>
              <a:t>Remember: friction will resist movement!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Do</a:t>
            </a:r>
            <a:r>
              <a:rPr lang="en-AU" sz="2000" u="sng" dirty="0"/>
              <a:t> the maths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Add the forces going in the same direction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Subtract the forces going in opposite 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Describe</a:t>
            </a:r>
            <a:r>
              <a:rPr lang="en-AU" sz="2000" u="sng" dirty="0"/>
              <a:t> the </a:t>
            </a:r>
            <a:r>
              <a:rPr lang="en-AU" sz="2000" u="sng" dirty="0" smtClean="0"/>
              <a:t>net </a:t>
            </a:r>
            <a:r>
              <a:rPr lang="en-AU" sz="2000" u="sng" dirty="0"/>
              <a:t>force</a:t>
            </a:r>
            <a:endParaRPr lang="en-AU" sz="2000" dirty="0"/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Balanced (there is no </a:t>
            </a:r>
            <a:r>
              <a:rPr lang="en-AU" dirty="0" smtClean="0"/>
              <a:t>net </a:t>
            </a:r>
            <a:r>
              <a:rPr lang="en-AU" dirty="0"/>
              <a:t>force)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Unbalanced (state the </a:t>
            </a:r>
            <a:r>
              <a:rPr lang="en-AU" dirty="0" smtClean="0"/>
              <a:t>net </a:t>
            </a:r>
            <a:r>
              <a:rPr lang="en-AU" dirty="0"/>
              <a:t>force and its direction)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092DE2F-5F75-4220-9548-B504A38D0740}"/>
              </a:ext>
            </a:extLst>
          </p:cNvPr>
          <p:cNvSpPr/>
          <p:nvPr/>
        </p:nvSpPr>
        <p:spPr>
          <a:xfrm>
            <a:off x="7410317" y="606560"/>
            <a:ext cx="42970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err="1"/>
              <a:t>Yaz</a:t>
            </a:r>
            <a:r>
              <a:rPr lang="en-AU" sz="2800" dirty="0"/>
              <a:t> and Zach are pulling a sled up a hill. </a:t>
            </a:r>
            <a:r>
              <a:rPr lang="en-AU" sz="2800" dirty="0" err="1"/>
              <a:t>Yaz</a:t>
            </a:r>
            <a:r>
              <a:rPr lang="en-AU" sz="2800" dirty="0"/>
              <a:t> is pulling with </a:t>
            </a:r>
            <a:r>
              <a:rPr lang="en-AU" sz="2800" dirty="0" smtClean="0"/>
              <a:t>3 </a:t>
            </a:r>
            <a:r>
              <a:rPr lang="en-AU" sz="2800" dirty="0"/>
              <a:t>N and Zach is pulling with </a:t>
            </a:r>
            <a:r>
              <a:rPr lang="en-AU" sz="2800" dirty="0" smtClean="0"/>
              <a:t>2 </a:t>
            </a:r>
            <a:r>
              <a:rPr lang="en-AU" sz="2800" dirty="0"/>
              <a:t>N. The Earth is pulling the sled down the hill with </a:t>
            </a:r>
            <a:r>
              <a:rPr lang="en-AU" sz="2800" dirty="0" smtClean="0"/>
              <a:t>5 </a:t>
            </a:r>
            <a:r>
              <a:rPr lang="en-AU" sz="2800" dirty="0"/>
              <a:t>N of force. There </a:t>
            </a:r>
            <a:r>
              <a:rPr lang="en-AU" sz="2800" dirty="0" smtClean="0"/>
              <a:t>is 1 </a:t>
            </a:r>
            <a:r>
              <a:rPr lang="en-AU" sz="2800" dirty="0"/>
              <a:t>N of friction between the sled and the ground.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30E369F-C6C1-4C69-AB5E-4BC692BC99DB}"/>
              </a:ext>
            </a:extLst>
          </p:cNvPr>
          <p:cNvSpPr/>
          <p:nvPr/>
        </p:nvSpPr>
        <p:spPr>
          <a:xfrm>
            <a:off x="96911" y="451223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E5C7201-4A7F-4467-98DF-6A90EF2D0A94}"/>
              </a:ext>
            </a:extLst>
          </p:cNvPr>
          <p:cNvSpPr/>
          <p:nvPr/>
        </p:nvSpPr>
        <p:spPr>
          <a:xfrm>
            <a:off x="5561413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2.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E7A70C9-0F55-4086-BB1E-24DD7CE1C638}"/>
              </a:ext>
            </a:extLst>
          </p:cNvPr>
          <p:cNvSpPr/>
          <p:nvPr/>
        </p:nvSpPr>
        <p:spPr>
          <a:xfrm>
            <a:off x="8322099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59019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0" y="606560"/>
            <a:ext cx="6863333" cy="3841365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and Drawing Forces</a:t>
            </a:r>
          </a:p>
          <a:p>
            <a:r>
              <a:rPr lang="en-AU" sz="2400" dirty="0"/>
              <a:t>When describing forces, you need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Draw</a:t>
            </a:r>
            <a:r>
              <a:rPr lang="en-AU" u="sng" dirty="0"/>
              <a:t> a diagram</a:t>
            </a:r>
            <a:r>
              <a:rPr lang="en-AU" dirty="0"/>
              <a:t> with labelled force arrows.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sz="2400" b="1" dirty="0"/>
              <a:t>Remember: friction will resist movement!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Do</a:t>
            </a:r>
            <a:r>
              <a:rPr lang="en-AU" sz="2000" u="sng" dirty="0"/>
              <a:t> the maths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Add the forces going in the same direction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Subtract the forces going in opposite 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Describe</a:t>
            </a:r>
            <a:r>
              <a:rPr lang="en-AU" sz="2000" u="sng" dirty="0"/>
              <a:t> the </a:t>
            </a:r>
            <a:r>
              <a:rPr lang="en-AU" sz="2000" u="sng" dirty="0" smtClean="0"/>
              <a:t>net </a:t>
            </a:r>
            <a:r>
              <a:rPr lang="en-AU" sz="2000" u="sng" dirty="0"/>
              <a:t>force</a:t>
            </a:r>
            <a:endParaRPr lang="en-AU" sz="2000" dirty="0"/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Balanced (there is no </a:t>
            </a:r>
            <a:r>
              <a:rPr lang="en-AU" dirty="0" smtClean="0"/>
              <a:t>net </a:t>
            </a:r>
            <a:r>
              <a:rPr lang="en-AU" dirty="0"/>
              <a:t>force)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Unbalanced (state the </a:t>
            </a:r>
            <a:r>
              <a:rPr lang="en-AU" dirty="0" smtClean="0"/>
              <a:t>net </a:t>
            </a:r>
            <a:r>
              <a:rPr lang="en-AU" dirty="0"/>
              <a:t>force and its direction)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092DE2F-5F75-4220-9548-B504A38D0740}"/>
              </a:ext>
            </a:extLst>
          </p:cNvPr>
          <p:cNvSpPr/>
          <p:nvPr/>
        </p:nvSpPr>
        <p:spPr>
          <a:xfrm>
            <a:off x="7410317" y="606560"/>
            <a:ext cx="42970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err="1"/>
              <a:t>Yaz</a:t>
            </a:r>
            <a:r>
              <a:rPr lang="en-AU" sz="2800" dirty="0"/>
              <a:t> and Zach are pulling a sled up a hill. </a:t>
            </a:r>
            <a:r>
              <a:rPr lang="en-AU" sz="2800" dirty="0" err="1"/>
              <a:t>Yaz</a:t>
            </a:r>
            <a:r>
              <a:rPr lang="en-AU" sz="2800" dirty="0"/>
              <a:t> is pulling with </a:t>
            </a:r>
            <a:r>
              <a:rPr lang="en-AU" sz="2800" dirty="0" smtClean="0"/>
              <a:t>3 </a:t>
            </a:r>
            <a:r>
              <a:rPr lang="en-AU" sz="2800" dirty="0"/>
              <a:t>N and Zach is pulling with </a:t>
            </a:r>
            <a:r>
              <a:rPr lang="en-AU" sz="2800" dirty="0" smtClean="0"/>
              <a:t>2 </a:t>
            </a:r>
            <a:r>
              <a:rPr lang="en-AU" sz="2800" dirty="0"/>
              <a:t>N. The Earth is pulling the sled down the hill with </a:t>
            </a:r>
            <a:r>
              <a:rPr lang="en-AU" sz="2800" dirty="0" smtClean="0"/>
              <a:t>5 </a:t>
            </a:r>
            <a:r>
              <a:rPr lang="en-AU" sz="2800" dirty="0"/>
              <a:t>N of force. There </a:t>
            </a:r>
            <a:r>
              <a:rPr lang="en-AU" sz="2800" dirty="0" smtClean="0"/>
              <a:t>is 1 </a:t>
            </a:r>
            <a:r>
              <a:rPr lang="en-AU" sz="2800" dirty="0"/>
              <a:t>N of friction between the sled and the ground.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30E369F-C6C1-4C69-AB5E-4BC692BC99DB}"/>
              </a:ext>
            </a:extLst>
          </p:cNvPr>
          <p:cNvSpPr/>
          <p:nvPr/>
        </p:nvSpPr>
        <p:spPr>
          <a:xfrm>
            <a:off x="96911" y="451223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E5C7201-4A7F-4467-98DF-6A90EF2D0A94}"/>
              </a:ext>
            </a:extLst>
          </p:cNvPr>
          <p:cNvSpPr/>
          <p:nvPr/>
        </p:nvSpPr>
        <p:spPr>
          <a:xfrm>
            <a:off x="5561413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2.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E7A70C9-0F55-4086-BB1E-24DD7CE1C638}"/>
              </a:ext>
            </a:extLst>
          </p:cNvPr>
          <p:cNvSpPr/>
          <p:nvPr/>
        </p:nvSpPr>
        <p:spPr>
          <a:xfrm>
            <a:off x="8322099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3.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164F1F18-056F-42C8-85DD-68C4090C4322}"/>
              </a:ext>
            </a:extLst>
          </p:cNvPr>
          <p:cNvCxnSpPr/>
          <p:nvPr/>
        </p:nvCxnSpPr>
        <p:spPr>
          <a:xfrm>
            <a:off x="3730437" y="5768248"/>
            <a:ext cx="867529" cy="5232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0E7F5C6-F9FA-48CC-A703-D2EEDEF2734C}"/>
              </a:ext>
            </a:extLst>
          </p:cNvPr>
          <p:cNvSpPr/>
          <p:nvPr/>
        </p:nvSpPr>
        <p:spPr>
          <a:xfrm>
            <a:off x="3919817" y="5254853"/>
            <a:ext cx="9573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 err="1" smtClean="0"/>
              <a:t>F</a:t>
            </a:r>
            <a:r>
              <a:rPr lang="en-AU" sz="2400" baseline="-25000" dirty="0" err="1" smtClean="0"/>
              <a:t>Friction</a:t>
            </a:r>
            <a:endParaRPr lang="en-AU" sz="2400" dirty="0" smtClean="0"/>
          </a:p>
          <a:p>
            <a:pPr algn="ctr"/>
            <a:r>
              <a:rPr lang="en-AU" sz="2400" dirty="0" smtClean="0"/>
              <a:t>5 </a:t>
            </a:r>
            <a:r>
              <a:rPr lang="en-AU" sz="2400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F7D1B04-C143-4B62-8475-558049EA717F}"/>
              </a:ext>
            </a:extLst>
          </p:cNvPr>
          <p:cNvSpPr/>
          <p:nvPr/>
        </p:nvSpPr>
        <p:spPr>
          <a:xfrm>
            <a:off x="0" y="6433551"/>
            <a:ext cx="234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dirty="0"/>
              <a:t>(Arrows not to scale)</a:t>
            </a:r>
          </a:p>
        </p:txBody>
      </p:sp>
      <p:sp>
        <p:nvSpPr>
          <p:cNvPr id="14" name="Right Triangle 13"/>
          <p:cNvSpPr/>
          <p:nvPr/>
        </p:nvSpPr>
        <p:spPr>
          <a:xfrm>
            <a:off x="2495587" y="5313682"/>
            <a:ext cx="2333150" cy="1372453"/>
          </a:xfrm>
          <a:prstGeom prst="rt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CAD66707-5BC6-4801-9C66-21E0EAEFA872}"/>
              </a:ext>
            </a:extLst>
          </p:cNvPr>
          <p:cNvCxnSpPr>
            <a:cxnSpLocks/>
          </p:cNvCxnSpPr>
          <p:nvPr/>
        </p:nvCxnSpPr>
        <p:spPr>
          <a:xfrm flipH="1" flipV="1">
            <a:off x="2859868" y="5313682"/>
            <a:ext cx="601271" cy="3678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CAD66707-5BC6-4801-9C66-21E0EAEFA872}"/>
              </a:ext>
            </a:extLst>
          </p:cNvPr>
          <p:cNvCxnSpPr>
            <a:cxnSpLocks/>
          </p:cNvCxnSpPr>
          <p:nvPr/>
        </p:nvCxnSpPr>
        <p:spPr>
          <a:xfrm flipH="1" flipV="1">
            <a:off x="3002248" y="5051669"/>
            <a:ext cx="601271" cy="3678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757A3FF-6695-43DA-8D3B-FF530B75CB2B}"/>
              </a:ext>
            </a:extLst>
          </p:cNvPr>
          <p:cNvSpPr/>
          <p:nvPr/>
        </p:nvSpPr>
        <p:spPr>
          <a:xfrm>
            <a:off x="2447449" y="4366103"/>
            <a:ext cx="6965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 err="1" smtClean="0"/>
              <a:t>F</a:t>
            </a:r>
            <a:r>
              <a:rPr lang="en-AU" sz="2400" baseline="-25000" dirty="0" err="1" smtClean="0"/>
              <a:t>Zack</a:t>
            </a:r>
            <a:endParaRPr lang="en-AU" sz="2400" dirty="0" smtClean="0"/>
          </a:p>
          <a:p>
            <a:pPr algn="ctr"/>
            <a:r>
              <a:rPr lang="en-AU" sz="2400" dirty="0" smtClean="0"/>
              <a:t>2 </a:t>
            </a:r>
            <a:r>
              <a:rPr lang="en-AU" sz="2400" dirty="0"/>
              <a:t>N</a:t>
            </a:r>
          </a:p>
        </p:txBody>
      </p:sp>
      <p:sp>
        <p:nvSpPr>
          <p:cNvPr id="15" name="Rectangle 14"/>
          <p:cNvSpPr/>
          <p:nvPr/>
        </p:nvSpPr>
        <p:spPr>
          <a:xfrm rot="1942671">
            <a:off x="3505018" y="5417981"/>
            <a:ext cx="331394" cy="43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757A3FF-6695-43DA-8D3B-FF530B75CB2B}"/>
              </a:ext>
            </a:extLst>
          </p:cNvPr>
          <p:cNvSpPr/>
          <p:nvPr/>
        </p:nvSpPr>
        <p:spPr>
          <a:xfrm>
            <a:off x="2216855" y="4913572"/>
            <a:ext cx="6078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 err="1" smtClean="0"/>
              <a:t>F</a:t>
            </a:r>
            <a:r>
              <a:rPr lang="en-AU" sz="2400" baseline="-25000" dirty="0" err="1" smtClean="0"/>
              <a:t>Yaz</a:t>
            </a:r>
            <a:endParaRPr lang="en-AU" sz="2400" dirty="0" smtClean="0"/>
          </a:p>
          <a:p>
            <a:pPr algn="ctr"/>
            <a:r>
              <a:rPr lang="en-AU" sz="2400" dirty="0" smtClean="0"/>
              <a:t>3 </a:t>
            </a:r>
            <a:r>
              <a:rPr lang="en-AU" sz="2400" dirty="0"/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BBED510-2797-411A-A7BC-FC288E48E08C}"/>
              </a:ext>
            </a:extLst>
          </p:cNvPr>
          <p:cNvSpPr/>
          <p:nvPr/>
        </p:nvSpPr>
        <p:spPr>
          <a:xfrm>
            <a:off x="5924013" y="4881567"/>
            <a:ext cx="12346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/>
              <a:t>3 + 2 </a:t>
            </a:r>
            <a:r>
              <a:rPr lang="en-AU" sz="2400" dirty="0"/>
              <a:t>= </a:t>
            </a:r>
            <a:r>
              <a:rPr lang="en-AU" sz="2400" dirty="0" smtClean="0"/>
              <a:t>5</a:t>
            </a:r>
            <a:endParaRPr lang="en-AU" sz="2400" dirty="0"/>
          </a:p>
          <a:p>
            <a:r>
              <a:rPr lang="en-AU" sz="2400" dirty="0" smtClean="0"/>
              <a:t>5 </a:t>
            </a:r>
            <a:r>
              <a:rPr lang="en-AU" sz="2400" dirty="0"/>
              <a:t>– </a:t>
            </a:r>
            <a:r>
              <a:rPr lang="en-AU" sz="2400" dirty="0"/>
              <a:t>5</a:t>
            </a:r>
            <a:r>
              <a:rPr lang="en-AU" sz="2400" dirty="0" smtClean="0"/>
              <a:t> </a:t>
            </a:r>
            <a:r>
              <a:rPr lang="en-AU" sz="2400" dirty="0"/>
              <a:t>= 0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5E2712B-D0C9-4B60-814E-AA23D39277AD}"/>
              </a:ext>
            </a:extLst>
          </p:cNvPr>
          <p:cNvSpPr/>
          <p:nvPr/>
        </p:nvSpPr>
        <p:spPr>
          <a:xfrm>
            <a:off x="8684699" y="4881567"/>
            <a:ext cx="3507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The </a:t>
            </a:r>
            <a:r>
              <a:rPr lang="en-AU" sz="2400" dirty="0" smtClean="0"/>
              <a:t>net </a:t>
            </a:r>
            <a:r>
              <a:rPr lang="en-AU" sz="2400" dirty="0"/>
              <a:t>force is 0 N. The forces are balanced.</a:t>
            </a:r>
          </a:p>
        </p:txBody>
      </p:sp>
    </p:spTree>
    <p:extLst>
      <p:ext uri="{BB962C8B-B14F-4D97-AF65-F5344CB8AC3E}">
        <p14:creationId xmlns:p14="http://schemas.microsoft.com/office/powerpoint/2010/main" val="8038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21" grpId="0"/>
      <p:bldP spid="9" grpId="0"/>
      <p:bldP spid="13" grpId="0"/>
      <p:bldP spid="14" grpId="0" animBg="1"/>
      <p:bldP spid="10" grpId="0"/>
      <p:bldP spid="15" grpId="0" animBg="1"/>
      <p:bldP spid="23" grpId="0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/>
          <a:lstStyle/>
          <a:p>
            <a:r>
              <a:rPr lang="en-AU" dirty="0"/>
              <a:t>Knowing about forces helps you to understand the world around you.</a:t>
            </a:r>
          </a:p>
          <a:p>
            <a:r>
              <a:rPr lang="en-AU" dirty="0"/>
              <a:t>Friction is important to all sorts of people: engineers, car mechanics, athletes, fashion designers, astronauts…</a:t>
            </a:r>
          </a:p>
        </p:txBody>
      </p:sp>
      <p:pic>
        <p:nvPicPr>
          <p:cNvPr id="1026" name="Picture 2" descr="http://public.media.smithsonianmag.com/legacy_blog/11_16_2012_leonids.jpg">
            <a:extLst>
              <a:ext uri="{FF2B5EF4-FFF2-40B4-BE49-F238E27FC236}">
                <a16:creationId xmlns:a16="http://schemas.microsoft.com/office/drawing/2014/main" xmlns="" id="{73AEFFFC-45C9-4461-A1F2-0163AB411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02"/>
          <a:stretch/>
        </p:blipFill>
        <p:spPr bwMode="auto">
          <a:xfrm>
            <a:off x="4047115" y="2050814"/>
            <a:ext cx="4097770" cy="475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1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1800" dirty="0"/>
                        <a:t>Reminder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When describing a force, you need to include: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What is pushing / pulling what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Any changes to the objects’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Speed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Direction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Shape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61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Describe the force at work in the picture below.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The ________ is pushing / pulling the ________. This is causing the ________ to change ________.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744B48AD-540E-4F02-9B90-1FB1423EAC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4800" y="4407080"/>
          <a:ext cx="2605964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force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any push or pull that happens when two objects interact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applied force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a simple push or pull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041" y="1771160"/>
            <a:ext cx="4590922" cy="30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7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B9537A-E908-4D77-AA32-D16BBF1F3E1A}"/>
              </a:ext>
            </a:extLst>
          </p:cNvPr>
          <p:cNvSpPr txBox="1"/>
          <p:nvPr/>
        </p:nvSpPr>
        <p:spPr>
          <a:xfrm>
            <a:off x="838201" y="720536"/>
            <a:ext cx="10515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/>
              <a:t>Fill in the blanks: Friction is a force that ________ movement between two objects that are ________. It is a ________ force.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Name the two objects that there is friction between in each of these situations: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AU" sz="2800" dirty="0"/>
              <a:t>Holding a pen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AU" sz="2800" dirty="0"/>
              <a:t>Walking into the wind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AU" sz="2800" dirty="0"/>
              <a:t>A car braking suddenly (hint: there are two </a:t>
            </a:r>
            <a:br>
              <a:rPr lang="en-AU" sz="2800" dirty="0"/>
            </a:br>
            <a:r>
              <a:rPr lang="en-AU" sz="2800" dirty="0"/>
              <a:t>correct answers!)</a:t>
            </a:r>
          </a:p>
          <a:p>
            <a:pPr marL="571500" indent="-571500">
              <a:buFont typeface="+mj-lt"/>
              <a:buAutoNum type="arabicPeriod"/>
            </a:pPr>
            <a:endParaRPr lang="en-AU" sz="2800" dirty="0"/>
          </a:p>
          <a:p>
            <a:pPr marL="571500" indent="-571500">
              <a:buFont typeface="+mj-lt"/>
              <a:buAutoNum type="arabicPeriod"/>
            </a:pPr>
            <a:r>
              <a:rPr lang="en-AU" sz="2800" dirty="0"/>
              <a:t>A cyclist is riding on a windy day. His pedalling is producing </a:t>
            </a:r>
            <a:r>
              <a:rPr lang="en-AU" sz="2800" dirty="0" smtClean="0"/>
              <a:t>4 </a:t>
            </a:r>
            <a:r>
              <a:rPr lang="en-AU" sz="2800" dirty="0"/>
              <a:t>N of force. There are </a:t>
            </a:r>
            <a:r>
              <a:rPr lang="en-AU" sz="2800" dirty="0" smtClean="0"/>
              <a:t>2 </a:t>
            </a:r>
            <a:r>
              <a:rPr lang="en-AU" sz="2800" dirty="0"/>
              <a:t>N of friction between him and the air, and </a:t>
            </a:r>
            <a:r>
              <a:rPr lang="en-AU" sz="2800" dirty="0" smtClean="0"/>
              <a:t>1 </a:t>
            </a:r>
            <a:r>
              <a:rPr lang="en-AU" sz="2800" dirty="0"/>
              <a:t>N of friction between his wheels and the ground. Using a force diagram, calculate the </a:t>
            </a:r>
            <a:r>
              <a:rPr lang="en-AU" sz="2800" dirty="0" smtClean="0"/>
              <a:t>net </a:t>
            </a:r>
            <a:r>
              <a:rPr lang="en-AU" sz="2800" dirty="0"/>
              <a:t>force acting on the cyclist.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3E2C6B7-0DF2-4D47-8A8E-50529793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95404"/>
              </p:ext>
            </p:extLst>
          </p:nvPr>
        </p:nvGraphicFramePr>
        <p:xfrm>
          <a:off x="8806375" y="3151163"/>
          <a:ext cx="3244854" cy="16571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4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8773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1427"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AU" sz="1800" b="1" u="sng" dirty="0"/>
                        <a:t>Draw</a:t>
                      </a:r>
                      <a:r>
                        <a:rPr lang="en-AU" sz="1800" u="sng" dirty="0"/>
                        <a:t> a diagram</a:t>
                      </a:r>
                      <a:r>
                        <a:rPr lang="en-AU" sz="1800" dirty="0"/>
                        <a:t> with labelled force arrows.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AU" sz="1800" b="1" u="sng" dirty="0"/>
                        <a:t>Do</a:t>
                      </a:r>
                      <a:r>
                        <a:rPr lang="en-AU" sz="1800" u="sng" dirty="0"/>
                        <a:t> the maths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AU" sz="1800" b="1" u="sng" dirty="0"/>
                        <a:t>Describe</a:t>
                      </a:r>
                      <a:r>
                        <a:rPr lang="en-AU" sz="1800" u="sng" dirty="0"/>
                        <a:t> the </a:t>
                      </a:r>
                      <a:r>
                        <a:rPr lang="en-AU" sz="1800" u="sng" dirty="0" smtClean="0"/>
                        <a:t>net </a:t>
                      </a:r>
                      <a:r>
                        <a:rPr lang="en-AU" sz="1800" u="sng" dirty="0"/>
                        <a:t>force</a:t>
                      </a:r>
                      <a:endParaRPr lang="en-AU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0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880188" cy="6138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Rank the following surfaces from 1 (least friction) to 4 (most friction).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Describe one situation in which friction is helpful and one situation in which friction is unhelpful.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 girl is going down a slide. The Earth is pulling </a:t>
            </a:r>
            <a:r>
              <a:rPr lang="en-AU" dirty="0" smtClean="0"/>
              <a:t>her </a:t>
            </a:r>
            <a:r>
              <a:rPr lang="en-AU" dirty="0"/>
              <a:t>down the slide with </a:t>
            </a:r>
            <a:r>
              <a:rPr lang="en-AU" dirty="0" smtClean="0"/>
              <a:t>8 </a:t>
            </a:r>
            <a:r>
              <a:rPr lang="en-AU" dirty="0"/>
              <a:t>N of force. There are </a:t>
            </a:r>
            <a:r>
              <a:rPr lang="en-AU" dirty="0" smtClean="0"/>
              <a:t>1 </a:t>
            </a:r>
            <a:r>
              <a:rPr lang="en-AU" dirty="0"/>
              <a:t>N of friction </a:t>
            </a:r>
            <a:br>
              <a:rPr lang="en-AU" dirty="0"/>
            </a:br>
            <a:r>
              <a:rPr lang="en-AU" dirty="0"/>
              <a:t>between her and the slide, and </a:t>
            </a:r>
            <a:r>
              <a:rPr lang="en-AU" dirty="0" smtClean="0"/>
              <a:t>4 </a:t>
            </a:r>
            <a:r>
              <a:rPr lang="en-AU" dirty="0"/>
              <a:t>N of friction </a:t>
            </a:r>
            <a:br>
              <a:rPr lang="en-AU" dirty="0"/>
            </a:br>
            <a:r>
              <a:rPr lang="en-AU" dirty="0"/>
              <a:t>between her </a:t>
            </a:r>
            <a:r>
              <a:rPr lang="en-AU" dirty="0" smtClean="0"/>
              <a:t>body and </a:t>
            </a:r>
            <a:r>
              <a:rPr lang="en-AU" dirty="0"/>
              <a:t>the air. Using a force </a:t>
            </a:r>
            <a:br>
              <a:rPr lang="en-AU" dirty="0"/>
            </a:br>
            <a:r>
              <a:rPr lang="en-AU" dirty="0"/>
              <a:t>diagram, calculate the </a:t>
            </a:r>
            <a:r>
              <a:rPr lang="en-AU" dirty="0" smtClean="0"/>
              <a:t>net </a:t>
            </a:r>
            <a:r>
              <a:rPr lang="en-AU" dirty="0"/>
              <a:t>force acting on the girl.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CE95497-8B0F-4117-93B0-D862EB0C0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7" y="1222638"/>
            <a:ext cx="11792625" cy="220636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1833BF9-8633-4155-8743-BD536915E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23542"/>
              </p:ext>
            </p:extLst>
          </p:nvPr>
        </p:nvGraphicFramePr>
        <p:xfrm>
          <a:off x="8862646" y="5134708"/>
          <a:ext cx="3244854" cy="16571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4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8773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1427"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AU" sz="1800" b="1" u="sng" dirty="0"/>
                        <a:t>Draw</a:t>
                      </a:r>
                      <a:r>
                        <a:rPr lang="en-AU" sz="1800" u="sng" dirty="0"/>
                        <a:t> a diagram</a:t>
                      </a:r>
                      <a:r>
                        <a:rPr lang="en-AU" sz="1800" dirty="0"/>
                        <a:t> with labelled force arrows.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AU" sz="1800" b="1" u="sng" dirty="0"/>
                        <a:t>Do</a:t>
                      </a:r>
                      <a:r>
                        <a:rPr lang="en-AU" sz="1800" u="sng" dirty="0"/>
                        <a:t> the maths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AU" sz="1800" b="1" u="sng" dirty="0"/>
                        <a:t>Describe</a:t>
                      </a:r>
                      <a:r>
                        <a:rPr lang="en-AU" sz="1800" u="sng" dirty="0"/>
                        <a:t> the </a:t>
                      </a:r>
                      <a:r>
                        <a:rPr lang="en-AU" sz="1800" u="sng" dirty="0" smtClean="0"/>
                        <a:t>net </a:t>
                      </a:r>
                      <a:r>
                        <a:rPr lang="en-AU" sz="1800" u="sng" dirty="0"/>
                        <a:t>force</a:t>
                      </a:r>
                      <a:endParaRPr lang="en-AU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1800" dirty="0"/>
                        <a:t>Reminder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When describing a force, you need to include: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What is pushing / pulling what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Any changes to the objects’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Speed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Direction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Shape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61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Describe the force at work in the picture below.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The ________ is pushing / pulling the ________. This is causing the ________ to change ________.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744B48AD-540E-4F02-9B90-1FB1423EAC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4800" y="4407080"/>
          <a:ext cx="2605964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force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any push or pull that happens when two objects interact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applied force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a simple push or pull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794" y="1386786"/>
            <a:ext cx="6373720" cy="394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7041"/>
            <a:ext cx="10969220" cy="5981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Adding and Subtracting Forces</a:t>
            </a:r>
          </a:p>
          <a:p>
            <a:r>
              <a:rPr lang="en-AU" dirty="0"/>
              <a:t>If two forces are going in the same direction, they are added together.</a:t>
            </a:r>
          </a:p>
          <a:p>
            <a:r>
              <a:rPr lang="en-AU" dirty="0"/>
              <a:t>If two forces are going in opposite directions, they are subtracted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State the </a:t>
            </a:r>
            <a:r>
              <a:rPr lang="en-AU" b="1" dirty="0" smtClean="0"/>
              <a:t>net force </a:t>
            </a:r>
            <a:r>
              <a:rPr lang="en-AU" dirty="0" smtClean="0"/>
              <a:t>and the </a:t>
            </a:r>
            <a:r>
              <a:rPr lang="en-AU" b="1" dirty="0" smtClean="0"/>
              <a:t>direction</a:t>
            </a:r>
            <a:r>
              <a:rPr lang="en-AU" dirty="0" smtClean="0"/>
              <a:t> of the force for the examples below.</a:t>
            </a:r>
            <a:endParaRPr lang="en-AU" dirty="0"/>
          </a:p>
        </p:txBody>
      </p:sp>
      <p:grpSp>
        <p:nvGrpSpPr>
          <p:cNvPr id="3" name="Group 2"/>
          <p:cNvGrpSpPr/>
          <p:nvPr/>
        </p:nvGrpSpPr>
        <p:grpSpPr>
          <a:xfrm>
            <a:off x="887158" y="4107291"/>
            <a:ext cx="3330612" cy="1834794"/>
            <a:chOff x="936254" y="4021374"/>
            <a:chExt cx="3330612" cy="183479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365C359C-6AE6-48B1-BD61-5E366B6775F2}"/>
                </a:ext>
              </a:extLst>
            </p:cNvPr>
            <p:cNvCxnSpPr>
              <a:cxnSpLocks/>
            </p:cNvCxnSpPr>
            <p:nvPr/>
          </p:nvCxnSpPr>
          <p:spPr>
            <a:xfrm>
              <a:off x="2606497" y="4611428"/>
              <a:ext cx="1660369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2F086DF7-A024-4465-A529-7B78E0E8A2E4}"/>
                </a:ext>
              </a:extLst>
            </p:cNvPr>
            <p:cNvCxnSpPr>
              <a:cxnSpLocks/>
            </p:cNvCxnSpPr>
            <p:nvPr/>
          </p:nvCxnSpPr>
          <p:spPr>
            <a:xfrm>
              <a:off x="2606497" y="5245220"/>
              <a:ext cx="1265181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0D047FE-E861-476D-9EA6-06197C97320A}"/>
                </a:ext>
              </a:extLst>
            </p:cNvPr>
            <p:cNvSpPr txBox="1"/>
            <p:nvPr/>
          </p:nvSpPr>
          <p:spPr>
            <a:xfrm>
              <a:off x="2606497" y="5332948"/>
              <a:ext cx="1087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b="1" dirty="0" smtClean="0"/>
                <a:t>1 </a:t>
              </a:r>
              <a:r>
                <a:rPr lang="en-AU" sz="2800" b="1" dirty="0"/>
                <a:t>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4D6862AD-D5B9-4063-98EA-71F81C3902AD}"/>
                </a:ext>
              </a:extLst>
            </p:cNvPr>
            <p:cNvSpPr txBox="1"/>
            <p:nvPr/>
          </p:nvSpPr>
          <p:spPr>
            <a:xfrm>
              <a:off x="2585208" y="4088208"/>
              <a:ext cx="1087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b="1" dirty="0" smtClean="0"/>
                <a:t>3 </a:t>
              </a:r>
              <a:r>
                <a:rPr lang="en-AU" sz="2800" b="1" dirty="0"/>
                <a:t>N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936254" y="4021374"/>
              <a:ext cx="1670243" cy="17765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93900" y="4174125"/>
            <a:ext cx="4595793" cy="1860812"/>
            <a:chOff x="3933632" y="3394737"/>
            <a:chExt cx="4595793" cy="186081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365C359C-6AE6-48B1-BD61-5E366B6775F2}"/>
                </a:ext>
              </a:extLst>
            </p:cNvPr>
            <p:cNvCxnSpPr>
              <a:cxnSpLocks/>
            </p:cNvCxnSpPr>
            <p:nvPr/>
          </p:nvCxnSpPr>
          <p:spPr>
            <a:xfrm>
              <a:off x="6869056" y="3984791"/>
              <a:ext cx="1660369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2F086DF7-A024-4465-A529-7B78E0E8A2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3632" y="4582405"/>
              <a:ext cx="1265181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C0D047FE-E861-476D-9EA6-06197C97320A}"/>
                </a:ext>
              </a:extLst>
            </p:cNvPr>
            <p:cNvSpPr txBox="1"/>
            <p:nvPr/>
          </p:nvSpPr>
          <p:spPr>
            <a:xfrm>
              <a:off x="4132434" y="4732329"/>
              <a:ext cx="1087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b="1" dirty="0" smtClean="0"/>
                <a:t>1 </a:t>
              </a:r>
              <a:r>
                <a:rPr lang="en-AU" sz="2800" b="1" dirty="0"/>
                <a:t>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4D6862AD-D5B9-4063-98EA-71F81C3902AD}"/>
                </a:ext>
              </a:extLst>
            </p:cNvPr>
            <p:cNvSpPr txBox="1"/>
            <p:nvPr/>
          </p:nvSpPr>
          <p:spPr>
            <a:xfrm>
              <a:off x="6847767" y="3461571"/>
              <a:ext cx="1087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b="1" dirty="0" smtClean="0"/>
                <a:t>3 </a:t>
              </a:r>
              <a:r>
                <a:rPr lang="en-AU" sz="2800" b="1" dirty="0"/>
                <a:t>N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98813" y="3394737"/>
              <a:ext cx="1670243" cy="17765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156963" y="1965038"/>
            <a:ext cx="2009931" cy="4693512"/>
            <a:chOff x="9376746" y="2129554"/>
            <a:chExt cx="2009931" cy="4693512"/>
          </a:xfrm>
        </p:grpSpPr>
        <p:sp>
          <p:nvSpPr>
            <p:cNvPr id="25" name="Rectangle 24"/>
            <p:cNvSpPr/>
            <p:nvPr/>
          </p:nvSpPr>
          <p:spPr>
            <a:xfrm>
              <a:off x="9376746" y="3394736"/>
              <a:ext cx="1670243" cy="17765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365C359C-6AE6-48B1-BD61-5E366B6775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35284" y="5992882"/>
              <a:ext cx="1660369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2F086DF7-A024-4465-A529-7B78E0E8A2E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9541754" y="2762145"/>
              <a:ext cx="1265181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C0D047FE-E861-476D-9EA6-06197C97320A}"/>
                </a:ext>
              </a:extLst>
            </p:cNvPr>
            <p:cNvSpPr txBox="1"/>
            <p:nvPr/>
          </p:nvSpPr>
          <p:spPr>
            <a:xfrm>
              <a:off x="10299009" y="2693852"/>
              <a:ext cx="1087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b="1" dirty="0" smtClean="0"/>
                <a:t>5 </a:t>
              </a:r>
              <a:r>
                <a:rPr lang="en-AU" sz="2800" b="1" dirty="0"/>
                <a:t>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D6862AD-D5B9-4063-98EA-71F81C3902AD}"/>
                </a:ext>
              </a:extLst>
            </p:cNvPr>
            <p:cNvSpPr txBox="1"/>
            <p:nvPr/>
          </p:nvSpPr>
          <p:spPr>
            <a:xfrm>
              <a:off x="10299009" y="5583920"/>
              <a:ext cx="1087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b="1" dirty="0" smtClean="0"/>
                <a:t>4 </a:t>
              </a:r>
              <a:r>
                <a:rPr lang="en-AU" sz="2800" b="1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3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12" y="746147"/>
            <a:ext cx="6789271" cy="347324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and Drawing Forces</a:t>
            </a:r>
          </a:p>
          <a:p>
            <a:r>
              <a:rPr lang="en-AU" sz="2400" dirty="0"/>
              <a:t>When describing forces, you need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Draw</a:t>
            </a:r>
            <a:r>
              <a:rPr lang="en-AU" u="sng" dirty="0"/>
              <a:t> a diagram</a:t>
            </a:r>
            <a:r>
              <a:rPr lang="en-AU" dirty="0"/>
              <a:t> with labelled force arrows.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Do</a:t>
            </a:r>
            <a:r>
              <a:rPr lang="en-AU" u="sng" dirty="0"/>
              <a:t> the maths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Add the forces going in the same direction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Subtract the forces going in opposite 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Describe</a:t>
            </a:r>
            <a:r>
              <a:rPr lang="en-AU" u="sng" dirty="0"/>
              <a:t> the </a:t>
            </a:r>
            <a:r>
              <a:rPr lang="en-AU" u="sng" dirty="0" smtClean="0"/>
              <a:t>net force</a:t>
            </a:r>
            <a:endParaRPr lang="en-AU" dirty="0"/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Balanced (there is no </a:t>
            </a:r>
            <a:r>
              <a:rPr lang="en-AU" dirty="0" smtClean="0"/>
              <a:t>net </a:t>
            </a:r>
            <a:r>
              <a:rPr lang="en-AU" dirty="0"/>
              <a:t>force)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Unbalanced (state the </a:t>
            </a:r>
            <a:r>
              <a:rPr lang="en-AU" dirty="0" smtClean="0"/>
              <a:t>net </a:t>
            </a:r>
            <a:r>
              <a:rPr lang="en-AU" dirty="0"/>
              <a:t>force and its direction)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092DE2F-5F75-4220-9548-B504A38D0740}"/>
              </a:ext>
            </a:extLst>
          </p:cNvPr>
          <p:cNvSpPr/>
          <p:nvPr/>
        </p:nvSpPr>
        <p:spPr>
          <a:xfrm>
            <a:off x="6980275" y="2526618"/>
            <a:ext cx="511481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dirty="0"/>
              <a:t>Two dogs, Rex and </a:t>
            </a:r>
            <a:r>
              <a:rPr lang="en-AU" sz="2600" dirty="0" smtClean="0"/>
              <a:t>Duke, </a:t>
            </a:r>
            <a:r>
              <a:rPr lang="en-AU" sz="2600" dirty="0"/>
              <a:t>are fighting over a bone. Rex is pulling with </a:t>
            </a:r>
            <a:r>
              <a:rPr lang="en-AU" sz="2600" dirty="0" smtClean="0"/>
              <a:t>5 </a:t>
            </a:r>
            <a:r>
              <a:rPr lang="en-AU" sz="2600" dirty="0"/>
              <a:t>N and </a:t>
            </a:r>
            <a:r>
              <a:rPr lang="en-AU" sz="2600" dirty="0" smtClean="0"/>
              <a:t>Duke is </a:t>
            </a:r>
            <a:r>
              <a:rPr lang="en-AU" sz="2600" dirty="0"/>
              <a:t>pulling with </a:t>
            </a:r>
            <a:r>
              <a:rPr lang="en-AU" sz="2600" dirty="0" smtClean="0"/>
              <a:t>3 </a:t>
            </a:r>
            <a:r>
              <a:rPr lang="en-AU" sz="2600" dirty="0"/>
              <a:t>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64F1F18-056F-42C8-85DD-68C4090C4322}"/>
              </a:ext>
            </a:extLst>
          </p:cNvPr>
          <p:cNvCxnSpPr/>
          <p:nvPr/>
        </p:nvCxnSpPr>
        <p:spPr>
          <a:xfrm>
            <a:off x="3427208" y="5545426"/>
            <a:ext cx="14044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AD66707-5BC6-4801-9C66-21E0EAEFA872}"/>
              </a:ext>
            </a:extLst>
          </p:cNvPr>
          <p:cNvCxnSpPr>
            <a:cxnSpLocks/>
          </p:cNvCxnSpPr>
          <p:nvPr/>
        </p:nvCxnSpPr>
        <p:spPr>
          <a:xfrm flipH="1">
            <a:off x="446474" y="5545426"/>
            <a:ext cx="11646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0E7F5C6-F9FA-48CC-A703-D2EEDEF2734C}"/>
              </a:ext>
            </a:extLst>
          </p:cNvPr>
          <p:cNvSpPr/>
          <p:nvPr/>
        </p:nvSpPr>
        <p:spPr>
          <a:xfrm>
            <a:off x="3692922" y="5126720"/>
            <a:ext cx="6220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 smtClean="0"/>
              <a:t>5 </a:t>
            </a:r>
            <a:r>
              <a:rPr lang="en-AU" sz="2400" dirty="0" smtClean="0"/>
              <a:t>N</a:t>
            </a:r>
          </a:p>
          <a:p>
            <a:pPr algn="ctr"/>
            <a:r>
              <a:rPr lang="en-AU" sz="2400" dirty="0" err="1" smtClean="0"/>
              <a:t>F</a:t>
            </a:r>
            <a:r>
              <a:rPr lang="en-AU" sz="2400" baseline="-25000" dirty="0" err="1" smtClean="0"/>
              <a:t>Rex</a:t>
            </a:r>
            <a:endParaRPr lang="en-AU" sz="2400" baseline="-25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757A3FF-6695-43DA-8D3B-FF530B75CB2B}"/>
              </a:ext>
            </a:extLst>
          </p:cNvPr>
          <p:cNvSpPr/>
          <p:nvPr/>
        </p:nvSpPr>
        <p:spPr>
          <a:xfrm>
            <a:off x="717483" y="5126720"/>
            <a:ext cx="7487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 smtClean="0"/>
              <a:t>3 </a:t>
            </a:r>
            <a:r>
              <a:rPr lang="en-AU" sz="2400" dirty="0" smtClean="0"/>
              <a:t>N</a:t>
            </a:r>
          </a:p>
          <a:p>
            <a:pPr algn="ctr"/>
            <a:r>
              <a:rPr lang="en-AU" sz="2400" dirty="0" err="1" smtClean="0"/>
              <a:t>F</a:t>
            </a:r>
            <a:r>
              <a:rPr lang="en-AU" sz="2400" baseline="-25000" dirty="0" err="1" smtClean="0"/>
              <a:t>Duke</a:t>
            </a:r>
            <a:endParaRPr lang="en-AU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BBED510-2797-411A-A7BC-FC288E48E08C}"/>
              </a:ext>
            </a:extLst>
          </p:cNvPr>
          <p:cNvSpPr/>
          <p:nvPr/>
        </p:nvSpPr>
        <p:spPr>
          <a:xfrm>
            <a:off x="5058849" y="4881567"/>
            <a:ext cx="123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/>
              <a:t>5 </a:t>
            </a:r>
            <a:r>
              <a:rPr lang="en-AU" sz="2400" dirty="0"/>
              <a:t>– </a:t>
            </a:r>
            <a:r>
              <a:rPr lang="en-AU" sz="2400" dirty="0" smtClean="0"/>
              <a:t>3 </a:t>
            </a:r>
            <a:r>
              <a:rPr lang="en-AU" sz="2400" dirty="0"/>
              <a:t>= </a:t>
            </a:r>
            <a:r>
              <a:rPr lang="en-AU" sz="2400" dirty="0" smtClean="0"/>
              <a:t>2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30E369F-C6C1-4C69-AB5E-4BC692BC99DB}"/>
              </a:ext>
            </a:extLst>
          </p:cNvPr>
          <p:cNvSpPr/>
          <p:nvPr/>
        </p:nvSpPr>
        <p:spPr>
          <a:xfrm>
            <a:off x="96911" y="451223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E5C7201-4A7F-4467-98DF-6A90EF2D0A94}"/>
              </a:ext>
            </a:extLst>
          </p:cNvPr>
          <p:cNvSpPr/>
          <p:nvPr/>
        </p:nvSpPr>
        <p:spPr>
          <a:xfrm>
            <a:off x="4696249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2.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E7A70C9-0F55-4086-BB1E-24DD7CE1C638}"/>
              </a:ext>
            </a:extLst>
          </p:cNvPr>
          <p:cNvSpPr/>
          <p:nvPr/>
        </p:nvSpPr>
        <p:spPr>
          <a:xfrm>
            <a:off x="7456935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3.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5E2712B-D0C9-4B60-814E-AA23D39277AD}"/>
              </a:ext>
            </a:extLst>
          </p:cNvPr>
          <p:cNvSpPr/>
          <p:nvPr/>
        </p:nvSpPr>
        <p:spPr>
          <a:xfrm>
            <a:off x="7819535" y="4881567"/>
            <a:ext cx="38047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The </a:t>
            </a:r>
            <a:r>
              <a:rPr lang="en-AU" sz="2400" dirty="0" smtClean="0"/>
              <a:t>net </a:t>
            </a:r>
            <a:r>
              <a:rPr lang="en-AU" sz="2400" dirty="0"/>
              <a:t>force is </a:t>
            </a:r>
            <a:r>
              <a:rPr lang="en-AU" sz="2400" dirty="0" smtClean="0"/>
              <a:t>2 </a:t>
            </a:r>
            <a:r>
              <a:rPr lang="en-AU" sz="2400" dirty="0"/>
              <a:t>N towards Rex.</a:t>
            </a:r>
          </a:p>
        </p:txBody>
      </p:sp>
      <p:pic>
        <p:nvPicPr>
          <p:cNvPr id="1026" name="Picture 2" descr="https://i.pinimg.com/originals/8d/d5/0f/8dd50f2ba36b09d50e010f393cadba4c.jpg">
            <a:extLst>
              <a:ext uri="{FF2B5EF4-FFF2-40B4-BE49-F238E27FC236}">
                <a16:creationId xmlns:a16="http://schemas.microsoft.com/office/drawing/2014/main" xmlns="" id="{389D37E9-B1BF-490C-B8FD-EABE7A916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92" y="5207460"/>
            <a:ext cx="1852000" cy="67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19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12" y="746147"/>
            <a:ext cx="6789271" cy="347324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and Drawing Forces</a:t>
            </a:r>
          </a:p>
          <a:p>
            <a:r>
              <a:rPr lang="en-AU" sz="2400" dirty="0"/>
              <a:t>When describing forces, you need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Draw</a:t>
            </a:r>
            <a:r>
              <a:rPr lang="en-AU" u="sng" dirty="0"/>
              <a:t> a diagram</a:t>
            </a:r>
            <a:r>
              <a:rPr lang="en-AU" dirty="0"/>
              <a:t> with labelled force arrows.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Do</a:t>
            </a:r>
            <a:r>
              <a:rPr lang="en-AU" u="sng" dirty="0"/>
              <a:t> the maths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Add the forces going in the same direction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Subtract the forces going in opposite 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Describe</a:t>
            </a:r>
            <a:r>
              <a:rPr lang="en-AU" u="sng" dirty="0"/>
              <a:t> the </a:t>
            </a:r>
            <a:r>
              <a:rPr lang="en-AU" u="sng" dirty="0" smtClean="0"/>
              <a:t>net </a:t>
            </a:r>
            <a:r>
              <a:rPr lang="en-AU" u="sng" dirty="0"/>
              <a:t>force</a:t>
            </a:r>
            <a:endParaRPr lang="en-AU" dirty="0"/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Balanced (there is no </a:t>
            </a:r>
            <a:r>
              <a:rPr lang="en-AU" dirty="0" smtClean="0"/>
              <a:t>net </a:t>
            </a:r>
            <a:r>
              <a:rPr lang="en-AU" dirty="0"/>
              <a:t>force)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Unbalanced (state the </a:t>
            </a:r>
            <a:r>
              <a:rPr lang="en-AU" dirty="0" smtClean="0"/>
              <a:t>net </a:t>
            </a:r>
            <a:r>
              <a:rPr lang="en-AU" dirty="0"/>
              <a:t>force and its direction)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092DE2F-5F75-4220-9548-B504A38D0740}"/>
              </a:ext>
            </a:extLst>
          </p:cNvPr>
          <p:cNvSpPr/>
          <p:nvPr/>
        </p:nvSpPr>
        <p:spPr>
          <a:xfrm>
            <a:off x="7327153" y="2526618"/>
            <a:ext cx="476793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dirty="0"/>
              <a:t>Two </a:t>
            </a:r>
            <a:r>
              <a:rPr lang="en-AU" sz="2600" dirty="0" smtClean="0"/>
              <a:t>people, Zoe and Joe, </a:t>
            </a:r>
            <a:r>
              <a:rPr lang="en-AU" sz="2600" dirty="0"/>
              <a:t>are </a:t>
            </a:r>
            <a:r>
              <a:rPr lang="en-AU" sz="2600" dirty="0" smtClean="0"/>
              <a:t>pushing a box together across the floor. Zoe is pushing with </a:t>
            </a:r>
            <a:r>
              <a:rPr lang="en-AU" sz="2600" dirty="0" smtClean="0"/>
              <a:t>5 </a:t>
            </a:r>
            <a:r>
              <a:rPr lang="en-AU" sz="2600" dirty="0"/>
              <a:t>N and </a:t>
            </a:r>
            <a:r>
              <a:rPr lang="en-AU" sz="2600" dirty="0" smtClean="0"/>
              <a:t>Joe is pushing with </a:t>
            </a:r>
            <a:r>
              <a:rPr lang="en-AU" sz="2600" dirty="0" smtClean="0"/>
              <a:t>6 </a:t>
            </a:r>
            <a:r>
              <a:rPr lang="en-AU" sz="2600" dirty="0"/>
              <a:t>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64F1F18-056F-42C8-85DD-68C4090C4322}"/>
              </a:ext>
            </a:extLst>
          </p:cNvPr>
          <p:cNvCxnSpPr/>
          <p:nvPr/>
        </p:nvCxnSpPr>
        <p:spPr>
          <a:xfrm>
            <a:off x="2649814" y="5957717"/>
            <a:ext cx="14044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AD66707-5BC6-4801-9C66-21E0EAEFA872}"/>
              </a:ext>
            </a:extLst>
          </p:cNvPr>
          <p:cNvCxnSpPr>
            <a:cxnSpLocks/>
          </p:cNvCxnSpPr>
          <p:nvPr/>
        </p:nvCxnSpPr>
        <p:spPr>
          <a:xfrm>
            <a:off x="2649814" y="5130514"/>
            <a:ext cx="11646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0E7F5C6-F9FA-48CC-A703-D2EEDEF2734C}"/>
              </a:ext>
            </a:extLst>
          </p:cNvPr>
          <p:cNvSpPr/>
          <p:nvPr/>
        </p:nvSpPr>
        <p:spPr>
          <a:xfrm>
            <a:off x="2775855" y="5542218"/>
            <a:ext cx="6078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 smtClean="0"/>
              <a:t>6 </a:t>
            </a:r>
            <a:r>
              <a:rPr lang="en-AU" sz="2400" dirty="0" smtClean="0"/>
              <a:t>N</a:t>
            </a:r>
          </a:p>
          <a:p>
            <a:pPr algn="ctr"/>
            <a:r>
              <a:rPr lang="en-AU" sz="2400" dirty="0" err="1" smtClean="0"/>
              <a:t>F</a:t>
            </a:r>
            <a:r>
              <a:rPr lang="en-AU" sz="2400" baseline="-25000" dirty="0" err="1"/>
              <a:t>J</a:t>
            </a:r>
            <a:r>
              <a:rPr lang="en-AU" sz="2400" baseline="-25000" dirty="0" err="1" smtClean="0"/>
              <a:t>oe</a:t>
            </a:r>
            <a:endParaRPr lang="en-AU" sz="2400" baseline="-25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757A3FF-6695-43DA-8D3B-FF530B75CB2B}"/>
              </a:ext>
            </a:extLst>
          </p:cNvPr>
          <p:cNvSpPr/>
          <p:nvPr/>
        </p:nvSpPr>
        <p:spPr>
          <a:xfrm>
            <a:off x="2832101" y="4713119"/>
            <a:ext cx="6289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 smtClean="0"/>
              <a:t>5 </a:t>
            </a:r>
            <a:r>
              <a:rPr lang="en-AU" sz="2400" dirty="0" smtClean="0"/>
              <a:t>N</a:t>
            </a:r>
          </a:p>
          <a:p>
            <a:pPr algn="ctr"/>
            <a:r>
              <a:rPr lang="en-AU" sz="2400" dirty="0" err="1" smtClean="0"/>
              <a:t>F</a:t>
            </a:r>
            <a:r>
              <a:rPr lang="en-AU" sz="2400" baseline="-25000" dirty="0" err="1"/>
              <a:t>Z</a:t>
            </a:r>
            <a:r>
              <a:rPr lang="en-AU" sz="2400" baseline="-25000" dirty="0" err="1" smtClean="0"/>
              <a:t>oe</a:t>
            </a:r>
            <a:endParaRPr lang="en-AU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BBED510-2797-411A-A7BC-FC288E48E08C}"/>
              </a:ext>
            </a:extLst>
          </p:cNvPr>
          <p:cNvSpPr/>
          <p:nvPr/>
        </p:nvSpPr>
        <p:spPr>
          <a:xfrm>
            <a:off x="5058849" y="4881567"/>
            <a:ext cx="1390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/>
              <a:t>5 </a:t>
            </a:r>
            <a:r>
              <a:rPr lang="en-AU" sz="2400" dirty="0"/>
              <a:t>+</a:t>
            </a:r>
            <a:r>
              <a:rPr lang="en-AU" sz="2400" dirty="0" smtClean="0"/>
              <a:t> </a:t>
            </a:r>
            <a:r>
              <a:rPr lang="en-AU" sz="2400" dirty="0" smtClean="0"/>
              <a:t>6 </a:t>
            </a:r>
            <a:r>
              <a:rPr lang="en-AU" sz="2400" dirty="0"/>
              <a:t>= </a:t>
            </a:r>
            <a:r>
              <a:rPr lang="en-AU" sz="2400" dirty="0" smtClean="0"/>
              <a:t>11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30E369F-C6C1-4C69-AB5E-4BC692BC99DB}"/>
              </a:ext>
            </a:extLst>
          </p:cNvPr>
          <p:cNvSpPr/>
          <p:nvPr/>
        </p:nvSpPr>
        <p:spPr>
          <a:xfrm>
            <a:off x="96911" y="451223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E5C7201-4A7F-4467-98DF-6A90EF2D0A94}"/>
              </a:ext>
            </a:extLst>
          </p:cNvPr>
          <p:cNvSpPr/>
          <p:nvPr/>
        </p:nvSpPr>
        <p:spPr>
          <a:xfrm>
            <a:off x="4696249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2.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E7A70C9-0F55-4086-BB1E-24DD7CE1C638}"/>
              </a:ext>
            </a:extLst>
          </p:cNvPr>
          <p:cNvSpPr/>
          <p:nvPr/>
        </p:nvSpPr>
        <p:spPr>
          <a:xfrm>
            <a:off x="7456935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3.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5E2712B-D0C9-4B60-814E-AA23D39277AD}"/>
              </a:ext>
            </a:extLst>
          </p:cNvPr>
          <p:cNvSpPr/>
          <p:nvPr/>
        </p:nvSpPr>
        <p:spPr>
          <a:xfrm>
            <a:off x="7819535" y="4881567"/>
            <a:ext cx="4275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The </a:t>
            </a:r>
            <a:r>
              <a:rPr lang="en-AU" sz="2400" dirty="0" smtClean="0"/>
              <a:t>net </a:t>
            </a:r>
            <a:r>
              <a:rPr lang="en-AU" sz="2400" dirty="0"/>
              <a:t>force is </a:t>
            </a:r>
            <a:r>
              <a:rPr lang="en-AU" sz="2400" dirty="0" smtClean="0"/>
              <a:t>11 </a:t>
            </a:r>
            <a:r>
              <a:rPr lang="en-AU" sz="2400" dirty="0" smtClean="0"/>
              <a:t>N to the right.</a:t>
            </a:r>
            <a:endParaRPr lang="en-AU" sz="2400" dirty="0"/>
          </a:p>
        </p:txBody>
      </p:sp>
      <p:sp>
        <p:nvSpPr>
          <p:cNvPr id="3" name="Rectangle 2"/>
          <p:cNvSpPr/>
          <p:nvPr/>
        </p:nvSpPr>
        <p:spPr>
          <a:xfrm>
            <a:off x="838029" y="4696901"/>
            <a:ext cx="1811785" cy="1811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53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000099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Types of Forces: Friction</a:t>
            </a:r>
            <a:br>
              <a:rPr lang="en-AU" dirty="0"/>
            </a:br>
            <a:r>
              <a:rPr lang="en-AU" sz="2800" dirty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514481" y="692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 your own words: what are we going to learn?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/>
          <a:lstStyle/>
          <a:p>
            <a:r>
              <a:rPr lang="en-AU" dirty="0"/>
              <a:t>Describe and identify friction.</a:t>
            </a:r>
          </a:p>
          <a:p>
            <a:r>
              <a:rPr lang="en-AU" dirty="0"/>
              <a:t>Use friction in force diagrams.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9CF77F-9496-4178-8C53-0D1F282880E9}"/>
              </a:ext>
            </a:extLst>
          </p:cNvPr>
          <p:cNvSpPr txBox="1"/>
          <p:nvPr/>
        </p:nvSpPr>
        <p:spPr>
          <a:xfrm>
            <a:off x="838200" y="3128878"/>
            <a:ext cx="78204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Think, pair share:</a:t>
            </a:r>
            <a:endParaRPr lang="en-AU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/>
              <a:t>Why is it important to drive slowly in wet weather?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/>
              <a:t>Why </a:t>
            </a:r>
            <a:r>
              <a:rPr lang="en-AU" sz="2600" dirty="0"/>
              <a:t>do cleaners use these signs?</a:t>
            </a:r>
          </a:p>
        </p:txBody>
      </p:sp>
      <p:pic>
        <p:nvPicPr>
          <p:cNvPr id="7" name="Picture 2" descr="http://www.aspli.com/prdimgs/large/caution-wet-floor-sign-a-board-039291.jpg">
            <a:extLst>
              <a:ext uri="{FF2B5EF4-FFF2-40B4-BE49-F238E27FC236}">
                <a16:creationId xmlns:a16="http://schemas.microsoft.com/office/drawing/2014/main" xmlns="" id="{9EED79AC-B2EE-4A6B-9C52-D21CCBDAF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803" y="1940909"/>
            <a:ext cx="3933672" cy="491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70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09575"/>
              </p:ext>
            </p:extLst>
          </p:nvPr>
        </p:nvGraphicFramePr>
        <p:xfrm>
          <a:off x="9514800" y="5441188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contact force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 force that requires two objects to be touching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817715"/>
              </p:ext>
            </p:extLst>
          </p:nvPr>
        </p:nvGraphicFramePr>
        <p:xfrm>
          <a:off x="9514800" y="68400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does friction do?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50751"/>
              </p:ext>
            </p:extLst>
          </p:nvPr>
        </p:nvGraphicFramePr>
        <p:xfrm>
          <a:off x="9514800" y="91850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 which direction does friction act?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What is friction?</a:t>
            </a:r>
          </a:p>
          <a:p>
            <a:r>
              <a:rPr lang="en-AU" dirty="0"/>
              <a:t>Friction is a force that </a:t>
            </a:r>
            <a:r>
              <a:rPr lang="en-AU" dirty="0" smtClean="0"/>
              <a:t>______ </a:t>
            </a:r>
            <a:r>
              <a:rPr lang="en-AU" dirty="0"/>
              <a:t>movement between two objects that are touching. It is a contact force.</a:t>
            </a:r>
          </a:p>
          <a:p>
            <a:r>
              <a:rPr lang="en-AU" dirty="0"/>
              <a:t>The amount of friction depends on the </a:t>
            </a:r>
            <a:r>
              <a:rPr lang="en-AU" dirty="0" smtClean="0"/>
              <a:t>_______ </a:t>
            </a:r>
            <a:r>
              <a:rPr lang="en-AU" dirty="0"/>
              <a:t>of the object being pushed and </a:t>
            </a:r>
            <a:r>
              <a:rPr lang="en-AU" dirty="0" smtClean="0"/>
              <a:t>the smoothness of </a:t>
            </a:r>
            <a:r>
              <a:rPr lang="en-AU" dirty="0"/>
              <a:t>the </a:t>
            </a:r>
            <a:r>
              <a:rPr lang="en-AU" dirty="0" smtClean="0"/>
              <a:t>surfaces.</a:t>
            </a:r>
            <a:endParaRPr lang="en-AU" dirty="0"/>
          </a:p>
          <a:p>
            <a:r>
              <a:rPr lang="en-AU" dirty="0"/>
              <a:t>Friction always acts in the </a:t>
            </a:r>
            <a:r>
              <a:rPr lang="en-AU" dirty="0" smtClean="0"/>
              <a:t>_________ </a:t>
            </a:r>
            <a:r>
              <a:rPr lang="en-AU" dirty="0"/>
              <a:t>direction to movement.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539D0050-07E8-4D4A-AAAF-5B746CCA3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83517"/>
              </p:ext>
            </p:extLst>
          </p:nvPr>
        </p:nvGraphicFramePr>
        <p:xfrm>
          <a:off x="9514800" y="2037848"/>
          <a:ext cx="2605964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The amount of friction depends on: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The weight of the object being pushed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The size of the object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The colour of the surface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The smoothness of the surfaces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7F101EE6-03F9-4C58-9CE8-887461DFA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81" y="4035777"/>
            <a:ext cx="7408968" cy="222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F964C30-890B-491C-84EE-529B5CB1B129}"/>
              </a:ext>
            </a:extLst>
          </p:cNvPr>
          <p:cNvCxnSpPr>
            <a:cxnSpLocks/>
          </p:cNvCxnSpPr>
          <p:nvPr/>
        </p:nvCxnSpPr>
        <p:spPr>
          <a:xfrm flipH="1">
            <a:off x="2736575" y="5779956"/>
            <a:ext cx="1699056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5BB7EC0-4BCB-4A36-8BDD-EABA7C102B20}"/>
              </a:ext>
            </a:extLst>
          </p:cNvPr>
          <p:cNvSpPr txBox="1"/>
          <p:nvPr/>
        </p:nvSpPr>
        <p:spPr>
          <a:xfrm>
            <a:off x="3299037" y="6203208"/>
            <a:ext cx="834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err="1"/>
              <a:t>F</a:t>
            </a:r>
            <a:r>
              <a:rPr lang="en-AU" sz="2800" b="1" baseline="-25000" dirty="0" err="1"/>
              <a:t>push</a:t>
            </a:r>
            <a:endParaRPr lang="en-AU" sz="28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29D73E76-1D10-4359-A3DB-0F06529E33C1}"/>
              </a:ext>
            </a:extLst>
          </p:cNvPr>
          <p:cNvCxnSpPr>
            <a:cxnSpLocks/>
          </p:cNvCxnSpPr>
          <p:nvPr/>
        </p:nvCxnSpPr>
        <p:spPr>
          <a:xfrm>
            <a:off x="6096000" y="5779956"/>
            <a:ext cx="895643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BBA7261-AE20-4F99-9F58-1898B73FFE1B}"/>
              </a:ext>
            </a:extLst>
          </p:cNvPr>
          <p:cNvSpPr txBox="1"/>
          <p:nvPr/>
        </p:nvSpPr>
        <p:spPr>
          <a:xfrm>
            <a:off x="5976424" y="6203208"/>
            <a:ext cx="113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err="1"/>
              <a:t>F</a:t>
            </a:r>
            <a:r>
              <a:rPr lang="en-AU" sz="2800" b="1" baseline="-25000" dirty="0" err="1"/>
              <a:t>friction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2108</Words>
  <Application>Microsoft Office PowerPoint</Application>
  <PresentationFormat>Widescreen</PresentationFormat>
  <Paragraphs>365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Forces: Friction Year 7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ITSC</cp:lastModifiedBy>
  <cp:revision>44</cp:revision>
  <dcterms:created xsi:type="dcterms:W3CDTF">2018-02-20T13:07:19Z</dcterms:created>
  <dcterms:modified xsi:type="dcterms:W3CDTF">2020-08-13T07:50:51Z</dcterms:modified>
</cp:coreProperties>
</file>