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8"/>
  </p:handoutMasterIdLst>
  <p:sldIdLst>
    <p:sldId id="279" r:id="rId2"/>
    <p:sldId id="280" r:id="rId3"/>
    <p:sldId id="282" r:id="rId4"/>
    <p:sldId id="270" r:id="rId5"/>
    <p:sldId id="263" r:id="rId6"/>
    <p:sldId id="283" r:id="rId7"/>
    <p:sldId id="258" r:id="rId8"/>
    <p:sldId id="284" r:id="rId9"/>
    <p:sldId id="285" r:id="rId10"/>
    <p:sldId id="267" r:id="rId11"/>
    <p:sldId id="286" r:id="rId12"/>
    <p:sldId id="287" r:id="rId13"/>
    <p:sldId id="288" r:id="rId14"/>
    <p:sldId id="261" r:id="rId15"/>
    <p:sldId id="271" r:id="rId16"/>
    <p:sldId id="262" r:id="rId17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663300"/>
    <a:srgbClr val="99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559" autoAdjust="0"/>
    <p:restoredTop sz="94660"/>
  </p:normalViewPr>
  <p:slideViewPr>
    <p:cSldViewPr snapToGrid="0">
      <p:cViewPr varScale="1">
        <p:scale>
          <a:sx n="86" d="100"/>
          <a:sy n="86" d="100"/>
        </p:scale>
        <p:origin x="354" y="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862" cy="497333"/>
          </a:xfrm>
          <a:prstGeom prst="rect">
            <a:avLst/>
          </a:prstGeom>
        </p:spPr>
        <p:txBody>
          <a:bodyPr vert="horz" lIns="88221" tIns="44111" rIns="88221" bIns="44111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294" y="1"/>
            <a:ext cx="2945862" cy="497333"/>
          </a:xfrm>
          <a:prstGeom prst="rect">
            <a:avLst/>
          </a:prstGeom>
        </p:spPr>
        <p:txBody>
          <a:bodyPr vert="horz" lIns="88221" tIns="44111" rIns="88221" bIns="44111" rtlCol="0"/>
          <a:lstStyle>
            <a:lvl1pPr algn="r">
              <a:defRPr sz="1200"/>
            </a:lvl1pPr>
          </a:lstStyle>
          <a:p>
            <a:fld id="{5808CDC9-85D4-4503-A1C1-C4A7D08CE495}" type="datetimeFigureOut">
              <a:rPr lang="en-AU" smtClean="0"/>
              <a:t>26/08/2020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9305"/>
            <a:ext cx="2945862" cy="497333"/>
          </a:xfrm>
          <a:prstGeom prst="rect">
            <a:avLst/>
          </a:prstGeom>
        </p:spPr>
        <p:txBody>
          <a:bodyPr vert="horz" lIns="88221" tIns="44111" rIns="88221" bIns="44111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294" y="9429305"/>
            <a:ext cx="2945862" cy="497333"/>
          </a:xfrm>
          <a:prstGeom prst="rect">
            <a:avLst/>
          </a:prstGeom>
        </p:spPr>
        <p:txBody>
          <a:bodyPr vert="horz" lIns="88221" tIns="44111" rIns="88221" bIns="44111" rtlCol="0" anchor="b"/>
          <a:lstStyle>
            <a:lvl1pPr algn="r">
              <a:defRPr sz="1200"/>
            </a:lvl1pPr>
          </a:lstStyle>
          <a:p>
            <a:fld id="{275FFA11-8017-47B8-A9A2-068FE447A80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791290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26/08/2020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38628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26/08/2020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96333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26/08/2020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8301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26/08/2020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90746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26/08/2020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21631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26/08/2020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44287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26/08/2020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14533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26/08/2020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31284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26/08/2020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53238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26/08/2020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5168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26/08/2020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34468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726FA-289A-47A4-9DB2-36250D803CC9}" type="datetimeFigureOut">
              <a:rPr lang="en-AU" smtClean="0"/>
              <a:t>26/08/2020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06294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2429041" cy="584775"/>
          </a:xfrm>
          <a:prstGeom prst="homePlate">
            <a:avLst/>
          </a:prstGeom>
          <a:solidFill>
            <a:srgbClr val="000099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Daily Review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9514800" y="3584120"/>
          <a:ext cx="2605965" cy="32054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0596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Reminders:</a:t>
                      </a:r>
                    </a:p>
                  </a:txBody>
                  <a:tcP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dirty="0"/>
                        <a:t>Lubrication </a:t>
                      </a:r>
                      <a:r>
                        <a:rPr lang="en-AU" b="0" dirty="0"/>
                        <a:t>makes things slippery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dirty="0"/>
                        <a:t>Balls and rollers</a:t>
                      </a:r>
                      <a:r>
                        <a:rPr lang="en-AU" b="0" dirty="0"/>
                        <a:t> make things roll, which produces less friction than pushing or sliding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dirty="0"/>
                        <a:t>Levitation</a:t>
                      </a:r>
                      <a:r>
                        <a:rPr lang="en-AU" b="0" dirty="0"/>
                        <a:t> reduces contact between surface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dirty="0"/>
                        <a:t>Streamlined </a:t>
                      </a:r>
                      <a:r>
                        <a:rPr lang="en-AU" b="0" dirty="0"/>
                        <a:t>objects are smooth and rounded</a:t>
                      </a:r>
                      <a:endParaRPr lang="en-AU" b="1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9514800" y="68400"/>
          <a:ext cx="2605964" cy="1005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Which method of friction reduction is being used?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9514800" y="1155354"/>
          <a:ext cx="2605964" cy="1005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2</a:t>
                      </a:r>
                    </a:p>
                  </a:txBody>
                  <a:tcP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How does this method work in this situation?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44CB129D-136E-4122-A4F7-271A88385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066" y="720000"/>
            <a:ext cx="8968970" cy="6069600"/>
          </a:xfrm>
        </p:spPr>
        <p:txBody>
          <a:bodyPr/>
          <a:lstStyle/>
          <a:p>
            <a:r>
              <a:rPr lang="en-AU" dirty="0"/>
              <a:t>In situations where friction is reduced, you need to: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AU" sz="2800" dirty="0"/>
              <a:t>Identify </a:t>
            </a:r>
            <a:r>
              <a:rPr lang="en-AU" sz="2800" b="1" dirty="0"/>
              <a:t>which</a:t>
            </a:r>
            <a:r>
              <a:rPr lang="en-AU" sz="2800" dirty="0"/>
              <a:t> method is being used.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AU" sz="2800" dirty="0"/>
              <a:t>Explain </a:t>
            </a:r>
            <a:r>
              <a:rPr lang="en-AU" sz="2800" b="1" dirty="0"/>
              <a:t>how</a:t>
            </a:r>
            <a:r>
              <a:rPr lang="en-AU" sz="2800" dirty="0"/>
              <a:t> friction is being reduced in that situation.</a:t>
            </a:r>
          </a:p>
          <a:p>
            <a:pPr marL="971550" lvl="1" indent="-514350">
              <a:buFont typeface="+mj-lt"/>
              <a:buAutoNum type="arabicPeriod"/>
            </a:pPr>
            <a:endParaRPr lang="en-AU" sz="2800" dirty="0"/>
          </a:p>
          <a:p>
            <a:pPr marL="971550" lvl="1" indent="-514350">
              <a:buFont typeface="+mj-lt"/>
              <a:buAutoNum type="arabicPeriod"/>
            </a:pPr>
            <a:endParaRPr lang="en-AU" sz="2800" dirty="0"/>
          </a:p>
          <a:p>
            <a:pPr marL="971550" lvl="1" indent="-514350">
              <a:buFont typeface="+mj-lt"/>
              <a:buAutoNum type="arabicPeriod"/>
            </a:pPr>
            <a:endParaRPr lang="en-AU" sz="2800" dirty="0"/>
          </a:p>
          <a:p>
            <a:pPr marL="971550" lvl="1" indent="-514350">
              <a:buFont typeface="+mj-lt"/>
              <a:buAutoNum type="arabicPeriod"/>
            </a:pPr>
            <a:endParaRPr lang="en-AU" sz="2800" dirty="0"/>
          </a:p>
          <a:p>
            <a:pPr marL="971550" lvl="1" indent="-514350">
              <a:buFont typeface="+mj-lt"/>
              <a:buAutoNum type="arabicPeriod"/>
            </a:pPr>
            <a:endParaRPr lang="en-AU" sz="2800" dirty="0"/>
          </a:p>
          <a:p>
            <a:pPr marL="971550" lvl="1" indent="-514350">
              <a:buFont typeface="+mj-lt"/>
              <a:buAutoNum type="arabicPeriod"/>
            </a:pPr>
            <a:endParaRPr lang="en-AU" sz="2800" dirty="0"/>
          </a:p>
          <a:p>
            <a:pPr marL="971550" lvl="1" indent="-514350">
              <a:buFont typeface="+mj-lt"/>
              <a:buAutoNum type="arabicPeriod"/>
            </a:pPr>
            <a:endParaRPr lang="en-AU" sz="2800" dirty="0"/>
          </a:p>
          <a:p>
            <a:pPr marL="971550" lvl="1" indent="-514350">
              <a:buFont typeface="+mj-lt"/>
              <a:buAutoNum type="arabicPeriod"/>
            </a:pPr>
            <a:endParaRPr lang="en-AU" sz="2800" dirty="0"/>
          </a:p>
          <a:p>
            <a:pPr marL="0" indent="0">
              <a:buNone/>
            </a:pPr>
            <a:r>
              <a:rPr lang="en-AU" dirty="0">
                <a:solidFill>
                  <a:srgbClr val="FF0000"/>
                </a:solidFill>
              </a:rPr>
              <a:t>This is an example of </a:t>
            </a:r>
            <a:r>
              <a:rPr lang="en-AU" b="1" dirty="0" smtClean="0">
                <a:solidFill>
                  <a:srgbClr val="FF0000"/>
                </a:solidFill>
              </a:rPr>
              <a:t>________</a:t>
            </a:r>
            <a:r>
              <a:rPr lang="en-AU" dirty="0" smtClean="0">
                <a:solidFill>
                  <a:srgbClr val="FF0000"/>
                </a:solidFill>
              </a:rPr>
              <a:t>. </a:t>
            </a:r>
            <a:r>
              <a:rPr lang="en-AU" dirty="0">
                <a:solidFill>
                  <a:srgbClr val="FF0000"/>
                </a:solidFill>
              </a:rPr>
              <a:t>The wheels in the shoes roll, which produces </a:t>
            </a:r>
            <a:r>
              <a:rPr lang="en-AU" dirty="0" smtClean="0">
                <a:solidFill>
                  <a:srgbClr val="FF0000"/>
                </a:solidFill>
              </a:rPr>
              <a:t>_____________ than </a:t>
            </a:r>
            <a:r>
              <a:rPr lang="en-AU" dirty="0">
                <a:solidFill>
                  <a:srgbClr val="FF0000"/>
                </a:solidFill>
              </a:rPr>
              <a:t>pushing or sliding.</a:t>
            </a:r>
          </a:p>
        </p:txBody>
      </p:sp>
      <p:pic>
        <p:nvPicPr>
          <p:cNvPr id="7170" name="Picture 2" descr="https://s3-eu-west-1.amazonaws.com/images.linnlive.com/547b3d68c93e199cbd048cb886b17ccc/82333ddd-a3c2-448b-b7e1-78d8fbef44ab.jpg">
            <a:extLst>
              <a:ext uri="{FF2B5EF4-FFF2-40B4-BE49-F238E27FC236}">
                <a16:creationId xmlns:a16="http://schemas.microsoft.com/office/drawing/2014/main" xmlns="" id="{24968BD8-43DA-483C-8D28-C0342C1911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3" t="4762" r="4173" b="4608"/>
          <a:stretch/>
        </p:blipFill>
        <p:spPr bwMode="auto">
          <a:xfrm>
            <a:off x="3115994" y="2161194"/>
            <a:ext cx="3605256" cy="3511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8957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6366229" cy="584775"/>
          </a:xfrm>
          <a:prstGeom prst="homePlate">
            <a:avLst/>
          </a:prstGeom>
          <a:solidFill>
            <a:srgbClr val="000099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Development / Guided Practice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0478677"/>
              </p:ext>
            </p:extLst>
          </p:nvPr>
        </p:nvGraphicFramePr>
        <p:xfrm>
          <a:off x="9514800" y="68400"/>
          <a:ext cx="2605964" cy="15544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What three things do you need to consider when comparing gravitational force?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1822722"/>
              </p:ext>
            </p:extLst>
          </p:nvPr>
        </p:nvGraphicFramePr>
        <p:xfrm>
          <a:off x="9514800" y="1774191"/>
          <a:ext cx="2605964" cy="12801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2</a:t>
                      </a:r>
                    </a:p>
                  </a:txBody>
                  <a:tcP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What two things do you need to include in your final answer?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44CB129D-136E-4122-A4F7-271A88385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20000"/>
            <a:ext cx="8559835" cy="4351338"/>
          </a:xfrm>
        </p:spPr>
        <p:txBody>
          <a:bodyPr/>
          <a:lstStyle/>
          <a:p>
            <a:pPr marL="0" indent="0">
              <a:buNone/>
            </a:pPr>
            <a:r>
              <a:rPr lang="en-AU" b="1" dirty="0"/>
              <a:t>Comparing Gravity</a:t>
            </a:r>
          </a:p>
          <a:p>
            <a:r>
              <a:rPr lang="en-AU" dirty="0"/>
              <a:t>When comparing the force of gravity on two objects, you need to consider: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AU" sz="2600" dirty="0"/>
              <a:t>The </a:t>
            </a:r>
            <a:r>
              <a:rPr lang="en-AU" sz="2600" b="1" dirty="0"/>
              <a:t>mass of the objects</a:t>
            </a:r>
            <a:r>
              <a:rPr lang="en-AU" sz="2600" dirty="0"/>
              <a:t>: more mass = more gravity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AU" sz="2600" dirty="0"/>
              <a:t>The </a:t>
            </a:r>
            <a:r>
              <a:rPr lang="en-AU" sz="2600" b="1" dirty="0"/>
              <a:t>mass of the planets</a:t>
            </a:r>
            <a:r>
              <a:rPr lang="en-AU" sz="2600" dirty="0"/>
              <a:t>: more mass = more gravity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AU" sz="2600" dirty="0"/>
              <a:t>The </a:t>
            </a:r>
            <a:r>
              <a:rPr lang="en-AU" sz="2600" b="1" dirty="0"/>
              <a:t>distance between the objects</a:t>
            </a:r>
            <a:r>
              <a:rPr lang="en-AU" sz="2600" dirty="0"/>
              <a:t>: more distance = </a:t>
            </a:r>
            <a:r>
              <a:rPr lang="en-AU" sz="2600" i="1" dirty="0"/>
              <a:t>less</a:t>
            </a:r>
            <a:r>
              <a:rPr lang="en-AU" sz="2600" dirty="0"/>
              <a:t> gravity</a:t>
            </a:r>
          </a:p>
          <a:p>
            <a:r>
              <a:rPr lang="en-AU" dirty="0"/>
              <a:t>Then state </a:t>
            </a:r>
            <a:r>
              <a:rPr lang="en-AU" b="1" dirty="0"/>
              <a:t>which object is pulled more</a:t>
            </a:r>
            <a:r>
              <a:rPr lang="en-AU" dirty="0"/>
              <a:t> (or less) by gravity and explain </a:t>
            </a:r>
            <a:r>
              <a:rPr lang="en-AU" b="1" dirty="0"/>
              <a:t>why</a:t>
            </a:r>
            <a:r>
              <a:rPr lang="en-AU" dirty="0"/>
              <a:t>.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xmlns="" id="{3D7D87A2-7586-4822-A76A-E79C64C5F5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8203952"/>
              </p:ext>
            </p:extLst>
          </p:nvPr>
        </p:nvGraphicFramePr>
        <p:xfrm>
          <a:off x="9514800" y="3858440"/>
          <a:ext cx="2605964" cy="29311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Vocabulary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baseline="0" dirty="0"/>
                        <a:t>mass </a:t>
                      </a:r>
                      <a:r>
                        <a:rPr lang="en-AU" b="0" baseline="0" dirty="0"/>
                        <a:t>(</a:t>
                      </a:r>
                      <a:r>
                        <a:rPr lang="en-AU" b="0" i="1" baseline="0" dirty="0"/>
                        <a:t>noun</a:t>
                      </a:r>
                      <a:r>
                        <a:rPr lang="en-AU" b="0" i="0" baseline="0" dirty="0"/>
                        <a:t>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0" i="0" baseline="0" dirty="0"/>
                        <a:t>the amount of matter (‘stuff’) an object contains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i="0" baseline="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i="0" baseline="0" dirty="0"/>
                        <a:t>gravity </a:t>
                      </a:r>
                      <a:r>
                        <a:rPr lang="en-AU" b="0" i="0" baseline="0" dirty="0"/>
                        <a:t>(</a:t>
                      </a:r>
                      <a:r>
                        <a:rPr lang="en-AU" b="0" i="1" baseline="0" dirty="0"/>
                        <a:t>noun</a:t>
                      </a:r>
                      <a:r>
                        <a:rPr lang="en-AU" b="0" i="0" baseline="0" dirty="0"/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a non-contact force that pulls objects with mass together</a:t>
                      </a:r>
                      <a:endParaRPr lang="en-AU" sz="18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65D68750-CAD8-477C-B017-E25FDEEB9D1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3165" r="5393" b="47107"/>
          <a:stretch/>
        </p:blipFill>
        <p:spPr>
          <a:xfrm>
            <a:off x="838200" y="4575928"/>
            <a:ext cx="3916681" cy="228207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63A24AC8-E87C-435D-BA62-D13DF5828095}"/>
              </a:ext>
            </a:extLst>
          </p:cNvPr>
          <p:cNvSpPr txBox="1"/>
          <p:nvPr/>
        </p:nvSpPr>
        <p:spPr>
          <a:xfrm>
            <a:off x="5118117" y="4670523"/>
            <a:ext cx="4279918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600" dirty="0">
                <a:solidFill>
                  <a:srgbClr val="FF0000"/>
                </a:solidFill>
              </a:rPr>
              <a:t>The brick on the Earth is pulled </a:t>
            </a:r>
            <a:r>
              <a:rPr lang="en-AU" sz="2600" dirty="0" smtClean="0">
                <a:solidFill>
                  <a:srgbClr val="FF0000"/>
                </a:solidFill>
              </a:rPr>
              <a:t>______ </a:t>
            </a:r>
            <a:r>
              <a:rPr lang="en-AU" sz="2600" dirty="0">
                <a:solidFill>
                  <a:srgbClr val="FF0000"/>
                </a:solidFill>
              </a:rPr>
              <a:t>by gravity because the Earth has more </a:t>
            </a:r>
            <a:r>
              <a:rPr lang="en-AU" sz="2600" dirty="0" smtClean="0">
                <a:solidFill>
                  <a:srgbClr val="FF0000"/>
                </a:solidFill>
              </a:rPr>
              <a:t>______ </a:t>
            </a:r>
            <a:r>
              <a:rPr lang="en-AU" sz="2600" dirty="0">
                <a:solidFill>
                  <a:srgbClr val="FF0000"/>
                </a:solidFill>
              </a:rPr>
              <a:t>than the Moon.</a:t>
            </a:r>
          </a:p>
        </p:txBody>
      </p:sp>
    </p:spTree>
    <p:extLst>
      <p:ext uri="{BB962C8B-B14F-4D97-AF65-F5344CB8AC3E}">
        <p14:creationId xmlns:p14="http://schemas.microsoft.com/office/powerpoint/2010/main" val="1395435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6366229" cy="584775"/>
          </a:xfrm>
          <a:prstGeom prst="homePlate">
            <a:avLst/>
          </a:prstGeom>
          <a:solidFill>
            <a:srgbClr val="000099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Development / Guided Practice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1003403"/>
              </p:ext>
            </p:extLst>
          </p:nvPr>
        </p:nvGraphicFramePr>
        <p:xfrm>
          <a:off x="9514800" y="68400"/>
          <a:ext cx="2605964" cy="1005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Is the mass of the two objects different?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8272678"/>
              </p:ext>
            </p:extLst>
          </p:nvPr>
        </p:nvGraphicFramePr>
        <p:xfrm>
          <a:off x="9514800" y="1164591"/>
          <a:ext cx="2605964" cy="1005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2</a:t>
                      </a:r>
                    </a:p>
                  </a:txBody>
                  <a:tcP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Is the mass of the two planets different?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44CB129D-136E-4122-A4F7-271A88385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20000"/>
            <a:ext cx="8559835" cy="4351338"/>
          </a:xfrm>
        </p:spPr>
        <p:txBody>
          <a:bodyPr/>
          <a:lstStyle/>
          <a:p>
            <a:pPr marL="0" indent="0">
              <a:buNone/>
            </a:pPr>
            <a:r>
              <a:rPr lang="en-AU" b="1" dirty="0"/>
              <a:t>Comparing Gravity</a:t>
            </a:r>
          </a:p>
          <a:p>
            <a:pPr marL="457200" indent="-457200">
              <a:buFont typeface="+mj-lt"/>
              <a:buAutoNum type="arabicPeriod"/>
            </a:pPr>
            <a:r>
              <a:rPr lang="en-AU" sz="2000" dirty="0"/>
              <a:t>Consider the </a:t>
            </a:r>
            <a:r>
              <a:rPr lang="en-AU" sz="2000" b="1" dirty="0"/>
              <a:t>mass of the objects</a:t>
            </a:r>
            <a:r>
              <a:rPr lang="en-AU" sz="2000" dirty="0"/>
              <a:t>: more mass = more gravity</a:t>
            </a:r>
          </a:p>
          <a:p>
            <a:pPr marL="457200" indent="-457200">
              <a:buFont typeface="+mj-lt"/>
              <a:buAutoNum type="arabicPeriod"/>
            </a:pPr>
            <a:r>
              <a:rPr lang="en-AU" sz="2000" dirty="0"/>
              <a:t>Consider the </a:t>
            </a:r>
            <a:r>
              <a:rPr lang="en-AU" sz="2000" b="1" dirty="0"/>
              <a:t>mass of the planets</a:t>
            </a:r>
            <a:r>
              <a:rPr lang="en-AU" sz="2000" dirty="0"/>
              <a:t>: more mass = more gravity</a:t>
            </a:r>
          </a:p>
          <a:p>
            <a:pPr marL="457200" indent="-457200">
              <a:buFont typeface="+mj-lt"/>
              <a:buAutoNum type="arabicPeriod"/>
            </a:pPr>
            <a:r>
              <a:rPr lang="en-AU" sz="2000" dirty="0"/>
              <a:t>Consider the </a:t>
            </a:r>
            <a:r>
              <a:rPr lang="en-AU" sz="2000" b="1" dirty="0"/>
              <a:t>distance between the objects</a:t>
            </a:r>
            <a:r>
              <a:rPr lang="en-AU" sz="2000" dirty="0"/>
              <a:t>: more distance = </a:t>
            </a:r>
            <a:r>
              <a:rPr lang="en-AU" sz="2000" i="1" dirty="0"/>
              <a:t>less</a:t>
            </a:r>
            <a:r>
              <a:rPr lang="en-AU" sz="2000" dirty="0"/>
              <a:t> gravity</a:t>
            </a:r>
          </a:p>
          <a:p>
            <a:r>
              <a:rPr lang="en-AU" sz="2000" dirty="0"/>
              <a:t>State </a:t>
            </a:r>
            <a:r>
              <a:rPr lang="en-AU" sz="2000" b="1" dirty="0"/>
              <a:t>which object is pulled more</a:t>
            </a:r>
            <a:r>
              <a:rPr lang="en-AU" sz="2000" dirty="0"/>
              <a:t> (or less) by gravity and explain </a:t>
            </a:r>
            <a:r>
              <a:rPr lang="en-AU" sz="2000" b="1" dirty="0"/>
              <a:t>why</a:t>
            </a:r>
            <a:r>
              <a:rPr lang="en-AU" sz="2000" dirty="0"/>
              <a:t>.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xmlns="" id="{3D7D87A2-7586-4822-A76A-E79C64C5F5E9}"/>
              </a:ext>
            </a:extLst>
          </p:cNvPr>
          <p:cNvGraphicFramePr>
            <a:graphicFrameLocks noGrp="1"/>
          </p:cNvGraphicFramePr>
          <p:nvPr/>
        </p:nvGraphicFramePr>
        <p:xfrm>
          <a:off x="9514800" y="3858440"/>
          <a:ext cx="2605964" cy="29311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Vocabulary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baseline="0" dirty="0"/>
                        <a:t>mass </a:t>
                      </a:r>
                      <a:r>
                        <a:rPr lang="en-AU" b="0" baseline="0" dirty="0"/>
                        <a:t>(</a:t>
                      </a:r>
                      <a:r>
                        <a:rPr lang="en-AU" b="0" i="1" baseline="0" dirty="0"/>
                        <a:t>noun</a:t>
                      </a:r>
                      <a:r>
                        <a:rPr lang="en-AU" b="0" i="0" baseline="0" dirty="0"/>
                        <a:t>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0" i="0" baseline="0" dirty="0"/>
                        <a:t>the amount of matter (‘stuff’) an object contains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i="0" baseline="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i="0" baseline="0" dirty="0"/>
                        <a:t>gravity </a:t>
                      </a:r>
                      <a:r>
                        <a:rPr lang="en-AU" b="0" i="0" baseline="0" dirty="0"/>
                        <a:t>(</a:t>
                      </a:r>
                      <a:r>
                        <a:rPr lang="en-AU" b="0" i="1" baseline="0" dirty="0"/>
                        <a:t>noun</a:t>
                      </a:r>
                      <a:r>
                        <a:rPr lang="en-AU" b="0" i="0" baseline="0" dirty="0"/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a non-contact force that pulls objects with mass together</a:t>
                      </a:r>
                      <a:endParaRPr lang="en-AU" sz="18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63A24AC8-E87C-435D-BA62-D13DF5828095}"/>
              </a:ext>
            </a:extLst>
          </p:cNvPr>
          <p:cNvSpPr txBox="1"/>
          <p:nvPr/>
        </p:nvSpPr>
        <p:spPr>
          <a:xfrm>
            <a:off x="0" y="5122547"/>
            <a:ext cx="427991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600" dirty="0">
                <a:solidFill>
                  <a:srgbClr val="FF0000"/>
                </a:solidFill>
              </a:rPr>
              <a:t>The ________ is pulled ____ by gravity because…</a:t>
            </a:r>
          </a:p>
        </p:txBody>
      </p:sp>
      <p:pic>
        <p:nvPicPr>
          <p:cNvPr id="1026" name="Picture 2" descr="http://www.toxel.com/wp-content/uploads/2011/09/astronauts00.jpg">
            <a:extLst>
              <a:ext uri="{FF2B5EF4-FFF2-40B4-BE49-F238E27FC236}">
                <a16:creationId xmlns:a16="http://schemas.microsoft.com/office/drawing/2014/main" xmlns="" id="{C388ED90-E4B7-4834-86CF-35B3D7CBF7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36" y="2838442"/>
            <a:ext cx="4386001" cy="2183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media.mnn.com/assets/images/2016/02/astronaut-floating-in-space-above-earth.jpg.653x0_q80_crop-smart.jpg">
            <a:extLst>
              <a:ext uri="{FF2B5EF4-FFF2-40B4-BE49-F238E27FC236}">
                <a16:creationId xmlns:a16="http://schemas.microsoft.com/office/drawing/2014/main" xmlns="" id="{4E799FBA-7503-4B04-8252-C5B71044ED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7891" y="2838442"/>
            <a:ext cx="4900144" cy="3196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xmlns="" id="{DC1B8D98-FEC1-4E4B-9838-89439383F0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953978"/>
              </p:ext>
            </p:extLst>
          </p:nvPr>
        </p:nvGraphicFramePr>
        <p:xfrm>
          <a:off x="9514800" y="2260782"/>
          <a:ext cx="2605964" cy="1005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3</a:t>
                      </a:r>
                    </a:p>
                  </a:txBody>
                  <a:tcP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Is the distance between the two objects different?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8073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6366229" cy="584775"/>
          </a:xfrm>
          <a:prstGeom prst="homePlate">
            <a:avLst/>
          </a:prstGeom>
          <a:solidFill>
            <a:srgbClr val="000099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Development / Guided Practice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9514800" y="68400"/>
          <a:ext cx="2605964" cy="1005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Is the mass of the two objects different?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9514800" y="1164591"/>
          <a:ext cx="2605964" cy="1005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2</a:t>
                      </a:r>
                    </a:p>
                  </a:txBody>
                  <a:tcP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Is the mass of the two planets different?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44CB129D-136E-4122-A4F7-271A88385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20000"/>
            <a:ext cx="8559835" cy="4351338"/>
          </a:xfrm>
        </p:spPr>
        <p:txBody>
          <a:bodyPr/>
          <a:lstStyle/>
          <a:p>
            <a:pPr marL="0" indent="0">
              <a:buNone/>
            </a:pPr>
            <a:r>
              <a:rPr lang="en-AU" b="1" dirty="0"/>
              <a:t>Comparing Gravity</a:t>
            </a:r>
          </a:p>
          <a:p>
            <a:pPr marL="457200" indent="-457200">
              <a:buFont typeface="+mj-lt"/>
              <a:buAutoNum type="arabicPeriod"/>
            </a:pPr>
            <a:r>
              <a:rPr lang="en-AU" sz="2000" dirty="0"/>
              <a:t>Consider the </a:t>
            </a:r>
            <a:r>
              <a:rPr lang="en-AU" sz="2000" b="1" dirty="0"/>
              <a:t>mass of the objects</a:t>
            </a:r>
            <a:r>
              <a:rPr lang="en-AU" sz="2000" dirty="0"/>
              <a:t>: more mass = more gravity</a:t>
            </a:r>
          </a:p>
          <a:p>
            <a:pPr marL="457200" indent="-457200">
              <a:buFont typeface="+mj-lt"/>
              <a:buAutoNum type="arabicPeriod"/>
            </a:pPr>
            <a:r>
              <a:rPr lang="en-AU" sz="2000" dirty="0"/>
              <a:t>Consider the </a:t>
            </a:r>
            <a:r>
              <a:rPr lang="en-AU" sz="2000" b="1" dirty="0"/>
              <a:t>mass of the planets</a:t>
            </a:r>
            <a:r>
              <a:rPr lang="en-AU" sz="2000" dirty="0"/>
              <a:t>: more mass = more gravity</a:t>
            </a:r>
          </a:p>
          <a:p>
            <a:pPr marL="457200" indent="-457200">
              <a:buFont typeface="+mj-lt"/>
              <a:buAutoNum type="arabicPeriod"/>
            </a:pPr>
            <a:r>
              <a:rPr lang="en-AU" sz="2000" dirty="0"/>
              <a:t>Consider the </a:t>
            </a:r>
            <a:r>
              <a:rPr lang="en-AU" sz="2000" b="1" dirty="0"/>
              <a:t>distance between the objects</a:t>
            </a:r>
            <a:r>
              <a:rPr lang="en-AU" sz="2000" dirty="0"/>
              <a:t>: more distance = </a:t>
            </a:r>
            <a:r>
              <a:rPr lang="en-AU" sz="2000" i="1" dirty="0"/>
              <a:t>less</a:t>
            </a:r>
            <a:r>
              <a:rPr lang="en-AU" sz="2000" dirty="0"/>
              <a:t> gravity</a:t>
            </a:r>
          </a:p>
          <a:p>
            <a:r>
              <a:rPr lang="en-AU" sz="2000" dirty="0"/>
              <a:t>State </a:t>
            </a:r>
            <a:r>
              <a:rPr lang="en-AU" sz="2000" b="1" dirty="0"/>
              <a:t>which object is pulled more</a:t>
            </a:r>
            <a:r>
              <a:rPr lang="en-AU" sz="2000" dirty="0"/>
              <a:t> (or less) by gravity and explain </a:t>
            </a:r>
            <a:r>
              <a:rPr lang="en-AU" sz="2000" b="1" dirty="0"/>
              <a:t>why</a:t>
            </a:r>
            <a:r>
              <a:rPr lang="en-AU" sz="2000" dirty="0"/>
              <a:t>.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xmlns="" id="{3D7D87A2-7586-4822-A76A-E79C64C5F5E9}"/>
              </a:ext>
            </a:extLst>
          </p:cNvPr>
          <p:cNvGraphicFramePr>
            <a:graphicFrameLocks noGrp="1"/>
          </p:cNvGraphicFramePr>
          <p:nvPr/>
        </p:nvGraphicFramePr>
        <p:xfrm>
          <a:off x="9514800" y="3858440"/>
          <a:ext cx="2605964" cy="29311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Vocabulary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baseline="0" dirty="0"/>
                        <a:t>mass </a:t>
                      </a:r>
                      <a:r>
                        <a:rPr lang="en-AU" b="0" baseline="0" dirty="0"/>
                        <a:t>(</a:t>
                      </a:r>
                      <a:r>
                        <a:rPr lang="en-AU" b="0" i="1" baseline="0" dirty="0"/>
                        <a:t>noun</a:t>
                      </a:r>
                      <a:r>
                        <a:rPr lang="en-AU" b="0" i="0" baseline="0" dirty="0"/>
                        <a:t>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0" i="0" baseline="0" dirty="0"/>
                        <a:t>the amount of matter (‘stuff’) an object contains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i="0" baseline="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i="0" baseline="0" dirty="0"/>
                        <a:t>gravity </a:t>
                      </a:r>
                      <a:r>
                        <a:rPr lang="en-AU" b="0" i="0" baseline="0" dirty="0"/>
                        <a:t>(</a:t>
                      </a:r>
                      <a:r>
                        <a:rPr lang="en-AU" b="0" i="1" baseline="0" dirty="0"/>
                        <a:t>noun</a:t>
                      </a:r>
                      <a:r>
                        <a:rPr lang="en-AU" b="0" i="0" baseline="0" dirty="0"/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a non-contact force that pulls objects with mass together</a:t>
                      </a:r>
                      <a:endParaRPr lang="en-AU" sz="18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63A24AC8-E87C-435D-BA62-D13DF5828095}"/>
              </a:ext>
            </a:extLst>
          </p:cNvPr>
          <p:cNvSpPr txBox="1"/>
          <p:nvPr/>
        </p:nvSpPr>
        <p:spPr>
          <a:xfrm>
            <a:off x="0" y="4178786"/>
            <a:ext cx="427991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600" dirty="0">
                <a:solidFill>
                  <a:srgbClr val="FF0000"/>
                </a:solidFill>
              </a:rPr>
              <a:t>The ________ is pulled ____ by gravity because…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xmlns="" id="{DC1B8D98-FEC1-4E4B-9838-89439383F005}"/>
              </a:ext>
            </a:extLst>
          </p:cNvPr>
          <p:cNvGraphicFramePr>
            <a:graphicFrameLocks noGrp="1"/>
          </p:cNvGraphicFramePr>
          <p:nvPr/>
        </p:nvGraphicFramePr>
        <p:xfrm>
          <a:off x="9514800" y="2260782"/>
          <a:ext cx="2605964" cy="1005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3</a:t>
                      </a:r>
                    </a:p>
                  </a:txBody>
                  <a:tcP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Is the distance between the two objects different?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2050" name="Picture 2" descr="http://a4.pbase.com/o4/41/707241/1/149010649.Pc8EH1Hu.MomnBabyElephantWalking_1010659.jpg">
            <a:extLst>
              <a:ext uri="{FF2B5EF4-FFF2-40B4-BE49-F238E27FC236}">
                <a16:creationId xmlns:a16="http://schemas.microsoft.com/office/drawing/2014/main" xmlns="" id="{954A449A-A456-49D6-9E33-F369B9B131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9918" y="2952930"/>
            <a:ext cx="5118117" cy="3836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9479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6366229" cy="584775"/>
          </a:xfrm>
          <a:prstGeom prst="homePlate">
            <a:avLst/>
          </a:prstGeom>
          <a:solidFill>
            <a:srgbClr val="000099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Development / Guided Practice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9514800" y="68400"/>
          <a:ext cx="2605964" cy="1005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Is the mass of the two objects different?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9514800" y="1164591"/>
          <a:ext cx="2605964" cy="1005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2</a:t>
                      </a:r>
                    </a:p>
                  </a:txBody>
                  <a:tcP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Is the mass of the two planets different?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44CB129D-136E-4122-A4F7-271A88385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20000"/>
            <a:ext cx="8559835" cy="4351338"/>
          </a:xfrm>
        </p:spPr>
        <p:txBody>
          <a:bodyPr/>
          <a:lstStyle/>
          <a:p>
            <a:pPr marL="0" indent="0">
              <a:buNone/>
            </a:pPr>
            <a:r>
              <a:rPr lang="en-AU" b="1" dirty="0"/>
              <a:t>Comparing Gravity</a:t>
            </a:r>
          </a:p>
          <a:p>
            <a:pPr marL="457200" indent="-457200">
              <a:buFont typeface="+mj-lt"/>
              <a:buAutoNum type="arabicPeriod"/>
            </a:pPr>
            <a:r>
              <a:rPr lang="en-AU" sz="2000" dirty="0"/>
              <a:t>Consider the </a:t>
            </a:r>
            <a:r>
              <a:rPr lang="en-AU" sz="2000" b="1" dirty="0"/>
              <a:t>mass of the objects</a:t>
            </a:r>
            <a:r>
              <a:rPr lang="en-AU" sz="2000" dirty="0"/>
              <a:t>: more mass = more gravity</a:t>
            </a:r>
          </a:p>
          <a:p>
            <a:pPr marL="457200" indent="-457200">
              <a:buFont typeface="+mj-lt"/>
              <a:buAutoNum type="arabicPeriod"/>
            </a:pPr>
            <a:r>
              <a:rPr lang="en-AU" sz="2000" dirty="0"/>
              <a:t>Consider the </a:t>
            </a:r>
            <a:r>
              <a:rPr lang="en-AU" sz="2000" b="1" dirty="0"/>
              <a:t>mass of the planets</a:t>
            </a:r>
            <a:r>
              <a:rPr lang="en-AU" sz="2000" dirty="0"/>
              <a:t>: more mass = more gravity</a:t>
            </a:r>
          </a:p>
          <a:p>
            <a:pPr marL="457200" indent="-457200">
              <a:buFont typeface="+mj-lt"/>
              <a:buAutoNum type="arabicPeriod"/>
            </a:pPr>
            <a:r>
              <a:rPr lang="en-AU" sz="2000" dirty="0"/>
              <a:t>Consider the </a:t>
            </a:r>
            <a:r>
              <a:rPr lang="en-AU" sz="2000" b="1" dirty="0"/>
              <a:t>distance between the objects</a:t>
            </a:r>
            <a:r>
              <a:rPr lang="en-AU" sz="2000" dirty="0"/>
              <a:t>: more distance = </a:t>
            </a:r>
            <a:r>
              <a:rPr lang="en-AU" sz="2000" i="1" dirty="0"/>
              <a:t>less</a:t>
            </a:r>
            <a:r>
              <a:rPr lang="en-AU" sz="2000" dirty="0"/>
              <a:t> gravity</a:t>
            </a:r>
          </a:p>
          <a:p>
            <a:r>
              <a:rPr lang="en-AU" sz="2000" dirty="0"/>
              <a:t>State </a:t>
            </a:r>
            <a:r>
              <a:rPr lang="en-AU" sz="2000" b="1" dirty="0"/>
              <a:t>which object is pulled more</a:t>
            </a:r>
            <a:r>
              <a:rPr lang="en-AU" sz="2000" dirty="0"/>
              <a:t> (or less) by gravity and explain </a:t>
            </a:r>
            <a:r>
              <a:rPr lang="en-AU" sz="2000" b="1" dirty="0"/>
              <a:t>why</a:t>
            </a:r>
            <a:r>
              <a:rPr lang="en-AU" sz="2000" dirty="0"/>
              <a:t>.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xmlns="" id="{3D7D87A2-7586-4822-A76A-E79C64C5F5E9}"/>
              </a:ext>
            </a:extLst>
          </p:cNvPr>
          <p:cNvGraphicFramePr>
            <a:graphicFrameLocks noGrp="1"/>
          </p:cNvGraphicFramePr>
          <p:nvPr/>
        </p:nvGraphicFramePr>
        <p:xfrm>
          <a:off x="9514800" y="3858440"/>
          <a:ext cx="2605964" cy="29311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Vocabulary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baseline="0" dirty="0"/>
                        <a:t>mass </a:t>
                      </a:r>
                      <a:r>
                        <a:rPr lang="en-AU" b="0" baseline="0" dirty="0"/>
                        <a:t>(</a:t>
                      </a:r>
                      <a:r>
                        <a:rPr lang="en-AU" b="0" i="1" baseline="0" dirty="0"/>
                        <a:t>noun</a:t>
                      </a:r>
                      <a:r>
                        <a:rPr lang="en-AU" b="0" i="0" baseline="0" dirty="0"/>
                        <a:t>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0" i="0" baseline="0" dirty="0"/>
                        <a:t>the amount of matter (‘stuff’) an object contains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i="0" baseline="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i="0" baseline="0" dirty="0"/>
                        <a:t>gravity </a:t>
                      </a:r>
                      <a:r>
                        <a:rPr lang="en-AU" b="0" i="0" baseline="0" dirty="0"/>
                        <a:t>(</a:t>
                      </a:r>
                      <a:r>
                        <a:rPr lang="en-AU" b="0" i="1" baseline="0" dirty="0"/>
                        <a:t>noun</a:t>
                      </a:r>
                      <a:r>
                        <a:rPr lang="en-AU" b="0" i="0" baseline="0" dirty="0"/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a non-contact force that pulls objects with mass together</a:t>
                      </a:r>
                      <a:endParaRPr lang="en-AU" sz="18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63A24AC8-E87C-435D-BA62-D13DF5828095}"/>
              </a:ext>
            </a:extLst>
          </p:cNvPr>
          <p:cNvSpPr txBox="1"/>
          <p:nvPr/>
        </p:nvSpPr>
        <p:spPr>
          <a:xfrm>
            <a:off x="0" y="4178786"/>
            <a:ext cx="427991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600" dirty="0">
                <a:solidFill>
                  <a:srgbClr val="FF0000"/>
                </a:solidFill>
              </a:rPr>
              <a:t>The ________ is pulled ____ by gravity because…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xmlns="" id="{DC1B8D98-FEC1-4E4B-9838-89439383F005}"/>
              </a:ext>
            </a:extLst>
          </p:cNvPr>
          <p:cNvGraphicFramePr>
            <a:graphicFrameLocks noGrp="1"/>
          </p:cNvGraphicFramePr>
          <p:nvPr/>
        </p:nvGraphicFramePr>
        <p:xfrm>
          <a:off x="9514800" y="2260782"/>
          <a:ext cx="2605964" cy="1005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3</a:t>
                      </a:r>
                    </a:p>
                  </a:txBody>
                  <a:tcP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Is the distance between the two objects different?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F90A235C-0C52-4CAD-A33A-8ECD1C255F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8492" y="2895669"/>
            <a:ext cx="4727120" cy="3966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912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2014888" cy="584775"/>
          </a:xfrm>
          <a:prstGeom prst="homePlate">
            <a:avLst/>
          </a:prstGeom>
          <a:solidFill>
            <a:srgbClr val="000099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Relevance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8DE4CDE6-2979-4292-9E38-3C12910BF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19999"/>
            <a:ext cx="10515600" cy="4006745"/>
          </a:xfrm>
        </p:spPr>
        <p:txBody>
          <a:bodyPr>
            <a:normAutofit/>
          </a:bodyPr>
          <a:lstStyle/>
          <a:p>
            <a:r>
              <a:rPr lang="en-AU" dirty="0"/>
              <a:t>Understanding gravity will help you understand:</a:t>
            </a:r>
          </a:p>
          <a:p>
            <a:pPr lvl="1"/>
            <a:r>
              <a:rPr lang="en-AU" sz="2600" dirty="0"/>
              <a:t>How you move when you jump or fall… or just sit in your chair</a:t>
            </a:r>
          </a:p>
          <a:p>
            <a:pPr lvl="1"/>
            <a:r>
              <a:rPr lang="en-AU" sz="2600" dirty="0"/>
              <a:t>How things move when you throw or drop them (this is called projectile motion)</a:t>
            </a:r>
          </a:p>
          <a:p>
            <a:pPr lvl="1"/>
            <a:r>
              <a:rPr lang="en-AU" sz="2600" dirty="0"/>
              <a:t>How planets orbit around the sun</a:t>
            </a:r>
          </a:p>
          <a:p>
            <a:pPr lvl="1"/>
            <a:r>
              <a:rPr lang="en-AU" sz="2600" dirty="0"/>
              <a:t>How tides work</a:t>
            </a:r>
          </a:p>
          <a:p>
            <a:pPr lvl="1"/>
            <a:r>
              <a:rPr lang="en-AU" sz="2600" dirty="0"/>
              <a:t>Stars, black holes and other cool space stuff</a:t>
            </a:r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3457566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0" y="0"/>
            <a:ext cx="2311405" cy="584775"/>
          </a:xfrm>
          <a:prstGeom prst="homePlate">
            <a:avLst/>
          </a:prstGeom>
          <a:solidFill>
            <a:srgbClr val="000099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Closure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CAB9537A-E908-4D77-AA32-D16BBF1F3E1A}"/>
              </a:ext>
            </a:extLst>
          </p:cNvPr>
          <p:cNvSpPr txBox="1"/>
          <p:nvPr/>
        </p:nvSpPr>
        <p:spPr>
          <a:xfrm>
            <a:off x="838201" y="720536"/>
            <a:ext cx="10515600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AU" sz="2800" dirty="0"/>
              <a:t>Complete each of the following statements with ‘mass’ or ‘weight’.</a:t>
            </a:r>
          </a:p>
          <a:p>
            <a:pPr marL="1028700" lvl="1" indent="-571500">
              <a:buFont typeface="+mj-lt"/>
              <a:buAutoNum type="romanLcPeriod"/>
            </a:pPr>
            <a:r>
              <a:rPr lang="en-AU" sz="2800" dirty="0"/>
              <a:t>_____ is measured in kg.</a:t>
            </a:r>
          </a:p>
          <a:p>
            <a:pPr marL="1028700" lvl="1" indent="-571500">
              <a:buFont typeface="+mj-lt"/>
              <a:buAutoNum type="romanLcPeriod"/>
            </a:pPr>
            <a:r>
              <a:rPr lang="en-AU" sz="2800" dirty="0"/>
              <a:t>_____ is a force.</a:t>
            </a:r>
          </a:p>
          <a:p>
            <a:pPr marL="1028700" lvl="1" indent="-571500">
              <a:buFont typeface="+mj-lt"/>
              <a:buAutoNum type="romanLcPeriod"/>
            </a:pPr>
            <a:r>
              <a:rPr lang="en-AU" sz="2800" dirty="0"/>
              <a:t>_____ does not change, even on different planets.</a:t>
            </a:r>
          </a:p>
          <a:p>
            <a:pPr marL="1028700" lvl="1" indent="-571500">
              <a:buFont typeface="+mj-lt"/>
              <a:buAutoNum type="romanLcPeriod"/>
            </a:pPr>
            <a:r>
              <a:rPr lang="en-AU" sz="2800" dirty="0"/>
              <a:t>_____ is affected by the distance between two objects.</a:t>
            </a:r>
          </a:p>
          <a:p>
            <a:pPr marL="571500" indent="-571500">
              <a:buFont typeface="+mj-lt"/>
              <a:buAutoNum type="arabicPeriod"/>
            </a:pPr>
            <a:endParaRPr lang="en-AU" sz="2800" dirty="0"/>
          </a:p>
          <a:p>
            <a:pPr marL="571500" indent="-571500">
              <a:buFont typeface="+mj-lt"/>
              <a:buAutoNum type="arabicPeriod"/>
            </a:pPr>
            <a:r>
              <a:rPr lang="en-AU" sz="2800" dirty="0"/>
              <a:t>State which object is pulled more (or </a:t>
            </a:r>
            <a:br>
              <a:rPr lang="en-AU" sz="2800" dirty="0"/>
            </a:br>
            <a:r>
              <a:rPr lang="en-AU" sz="2800" dirty="0"/>
              <a:t>less) by gravity and explain why.</a:t>
            </a:r>
          </a:p>
          <a:p>
            <a:pPr marL="1028700" lvl="1" indent="-571500">
              <a:buFont typeface="+mj-lt"/>
              <a:buAutoNum type="romanLcPeriod"/>
            </a:pPr>
            <a:r>
              <a:rPr lang="en-AU" sz="2800" dirty="0"/>
              <a:t>An astronaut in training on Earth </a:t>
            </a:r>
            <a:r>
              <a:rPr lang="en-AU" sz="2800" i="1" dirty="0"/>
              <a:t>or</a:t>
            </a:r>
            <a:r>
              <a:rPr lang="en-AU" sz="2800" dirty="0"/>
              <a:t> </a:t>
            </a:r>
            <a:br>
              <a:rPr lang="en-AU" sz="2800" dirty="0"/>
            </a:br>
            <a:r>
              <a:rPr lang="en-AU" sz="2800" dirty="0"/>
              <a:t>an astronaut orbiting the Earth in </a:t>
            </a:r>
            <a:br>
              <a:rPr lang="en-AU" sz="2800" dirty="0"/>
            </a:br>
            <a:r>
              <a:rPr lang="en-AU" sz="2800" dirty="0"/>
              <a:t>the ISS</a:t>
            </a:r>
          </a:p>
          <a:p>
            <a:pPr marL="1028700" lvl="1" indent="-571500">
              <a:buFont typeface="+mj-lt"/>
              <a:buAutoNum type="romanLcPeriod"/>
            </a:pPr>
            <a:r>
              <a:rPr lang="en-AU" sz="2800" dirty="0"/>
              <a:t>You </a:t>
            </a:r>
            <a:r>
              <a:rPr lang="en-AU" sz="2800" i="1" dirty="0"/>
              <a:t>or</a:t>
            </a:r>
            <a:r>
              <a:rPr lang="en-AU" sz="2800" dirty="0"/>
              <a:t> your chair</a:t>
            </a:r>
          </a:p>
          <a:p>
            <a:pPr marL="1028700" lvl="1" indent="-571500">
              <a:buFont typeface="+mj-lt"/>
              <a:buAutoNum type="romanLcPeriod"/>
            </a:pPr>
            <a:r>
              <a:rPr lang="en-AU" sz="2800" dirty="0"/>
              <a:t>A kilogram of feathers on Earth </a:t>
            </a:r>
            <a:r>
              <a:rPr lang="en-AU" sz="2800" i="1" dirty="0"/>
              <a:t>or</a:t>
            </a:r>
            <a:r>
              <a:rPr lang="en-AU" sz="2800" dirty="0"/>
              <a:t> a kilogram of feathers on the Moon</a:t>
            </a:r>
          </a:p>
        </p:txBody>
      </p:sp>
      <p:pic>
        <p:nvPicPr>
          <p:cNvPr id="3074" name="Picture 2" descr="http://www.asc-csa.gc.ca/images/recherche/tiles/3f828100-6ba3-450e-8f40-de428949c4e3.jpg">
            <a:extLst>
              <a:ext uri="{FF2B5EF4-FFF2-40B4-BE49-F238E27FC236}">
                <a16:creationId xmlns:a16="http://schemas.microsoft.com/office/drawing/2014/main" xmlns="" id="{A26751AF-FA2C-483E-BB05-44375CA843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5963" y="3011367"/>
            <a:ext cx="4844708" cy="2832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1005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6605"/>
            <a:ext cx="3895468" cy="584775"/>
          </a:xfrm>
          <a:prstGeom prst="homePlate">
            <a:avLst/>
          </a:prstGeom>
          <a:solidFill>
            <a:srgbClr val="000099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Independent Practice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7DCD67C7-DDC2-4B28-85BF-6A02105C4F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20000"/>
            <a:ext cx="8559835" cy="51251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dirty="0"/>
              <a:t>Answer the following questions in your book or device.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When skydivers step out of an aeroplane they begin to fall towards the Earth. What causes this?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What is the difference between mass and weight?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True or false: the pull of gravity is stronger on an elephant than on a feather. Explain your answer.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Your mass at a given time remains the same, regardless of gravity. Your weight, however, changes as a result of gravity.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AU" sz="2600" dirty="0"/>
              <a:t>Why isn’t the mass of any object changed by gravity?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AU" sz="2600" dirty="0"/>
              <a:t>Why does the weight of an object sometimes change?</a:t>
            </a:r>
          </a:p>
          <a:p>
            <a:pPr marL="514350" indent="-514350">
              <a:buFont typeface="+mj-lt"/>
              <a:buAutoNum type="arabicPeriod"/>
            </a:pPr>
            <a:endParaRPr lang="en-AU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xmlns="" id="{1499A17A-990D-4CDF-8482-2E4D7CF2FA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291562"/>
              </p:ext>
            </p:extLst>
          </p:nvPr>
        </p:nvGraphicFramePr>
        <p:xfrm>
          <a:off x="9514800" y="2768194"/>
          <a:ext cx="2605964" cy="40284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Vocabulary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baseline="0" dirty="0"/>
                        <a:t>mass </a:t>
                      </a:r>
                      <a:r>
                        <a:rPr lang="en-AU" b="0" baseline="0" dirty="0"/>
                        <a:t>(</a:t>
                      </a:r>
                      <a:r>
                        <a:rPr lang="en-AU" b="0" i="1" baseline="0" dirty="0"/>
                        <a:t>noun</a:t>
                      </a:r>
                      <a:r>
                        <a:rPr lang="en-AU" b="0" i="0" baseline="0" dirty="0"/>
                        <a:t>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0" i="0" baseline="0" dirty="0"/>
                        <a:t>the amount of matter (‘stuff’) an object contains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i="0" baseline="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i="0" baseline="0" dirty="0"/>
                        <a:t>gravity </a:t>
                      </a:r>
                      <a:r>
                        <a:rPr lang="en-AU" b="0" i="0" baseline="0" dirty="0"/>
                        <a:t>(</a:t>
                      </a:r>
                      <a:r>
                        <a:rPr lang="en-AU" b="0" i="1" baseline="0" dirty="0"/>
                        <a:t>noun</a:t>
                      </a:r>
                      <a:r>
                        <a:rPr lang="en-AU" b="0" i="0" baseline="0" dirty="0"/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a non-contact force that pulls objects with mass together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80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i="0" baseline="0" dirty="0"/>
                        <a:t>weight </a:t>
                      </a:r>
                      <a:r>
                        <a:rPr lang="en-AU" b="0" i="0" baseline="0" dirty="0"/>
                        <a:t>(</a:t>
                      </a:r>
                      <a:r>
                        <a:rPr lang="en-AU" b="0" i="1" baseline="0" dirty="0"/>
                        <a:t>noun</a:t>
                      </a:r>
                      <a:r>
                        <a:rPr lang="en-AU" b="0" i="0" baseline="0" dirty="0"/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dirty="0"/>
                        <a:t>the force of a planet’s pull on an object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4746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2429041" cy="584775"/>
          </a:xfrm>
          <a:prstGeom prst="homePlate">
            <a:avLst/>
          </a:prstGeom>
          <a:solidFill>
            <a:srgbClr val="000099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Daily Review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9514800" y="3584120"/>
          <a:ext cx="2605965" cy="32054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0596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Reminders:</a:t>
                      </a:r>
                    </a:p>
                  </a:txBody>
                  <a:tcP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dirty="0"/>
                        <a:t>Lubrication </a:t>
                      </a:r>
                      <a:r>
                        <a:rPr lang="en-AU" b="0" dirty="0"/>
                        <a:t>makes things slippery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dirty="0"/>
                        <a:t>Balls and rollers</a:t>
                      </a:r>
                      <a:r>
                        <a:rPr lang="en-AU" b="0" dirty="0"/>
                        <a:t> make things roll, which produces less friction than pushing or sliding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dirty="0"/>
                        <a:t>Levitation</a:t>
                      </a:r>
                      <a:r>
                        <a:rPr lang="en-AU" b="0" dirty="0"/>
                        <a:t> reduces contact between surface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dirty="0"/>
                        <a:t>Streamlined </a:t>
                      </a:r>
                      <a:r>
                        <a:rPr lang="en-AU" b="0" dirty="0"/>
                        <a:t>objects are smooth and rounded</a:t>
                      </a:r>
                      <a:endParaRPr lang="en-AU" b="1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9514800" y="68400"/>
          <a:ext cx="2605964" cy="1005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Which method of friction reduction is being used?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9514800" y="1155354"/>
          <a:ext cx="2605964" cy="1005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2</a:t>
                      </a:r>
                    </a:p>
                  </a:txBody>
                  <a:tcP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How does this method work in this situation?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44CB129D-136E-4122-A4F7-271A88385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066" y="720000"/>
            <a:ext cx="8968970" cy="6069600"/>
          </a:xfrm>
        </p:spPr>
        <p:txBody>
          <a:bodyPr/>
          <a:lstStyle/>
          <a:p>
            <a:r>
              <a:rPr lang="en-AU" dirty="0"/>
              <a:t>In situations where friction is reduced, you need to: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AU" sz="2800" dirty="0"/>
              <a:t>Identify </a:t>
            </a:r>
            <a:r>
              <a:rPr lang="en-AU" sz="2800" b="1" dirty="0"/>
              <a:t>which</a:t>
            </a:r>
            <a:r>
              <a:rPr lang="en-AU" sz="2800" dirty="0"/>
              <a:t> method is being used.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AU" sz="2800" dirty="0"/>
              <a:t>Explain </a:t>
            </a:r>
            <a:r>
              <a:rPr lang="en-AU" sz="2800" b="1" dirty="0"/>
              <a:t>how</a:t>
            </a:r>
            <a:r>
              <a:rPr lang="en-AU" sz="2800" dirty="0"/>
              <a:t> friction is being reduced in that situation.</a:t>
            </a:r>
          </a:p>
          <a:p>
            <a:pPr marL="971550" lvl="1" indent="-514350">
              <a:buFont typeface="+mj-lt"/>
              <a:buAutoNum type="arabicPeriod"/>
            </a:pPr>
            <a:endParaRPr lang="en-AU" sz="2800" dirty="0"/>
          </a:p>
          <a:p>
            <a:pPr marL="971550" lvl="1" indent="-514350">
              <a:buFont typeface="+mj-lt"/>
              <a:buAutoNum type="arabicPeriod"/>
            </a:pPr>
            <a:endParaRPr lang="en-AU" sz="2800" dirty="0"/>
          </a:p>
          <a:p>
            <a:pPr marL="971550" lvl="1" indent="-514350">
              <a:buFont typeface="+mj-lt"/>
              <a:buAutoNum type="arabicPeriod"/>
            </a:pPr>
            <a:endParaRPr lang="en-AU" sz="2800" dirty="0"/>
          </a:p>
          <a:p>
            <a:pPr marL="971550" lvl="1" indent="-514350">
              <a:buFont typeface="+mj-lt"/>
              <a:buAutoNum type="arabicPeriod"/>
            </a:pPr>
            <a:endParaRPr lang="en-AU" sz="2800" dirty="0"/>
          </a:p>
          <a:p>
            <a:pPr marL="971550" lvl="1" indent="-514350">
              <a:buFont typeface="+mj-lt"/>
              <a:buAutoNum type="arabicPeriod"/>
            </a:pPr>
            <a:endParaRPr lang="en-AU" sz="2800" dirty="0"/>
          </a:p>
          <a:p>
            <a:pPr marL="971550" lvl="1" indent="-514350">
              <a:buFont typeface="+mj-lt"/>
              <a:buAutoNum type="arabicPeriod"/>
            </a:pPr>
            <a:endParaRPr lang="en-AU" sz="2800" dirty="0"/>
          </a:p>
          <a:p>
            <a:pPr marL="971550" lvl="1" indent="-514350">
              <a:buFont typeface="+mj-lt"/>
              <a:buAutoNum type="arabicPeriod"/>
            </a:pPr>
            <a:endParaRPr lang="en-AU" sz="2800" dirty="0"/>
          </a:p>
          <a:p>
            <a:pPr marL="971550" lvl="1" indent="-514350">
              <a:buFont typeface="+mj-lt"/>
              <a:buAutoNum type="arabicPeriod"/>
            </a:pPr>
            <a:endParaRPr lang="en-AU" sz="2800" dirty="0"/>
          </a:p>
          <a:p>
            <a:pPr marL="0" indent="0">
              <a:buNone/>
            </a:pPr>
            <a:r>
              <a:rPr lang="en-AU" dirty="0">
                <a:solidFill>
                  <a:srgbClr val="FF0000"/>
                </a:solidFill>
              </a:rPr>
              <a:t>This is an example of </a:t>
            </a:r>
            <a:r>
              <a:rPr lang="en-AU" b="1" dirty="0" smtClean="0">
                <a:solidFill>
                  <a:srgbClr val="FF0000"/>
                </a:solidFill>
              </a:rPr>
              <a:t>___________</a:t>
            </a:r>
            <a:r>
              <a:rPr lang="en-AU" dirty="0" smtClean="0">
                <a:solidFill>
                  <a:srgbClr val="FF0000"/>
                </a:solidFill>
              </a:rPr>
              <a:t>. </a:t>
            </a:r>
            <a:r>
              <a:rPr lang="en-AU" dirty="0">
                <a:solidFill>
                  <a:srgbClr val="FF0000"/>
                </a:solidFill>
              </a:rPr>
              <a:t>The magnets push the train up, eliminating its </a:t>
            </a:r>
            <a:r>
              <a:rPr lang="en-AU" dirty="0" smtClean="0">
                <a:solidFill>
                  <a:srgbClr val="FF0000"/>
                </a:solidFill>
              </a:rPr>
              <a:t>__________ </a:t>
            </a:r>
            <a:r>
              <a:rPr lang="en-AU" dirty="0">
                <a:solidFill>
                  <a:srgbClr val="FF0000"/>
                </a:solidFill>
              </a:rPr>
              <a:t>with the rails.</a:t>
            </a:r>
          </a:p>
        </p:txBody>
      </p:sp>
      <p:pic>
        <p:nvPicPr>
          <p:cNvPr id="10" name="Picture 2" descr="https://www.energy.gov/sites/prod/files/xdiagram-final.jpg.pagespeed.ic.zdwUItjkI4.jpg">
            <a:extLst>
              <a:ext uri="{FF2B5EF4-FFF2-40B4-BE49-F238E27FC236}">
                <a16:creationId xmlns:a16="http://schemas.microsoft.com/office/drawing/2014/main" xmlns="" id="{D99FB339-E30F-4F90-AAF9-E6A5CF8761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9" t="4957" r="53363" b="18686"/>
          <a:stretch/>
        </p:blipFill>
        <p:spPr bwMode="auto">
          <a:xfrm>
            <a:off x="2849116" y="2060917"/>
            <a:ext cx="4128869" cy="3636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8780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2429041" cy="584775"/>
          </a:xfrm>
          <a:prstGeom prst="homePlate">
            <a:avLst/>
          </a:prstGeom>
          <a:solidFill>
            <a:srgbClr val="000099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Daily Review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9514800" y="3584120"/>
          <a:ext cx="2605965" cy="32054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0596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Reminders:</a:t>
                      </a:r>
                    </a:p>
                  </a:txBody>
                  <a:tcP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dirty="0"/>
                        <a:t>Lubrication </a:t>
                      </a:r>
                      <a:r>
                        <a:rPr lang="en-AU" b="0" dirty="0"/>
                        <a:t>makes things slippery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dirty="0"/>
                        <a:t>Balls and rollers</a:t>
                      </a:r>
                      <a:r>
                        <a:rPr lang="en-AU" b="0" dirty="0"/>
                        <a:t> make things roll, which produces less friction than pushing or sliding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dirty="0"/>
                        <a:t>Levitation</a:t>
                      </a:r>
                      <a:r>
                        <a:rPr lang="en-AU" b="0" dirty="0"/>
                        <a:t> reduces contact between surface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dirty="0"/>
                        <a:t>Streamlined </a:t>
                      </a:r>
                      <a:r>
                        <a:rPr lang="en-AU" b="0" dirty="0"/>
                        <a:t>objects are smooth and rounded</a:t>
                      </a:r>
                      <a:endParaRPr lang="en-AU" b="1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9514800" y="68400"/>
          <a:ext cx="2605964" cy="1005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Which method of friction reduction is being used?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9514800" y="1155354"/>
          <a:ext cx="2605964" cy="1005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2</a:t>
                      </a:r>
                    </a:p>
                  </a:txBody>
                  <a:tcP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How does this method work in this situation?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44CB129D-136E-4122-A4F7-271A88385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066" y="720000"/>
            <a:ext cx="8968970" cy="6069600"/>
          </a:xfrm>
        </p:spPr>
        <p:txBody>
          <a:bodyPr>
            <a:normAutofit/>
          </a:bodyPr>
          <a:lstStyle/>
          <a:p>
            <a:r>
              <a:rPr lang="en-AU" dirty="0"/>
              <a:t>In situations where friction is reduced, you need to: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AU" sz="2800" dirty="0"/>
              <a:t>Identify </a:t>
            </a:r>
            <a:r>
              <a:rPr lang="en-AU" sz="2800" b="1" dirty="0"/>
              <a:t>which</a:t>
            </a:r>
            <a:r>
              <a:rPr lang="en-AU" sz="2800" dirty="0"/>
              <a:t> method is being used.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AU" sz="2800" dirty="0"/>
              <a:t>Explain </a:t>
            </a:r>
            <a:r>
              <a:rPr lang="en-AU" sz="2800" b="1" dirty="0"/>
              <a:t>how</a:t>
            </a:r>
            <a:r>
              <a:rPr lang="en-AU" sz="2800" dirty="0"/>
              <a:t> friction is being reduced in that situation.</a:t>
            </a:r>
          </a:p>
          <a:p>
            <a:pPr marL="971550" lvl="1" indent="-514350">
              <a:buFont typeface="+mj-lt"/>
              <a:buAutoNum type="arabicPeriod"/>
            </a:pPr>
            <a:endParaRPr lang="en-AU" sz="2800" dirty="0"/>
          </a:p>
          <a:p>
            <a:pPr marL="971550" lvl="1" indent="-514350">
              <a:buFont typeface="+mj-lt"/>
              <a:buAutoNum type="arabicPeriod"/>
            </a:pPr>
            <a:endParaRPr lang="en-AU" sz="2800" dirty="0"/>
          </a:p>
          <a:p>
            <a:pPr marL="971550" lvl="1" indent="-514350">
              <a:buFont typeface="+mj-lt"/>
              <a:buAutoNum type="arabicPeriod"/>
            </a:pPr>
            <a:endParaRPr lang="en-AU" sz="2800" dirty="0"/>
          </a:p>
          <a:p>
            <a:pPr marL="971550" lvl="1" indent="-514350">
              <a:buFont typeface="+mj-lt"/>
              <a:buAutoNum type="arabicPeriod"/>
            </a:pPr>
            <a:endParaRPr lang="en-AU" sz="2800" dirty="0"/>
          </a:p>
          <a:p>
            <a:pPr marL="971550" lvl="1" indent="-514350">
              <a:buFont typeface="+mj-lt"/>
              <a:buAutoNum type="arabicPeriod"/>
            </a:pPr>
            <a:endParaRPr lang="en-AU" sz="2800" dirty="0"/>
          </a:p>
          <a:p>
            <a:pPr marL="971550" lvl="1" indent="-514350">
              <a:buFont typeface="+mj-lt"/>
              <a:buAutoNum type="arabicPeriod"/>
            </a:pPr>
            <a:endParaRPr lang="en-AU" sz="2800" dirty="0"/>
          </a:p>
          <a:p>
            <a:pPr marL="971550" lvl="1" indent="-514350">
              <a:buFont typeface="+mj-lt"/>
              <a:buAutoNum type="arabicPeriod"/>
            </a:pPr>
            <a:endParaRPr lang="en-AU" sz="2800" dirty="0"/>
          </a:p>
          <a:p>
            <a:pPr marL="971550" lvl="1" indent="-514350">
              <a:buFont typeface="+mj-lt"/>
              <a:buAutoNum type="arabicPeriod"/>
            </a:pPr>
            <a:endParaRPr lang="en-AU" sz="2800" dirty="0"/>
          </a:p>
          <a:p>
            <a:pPr marL="0" indent="0">
              <a:buNone/>
            </a:pPr>
            <a:r>
              <a:rPr lang="en-AU" dirty="0">
                <a:solidFill>
                  <a:srgbClr val="FF0000"/>
                </a:solidFill>
              </a:rPr>
              <a:t>This is an example of </a:t>
            </a:r>
            <a:r>
              <a:rPr lang="en-AU" b="1" dirty="0" smtClean="0">
                <a:solidFill>
                  <a:srgbClr val="FF0000"/>
                </a:solidFill>
              </a:rPr>
              <a:t>___________</a:t>
            </a:r>
            <a:r>
              <a:rPr lang="en-AU" dirty="0" smtClean="0">
                <a:solidFill>
                  <a:srgbClr val="FF0000"/>
                </a:solidFill>
              </a:rPr>
              <a:t>. </a:t>
            </a:r>
            <a:r>
              <a:rPr lang="en-AU" dirty="0">
                <a:solidFill>
                  <a:srgbClr val="FF0000"/>
                </a:solidFill>
              </a:rPr>
              <a:t>The hawk is smooth and rounded, </a:t>
            </a:r>
            <a:r>
              <a:rPr lang="en-AU" dirty="0" smtClean="0">
                <a:solidFill>
                  <a:srgbClr val="FF0000"/>
                </a:solidFill>
              </a:rPr>
              <a:t>_______________ between </a:t>
            </a:r>
            <a:r>
              <a:rPr lang="en-AU" dirty="0">
                <a:solidFill>
                  <a:srgbClr val="FF0000"/>
                </a:solidFill>
              </a:rPr>
              <a:t>it and the air.</a:t>
            </a:r>
          </a:p>
        </p:txBody>
      </p:sp>
      <p:pic>
        <p:nvPicPr>
          <p:cNvPr id="2050" name="Picture 2" descr="https://cdn.birdwatchingdaily.com/2017/05/Coopers-Hawk-in_flight-side-view-660x440.jpg">
            <a:extLst>
              <a:ext uri="{FF2B5EF4-FFF2-40B4-BE49-F238E27FC236}">
                <a16:creationId xmlns:a16="http://schemas.microsoft.com/office/drawing/2014/main" xmlns="" id="{E694CA70-0A56-4FDA-8A49-4643C1C333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8274" y="2161194"/>
            <a:ext cx="5310554" cy="3540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0712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35840" y="2057400"/>
            <a:ext cx="8274424" cy="2514600"/>
          </a:xfrm>
          <a:solidFill>
            <a:schemeClr val="bg1"/>
          </a:solidFill>
          <a:ln w="38100">
            <a:solidFill>
              <a:srgbClr val="000099"/>
            </a:solidFill>
          </a:ln>
        </p:spPr>
        <p:txBody>
          <a:bodyPr anchor="ctr">
            <a:normAutofit/>
          </a:bodyPr>
          <a:lstStyle/>
          <a:p>
            <a:r>
              <a:rPr lang="en-AU" dirty="0"/>
              <a:t>Gravity</a:t>
            </a:r>
            <a:br>
              <a:rPr lang="en-AU" dirty="0"/>
            </a:br>
            <a:r>
              <a:rPr lang="en-AU" sz="2800" dirty="0"/>
              <a:t>Year 7 Science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32963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2609"/>
            <a:ext cx="3590904" cy="584775"/>
          </a:xfrm>
          <a:prstGeom prst="homePlate">
            <a:avLst/>
          </a:prstGeom>
          <a:solidFill>
            <a:srgbClr val="000099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Learning Objectives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2396108"/>
            <a:ext cx="4498548" cy="584775"/>
          </a:xfrm>
          <a:prstGeom prst="homePlate">
            <a:avLst/>
          </a:prstGeom>
          <a:solidFill>
            <a:srgbClr val="000099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Activate Prior Knowledge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1549232"/>
              </p:ext>
            </p:extLst>
          </p:nvPr>
        </p:nvGraphicFramePr>
        <p:xfrm>
          <a:off x="9514481" y="69246"/>
          <a:ext cx="2605964" cy="12801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Which two things do you need to be able to explain the difference between?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D56355AD-F9E3-406A-AA51-BD89162772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20000"/>
            <a:ext cx="10515600" cy="1620000"/>
          </a:xfrm>
        </p:spPr>
        <p:txBody>
          <a:bodyPr/>
          <a:lstStyle/>
          <a:p>
            <a:r>
              <a:rPr lang="en-AU" dirty="0"/>
              <a:t>Explain the difference between mass and weight.</a:t>
            </a:r>
          </a:p>
          <a:p>
            <a:r>
              <a:rPr lang="en-AU" dirty="0"/>
              <a:t>Describe gravity and what affects its strength.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EC9CF77F-9496-4178-8C53-0D1F282880E9}"/>
              </a:ext>
            </a:extLst>
          </p:cNvPr>
          <p:cNvSpPr txBox="1"/>
          <p:nvPr/>
        </p:nvSpPr>
        <p:spPr>
          <a:xfrm>
            <a:off x="838200" y="3128878"/>
            <a:ext cx="105156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800" dirty="0"/>
              <a:t>Which is heavier: a kilogram of gold or a kilogram of feathers?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800" dirty="0"/>
              <a:t>Your friend ‘borrows’ your kilogram of gold and</a:t>
            </a:r>
            <a:br>
              <a:rPr lang="en-AU" sz="2800" dirty="0"/>
            </a:br>
            <a:r>
              <a:rPr lang="en-AU" sz="2800" dirty="0"/>
              <a:t>takes it to the Moon, leaving the feathers behind.</a:t>
            </a:r>
            <a:br>
              <a:rPr lang="en-AU" sz="2800" dirty="0"/>
            </a:br>
            <a:r>
              <a:rPr lang="en-AU" sz="2800" dirty="0"/>
              <a:t>Which one is heavier now?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xmlns="" id="{7334BB73-82EC-42CC-8154-C531D5B4D1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2002239"/>
              </p:ext>
            </p:extLst>
          </p:nvPr>
        </p:nvGraphicFramePr>
        <p:xfrm>
          <a:off x="9514481" y="1454279"/>
          <a:ext cx="2605964" cy="12801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2</a:t>
                      </a:r>
                    </a:p>
                  </a:txBody>
                  <a:tcP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What two things do you need to be able to describe?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3074" name="Picture 2" descr="https://sparkpeo.hs.llnwd.net/e4/nw/9/3/l937074192.jpg">
            <a:extLst>
              <a:ext uri="{FF2B5EF4-FFF2-40B4-BE49-F238E27FC236}">
                <a16:creationId xmlns:a16="http://schemas.microsoft.com/office/drawing/2014/main" xmlns="" id="{D1119A25-D5B9-4BAE-BB14-29F6D35CA0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3818" y="3652099"/>
            <a:ext cx="3556627" cy="3136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1046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4023093" cy="584775"/>
          </a:xfrm>
          <a:prstGeom prst="homePlate">
            <a:avLst/>
          </a:prstGeom>
          <a:solidFill>
            <a:srgbClr val="000099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Concept Development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0431581"/>
              </p:ext>
            </p:extLst>
          </p:nvPr>
        </p:nvGraphicFramePr>
        <p:xfrm>
          <a:off x="9514800" y="68400"/>
          <a:ext cx="2605964" cy="15544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True or False: mass and weight are different, but they are measured using the same units.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657675"/>
              </p:ext>
            </p:extLst>
          </p:nvPr>
        </p:nvGraphicFramePr>
        <p:xfrm>
          <a:off x="9514800" y="1695355"/>
          <a:ext cx="2605964" cy="19202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0298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02982">
                  <a:extLst>
                    <a:ext uri="{9D8B030D-6E8A-4147-A177-3AD203B41FA5}">
                      <a16:colId xmlns:a16="http://schemas.microsoft.com/office/drawing/2014/main" xmlns="" val="2191785606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r>
                        <a:rPr lang="en-AU" dirty="0"/>
                        <a:t>CFU 2</a:t>
                      </a:r>
                    </a:p>
                  </a:txBody>
                  <a:tcPr>
                    <a:solidFill>
                      <a:srgbClr val="0000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AU" dirty="0"/>
                        <a:t>When your friend takes your gold to the moon, what changes about it?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lphaLcParenR"/>
                      </a:pPr>
                      <a:r>
                        <a:rPr lang="en-AU" dirty="0"/>
                        <a:t>Mass</a:t>
                      </a:r>
                    </a:p>
                    <a:p>
                      <a:pPr marL="342900" indent="-342900">
                        <a:buFont typeface="+mj-lt"/>
                        <a:buAutoNum type="alphaLcParenR"/>
                      </a:pPr>
                      <a:r>
                        <a:rPr lang="en-AU" dirty="0"/>
                        <a:t>Weight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lphaLcParenR" startAt="3"/>
                      </a:pPr>
                      <a:r>
                        <a:rPr lang="en-AU" dirty="0"/>
                        <a:t>Both</a:t>
                      </a:r>
                    </a:p>
                    <a:p>
                      <a:pPr marL="342900" indent="-342900">
                        <a:buFont typeface="+mj-lt"/>
                        <a:buAutoNum type="alphaLcParenR" startAt="3"/>
                      </a:pPr>
                      <a:r>
                        <a:rPr lang="en-AU" dirty="0"/>
                        <a:t>Neither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39390142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7F92BBE8-C137-474F-972A-B52681EB26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20000"/>
            <a:ext cx="8559835" cy="59691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b="1" dirty="0"/>
              <a:t>Mass vs. Weight</a:t>
            </a:r>
          </a:p>
          <a:p>
            <a:r>
              <a:rPr lang="en-AU" dirty="0"/>
              <a:t>People often talk about mass and weight as if they’re the same thing – but they’re actually quite different!</a:t>
            </a:r>
          </a:p>
          <a:p>
            <a:endParaRPr lang="en-AU" dirty="0"/>
          </a:p>
          <a:p>
            <a:r>
              <a:rPr lang="en-AU" dirty="0"/>
              <a:t>Mass:</a:t>
            </a:r>
          </a:p>
          <a:p>
            <a:pPr lvl="1"/>
            <a:r>
              <a:rPr lang="en-AU" sz="2600" dirty="0"/>
              <a:t>Is the amount of </a:t>
            </a:r>
            <a:r>
              <a:rPr lang="en-AU" sz="2600" dirty="0" smtClean="0"/>
              <a:t>_________ </a:t>
            </a:r>
            <a:r>
              <a:rPr lang="en-AU" sz="2600" dirty="0"/>
              <a:t>(‘stuff’) an object contains</a:t>
            </a:r>
          </a:p>
          <a:p>
            <a:pPr lvl="1"/>
            <a:r>
              <a:rPr lang="en-AU" sz="2600" dirty="0"/>
              <a:t>Is measured in </a:t>
            </a:r>
            <a:r>
              <a:rPr lang="en-AU" sz="2600" dirty="0" smtClean="0"/>
              <a:t>________ </a:t>
            </a:r>
            <a:r>
              <a:rPr lang="en-AU" sz="2600" dirty="0"/>
              <a:t>(kg)</a:t>
            </a:r>
          </a:p>
          <a:p>
            <a:pPr lvl="1"/>
            <a:r>
              <a:rPr lang="en-AU" sz="2600" dirty="0"/>
              <a:t>Stays the same, even on different planets</a:t>
            </a:r>
          </a:p>
          <a:p>
            <a:pPr lvl="1"/>
            <a:endParaRPr lang="en-AU" sz="2600" dirty="0"/>
          </a:p>
          <a:p>
            <a:r>
              <a:rPr lang="en-AU" dirty="0"/>
              <a:t>Weight:</a:t>
            </a:r>
          </a:p>
          <a:p>
            <a:pPr lvl="1"/>
            <a:r>
              <a:rPr lang="en-AU" sz="2600" dirty="0"/>
              <a:t>Is the force of a planet’s </a:t>
            </a:r>
            <a:r>
              <a:rPr lang="en-AU" sz="2600" dirty="0" smtClean="0"/>
              <a:t>_____ </a:t>
            </a:r>
            <a:r>
              <a:rPr lang="en-AU" sz="2600" dirty="0"/>
              <a:t>on an object</a:t>
            </a:r>
          </a:p>
          <a:p>
            <a:pPr lvl="1"/>
            <a:r>
              <a:rPr lang="en-AU" sz="2600" dirty="0"/>
              <a:t>Is measured in </a:t>
            </a:r>
            <a:r>
              <a:rPr lang="en-AU" sz="2600" dirty="0" smtClean="0"/>
              <a:t>_________ </a:t>
            </a:r>
            <a:r>
              <a:rPr lang="en-AU" sz="2600" dirty="0"/>
              <a:t>(N)</a:t>
            </a:r>
          </a:p>
          <a:p>
            <a:pPr lvl="1"/>
            <a:r>
              <a:rPr lang="en-AU" sz="2600" dirty="0"/>
              <a:t>Can change</a:t>
            </a:r>
          </a:p>
        </p:txBody>
      </p:sp>
      <p:pic>
        <p:nvPicPr>
          <p:cNvPr id="4098" name="Picture 2" descr="https://lh3.googleusercontent.com/AfAeTqxK6UzL-NY2RLlGv4Z3jR0CRjfsEBp-28USZEk0cCKnxGaPE7auHva4uuQmNIDTd63UyHe1a3PtjJgNIXSxgOMTvg1x38kZM20pLolovjtg6vK1MrrihH92McBozfeEIA">
            <a:extLst>
              <a:ext uri="{FF2B5EF4-FFF2-40B4-BE49-F238E27FC236}">
                <a16:creationId xmlns:a16="http://schemas.microsoft.com/office/drawing/2014/main" xmlns="" id="{6BB1BA32-6EBC-4DA5-8D4C-8B9A26ADB5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7876" y="3704594"/>
            <a:ext cx="4714124" cy="3169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6231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4023093" cy="584775"/>
          </a:xfrm>
          <a:prstGeom prst="homePlate">
            <a:avLst/>
          </a:prstGeom>
          <a:solidFill>
            <a:srgbClr val="000099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Concept Development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7566244"/>
              </p:ext>
            </p:extLst>
          </p:nvPr>
        </p:nvGraphicFramePr>
        <p:xfrm>
          <a:off x="9514800" y="68400"/>
          <a:ext cx="2605964" cy="12801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What does an object need to have to be pulled by gravity?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8730382"/>
              </p:ext>
            </p:extLst>
          </p:nvPr>
        </p:nvGraphicFramePr>
        <p:xfrm>
          <a:off x="9514800" y="1460110"/>
          <a:ext cx="2605964" cy="1005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AU" dirty="0"/>
                        <a:t>CFU 2</a:t>
                      </a:r>
                    </a:p>
                  </a:txBody>
                  <a:tcP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Which two things does gravity depend on?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7F92BBE8-C137-474F-972A-B52681EB26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20000"/>
            <a:ext cx="8559835" cy="4351338"/>
          </a:xfrm>
        </p:spPr>
        <p:txBody>
          <a:bodyPr/>
          <a:lstStyle/>
          <a:p>
            <a:pPr marL="0" indent="0">
              <a:buNone/>
            </a:pPr>
            <a:r>
              <a:rPr lang="en-AU" b="1" dirty="0"/>
              <a:t>Gravity</a:t>
            </a:r>
          </a:p>
          <a:p>
            <a:r>
              <a:rPr lang="en-AU" dirty="0"/>
              <a:t>Gravity is a non-contact force that pulls objects with mass together.</a:t>
            </a:r>
          </a:p>
          <a:p>
            <a:r>
              <a:rPr lang="en-AU" dirty="0"/>
              <a:t>The strength of gravity depends on:</a:t>
            </a:r>
          </a:p>
          <a:p>
            <a:pPr lvl="1"/>
            <a:r>
              <a:rPr lang="en-AU" sz="2600" dirty="0"/>
              <a:t>The </a:t>
            </a:r>
            <a:r>
              <a:rPr lang="en-AU" sz="2600" b="1" dirty="0" smtClean="0"/>
              <a:t>_______</a:t>
            </a:r>
            <a:r>
              <a:rPr lang="en-AU" sz="2600" dirty="0" smtClean="0"/>
              <a:t> </a:t>
            </a:r>
            <a:r>
              <a:rPr lang="en-AU" sz="2600" dirty="0"/>
              <a:t>of the objects</a:t>
            </a:r>
          </a:p>
          <a:p>
            <a:pPr lvl="1"/>
            <a:r>
              <a:rPr lang="en-AU" sz="2600" dirty="0"/>
              <a:t>The </a:t>
            </a:r>
            <a:r>
              <a:rPr lang="en-AU" sz="2600" b="1" dirty="0" smtClean="0"/>
              <a:t>__________</a:t>
            </a:r>
            <a:r>
              <a:rPr lang="en-AU" sz="2600" dirty="0" smtClean="0"/>
              <a:t> </a:t>
            </a:r>
            <a:r>
              <a:rPr lang="en-AU" sz="2600" dirty="0"/>
              <a:t>between the objects</a:t>
            </a:r>
            <a:endParaRPr lang="en-AU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xmlns="" id="{BF58FBDA-A8CA-491A-8E86-1D9FDD8E98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1435540"/>
              </p:ext>
            </p:extLst>
          </p:nvPr>
        </p:nvGraphicFramePr>
        <p:xfrm>
          <a:off x="9514800" y="3993831"/>
          <a:ext cx="2605964" cy="2656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Vocabulary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baseline="0" dirty="0"/>
                        <a:t>mass </a:t>
                      </a:r>
                      <a:r>
                        <a:rPr lang="en-AU" b="0" baseline="0" dirty="0"/>
                        <a:t>(</a:t>
                      </a:r>
                      <a:r>
                        <a:rPr lang="en-AU" b="0" i="1" baseline="0" dirty="0"/>
                        <a:t>noun</a:t>
                      </a:r>
                      <a:r>
                        <a:rPr lang="en-AU" b="0" i="0" baseline="0" dirty="0"/>
                        <a:t>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0" i="0" baseline="0" dirty="0"/>
                        <a:t>the amount of matter (‘stuff’) an object contains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i="0" baseline="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i="0" baseline="0" dirty="0"/>
                        <a:t>weight </a:t>
                      </a:r>
                      <a:r>
                        <a:rPr lang="en-AU" b="0" i="0" baseline="0" dirty="0"/>
                        <a:t>(</a:t>
                      </a:r>
                      <a:r>
                        <a:rPr lang="en-AU" b="0" i="1" baseline="0" dirty="0"/>
                        <a:t>noun</a:t>
                      </a:r>
                      <a:r>
                        <a:rPr lang="en-AU" b="0" i="0" baseline="0" dirty="0"/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dirty="0"/>
                        <a:t>the force of a planet’s pull on an object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8728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4023093" cy="584775"/>
          </a:xfrm>
          <a:prstGeom prst="homePlate">
            <a:avLst/>
          </a:prstGeom>
          <a:solidFill>
            <a:srgbClr val="000099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Concept Development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4542234"/>
              </p:ext>
            </p:extLst>
          </p:nvPr>
        </p:nvGraphicFramePr>
        <p:xfrm>
          <a:off x="9514800" y="68400"/>
          <a:ext cx="2605964" cy="12801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82865">
                <a:tc>
                  <a:txBody>
                    <a:bodyPr/>
                    <a:lstStyle/>
                    <a:p>
                      <a:r>
                        <a:rPr lang="en-AU" dirty="0"/>
                        <a:t>Which object is pulled harder by gravity: a person or a cat? Why?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1915782"/>
              </p:ext>
            </p:extLst>
          </p:nvPr>
        </p:nvGraphicFramePr>
        <p:xfrm>
          <a:off x="9514800" y="1460110"/>
          <a:ext cx="2605964" cy="15544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AU" dirty="0"/>
                        <a:t>CFU 2</a:t>
                      </a:r>
                    </a:p>
                  </a:txBody>
                  <a:tcP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Based on the picture, does Earth have more or less mass than Jupiter? How do you know?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7F92BBE8-C137-474F-972A-B52681EB26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20000"/>
            <a:ext cx="8559835" cy="4351338"/>
          </a:xfrm>
        </p:spPr>
        <p:txBody>
          <a:bodyPr/>
          <a:lstStyle/>
          <a:p>
            <a:pPr marL="0" indent="0">
              <a:buNone/>
            </a:pPr>
            <a:r>
              <a:rPr lang="en-AU" b="1" dirty="0"/>
              <a:t>Gravity</a:t>
            </a:r>
          </a:p>
          <a:p>
            <a:r>
              <a:rPr lang="en-AU" dirty="0"/>
              <a:t>Gravity is a non-contact force that pulls objects with mass together.</a:t>
            </a:r>
          </a:p>
          <a:p>
            <a:r>
              <a:rPr lang="en-AU" dirty="0"/>
              <a:t>The strength of </a:t>
            </a:r>
            <a:br>
              <a:rPr lang="en-AU" dirty="0"/>
            </a:br>
            <a:r>
              <a:rPr lang="en-AU" dirty="0"/>
              <a:t>gravity depends on:</a:t>
            </a:r>
          </a:p>
          <a:p>
            <a:pPr lvl="1"/>
            <a:r>
              <a:rPr lang="en-AU" sz="2600" dirty="0"/>
              <a:t>The </a:t>
            </a:r>
            <a:r>
              <a:rPr lang="en-AU" sz="2600" b="1" dirty="0"/>
              <a:t>mass</a:t>
            </a:r>
            <a:r>
              <a:rPr lang="en-AU" sz="2600" dirty="0"/>
              <a:t> of the </a:t>
            </a:r>
            <a:br>
              <a:rPr lang="en-AU" sz="2600" dirty="0"/>
            </a:br>
            <a:r>
              <a:rPr lang="en-AU" sz="2600" dirty="0"/>
              <a:t>objects: objects </a:t>
            </a:r>
            <a:br>
              <a:rPr lang="en-AU" sz="2600" dirty="0"/>
            </a:br>
            <a:r>
              <a:rPr lang="en-AU" sz="2600" dirty="0"/>
              <a:t>with </a:t>
            </a:r>
            <a:r>
              <a:rPr lang="en-AU" sz="2600" b="1" dirty="0" smtClean="0"/>
              <a:t>more </a:t>
            </a:r>
            <a:r>
              <a:rPr lang="en-AU" sz="2600" b="1" dirty="0"/>
              <a:t>mass</a:t>
            </a:r>
            <a:r>
              <a:rPr lang="en-AU" sz="2600" dirty="0"/>
              <a:t> </a:t>
            </a:r>
            <a:br>
              <a:rPr lang="en-AU" sz="2600" dirty="0"/>
            </a:br>
            <a:r>
              <a:rPr lang="en-AU" sz="2600" dirty="0"/>
              <a:t>pull </a:t>
            </a:r>
            <a:r>
              <a:rPr lang="en-AU" sz="2600" dirty="0" smtClean="0"/>
              <a:t>harder </a:t>
            </a:r>
            <a:r>
              <a:rPr lang="en-AU" sz="2600" dirty="0"/>
              <a:t>and </a:t>
            </a:r>
            <a:br>
              <a:rPr lang="en-AU" sz="2600" dirty="0"/>
            </a:br>
            <a:r>
              <a:rPr lang="en-AU" sz="2600" dirty="0"/>
              <a:t>get pulled </a:t>
            </a:r>
            <a:r>
              <a:rPr lang="en-AU" sz="2600" u="sng" dirty="0" smtClean="0"/>
              <a:t>________</a:t>
            </a:r>
            <a:r>
              <a:rPr lang="en-AU" sz="2600" dirty="0" smtClean="0"/>
              <a:t>.</a:t>
            </a:r>
            <a:endParaRPr lang="en-AU" sz="2600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xmlns="" id="{BF58FBDA-A8CA-491A-8E86-1D9FDD8E987C}"/>
              </a:ext>
            </a:extLst>
          </p:cNvPr>
          <p:cNvGraphicFramePr>
            <a:graphicFrameLocks noGrp="1"/>
          </p:cNvGraphicFramePr>
          <p:nvPr/>
        </p:nvGraphicFramePr>
        <p:xfrm>
          <a:off x="9514800" y="3993831"/>
          <a:ext cx="2605964" cy="2656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Vocabulary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baseline="0" dirty="0"/>
                        <a:t>mass </a:t>
                      </a:r>
                      <a:r>
                        <a:rPr lang="en-AU" b="0" baseline="0" dirty="0"/>
                        <a:t>(</a:t>
                      </a:r>
                      <a:r>
                        <a:rPr lang="en-AU" b="0" i="1" baseline="0" dirty="0"/>
                        <a:t>noun</a:t>
                      </a:r>
                      <a:r>
                        <a:rPr lang="en-AU" b="0" i="0" baseline="0" dirty="0"/>
                        <a:t>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0" i="0" baseline="0" dirty="0"/>
                        <a:t>the amount of matter (‘stuff’) an object contains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i="0" baseline="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i="0" baseline="0" dirty="0"/>
                        <a:t>weight </a:t>
                      </a:r>
                      <a:r>
                        <a:rPr lang="en-AU" b="0" i="0" baseline="0" dirty="0"/>
                        <a:t>(</a:t>
                      </a:r>
                      <a:r>
                        <a:rPr lang="en-AU" b="0" i="1" baseline="0" dirty="0"/>
                        <a:t>noun</a:t>
                      </a:r>
                      <a:r>
                        <a:rPr lang="en-AU" b="0" i="0" baseline="0" dirty="0"/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dirty="0"/>
                        <a:t>the force of a planet’s pull on an object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D1B9AC4F-3B00-46CF-88F8-FDB002609B9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967942" y="1779154"/>
            <a:ext cx="5430093" cy="4871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123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4023093" cy="584775"/>
          </a:xfrm>
          <a:prstGeom prst="homePlate">
            <a:avLst/>
          </a:prstGeom>
          <a:solidFill>
            <a:srgbClr val="000099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Concept Development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4292345"/>
              </p:ext>
            </p:extLst>
          </p:nvPr>
        </p:nvGraphicFramePr>
        <p:xfrm>
          <a:off x="9514800" y="68400"/>
          <a:ext cx="2605964" cy="23774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82865">
                <a:tc>
                  <a:txBody>
                    <a:bodyPr/>
                    <a:lstStyle/>
                    <a:p>
                      <a:r>
                        <a:rPr lang="en-AU" dirty="0"/>
                        <a:t>Getting </a:t>
                      </a:r>
                      <a:r>
                        <a:rPr lang="en-AU" b="1" dirty="0"/>
                        <a:t>closer</a:t>
                      </a:r>
                      <a:r>
                        <a:rPr lang="en-AU" b="0" dirty="0"/>
                        <a:t> </a:t>
                      </a:r>
                      <a:r>
                        <a:rPr lang="en-AU" dirty="0"/>
                        <a:t>to an object makes the gravitational pull between you and it:</a:t>
                      </a:r>
                    </a:p>
                    <a:p>
                      <a:pPr marL="342900" indent="-342900">
                        <a:buFont typeface="+mj-lt"/>
                        <a:buAutoNum type="alphaLcParenR"/>
                      </a:pPr>
                      <a:r>
                        <a:rPr lang="en-AU" dirty="0"/>
                        <a:t>Weaker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lphaLcParenR"/>
                        <a:tabLst/>
                        <a:defRPr/>
                      </a:pPr>
                      <a:r>
                        <a:rPr lang="en-AU" dirty="0"/>
                        <a:t>Unchanged</a:t>
                      </a:r>
                    </a:p>
                    <a:p>
                      <a:pPr marL="342900" indent="-342900">
                        <a:buFont typeface="+mj-lt"/>
                        <a:buAutoNum type="alphaLcParenR"/>
                      </a:pPr>
                      <a:r>
                        <a:rPr lang="en-AU" dirty="0"/>
                        <a:t>Stronger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3439022"/>
              </p:ext>
            </p:extLst>
          </p:nvPr>
        </p:nvGraphicFramePr>
        <p:xfrm>
          <a:off x="9514800" y="2515187"/>
          <a:ext cx="2605964" cy="15544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AU" dirty="0"/>
                        <a:t>CFU 2</a:t>
                      </a:r>
                    </a:p>
                  </a:txBody>
                  <a:tcP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In which picture is the space shuttle experiencing a stronger pull? How do you know?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7F92BBE8-C137-474F-972A-B52681EB26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20000"/>
            <a:ext cx="8559835" cy="4351338"/>
          </a:xfrm>
        </p:spPr>
        <p:txBody>
          <a:bodyPr/>
          <a:lstStyle/>
          <a:p>
            <a:pPr marL="0" indent="0">
              <a:buNone/>
            </a:pPr>
            <a:r>
              <a:rPr lang="en-AU" b="1" dirty="0"/>
              <a:t>Gravity</a:t>
            </a:r>
          </a:p>
          <a:p>
            <a:r>
              <a:rPr lang="en-AU" dirty="0"/>
              <a:t>Gravity is a non-contact force that pulls objects with mass together.</a:t>
            </a:r>
          </a:p>
          <a:p>
            <a:r>
              <a:rPr lang="en-AU" dirty="0"/>
              <a:t>The strength of gravity depends on:</a:t>
            </a:r>
          </a:p>
          <a:p>
            <a:pPr lvl="1"/>
            <a:r>
              <a:rPr lang="en-AU" sz="2600" dirty="0"/>
              <a:t>The </a:t>
            </a:r>
            <a:r>
              <a:rPr lang="en-AU" sz="2600" b="1" dirty="0"/>
              <a:t>distance</a:t>
            </a:r>
            <a:r>
              <a:rPr lang="en-AU" sz="2600" dirty="0"/>
              <a:t> between the objects: the </a:t>
            </a:r>
            <a:r>
              <a:rPr lang="en-AU" sz="2600" b="1" dirty="0"/>
              <a:t>further away</a:t>
            </a:r>
            <a:r>
              <a:rPr lang="en-AU" sz="2600" dirty="0"/>
              <a:t> the objects are, the </a:t>
            </a:r>
            <a:r>
              <a:rPr lang="en-AU" sz="2600" u="sng" dirty="0" smtClean="0"/>
              <a:t>_________</a:t>
            </a:r>
            <a:r>
              <a:rPr lang="en-AU" sz="2600" dirty="0" smtClean="0"/>
              <a:t> </a:t>
            </a:r>
            <a:r>
              <a:rPr lang="en-AU" sz="2600" dirty="0"/>
              <a:t>the pull will be.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xmlns="" id="{BF58FBDA-A8CA-491A-8E86-1D9FDD8E98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8008865"/>
              </p:ext>
            </p:extLst>
          </p:nvPr>
        </p:nvGraphicFramePr>
        <p:xfrm>
          <a:off x="9526874" y="4132760"/>
          <a:ext cx="2605964" cy="2656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Vocabulary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baseline="0" dirty="0"/>
                        <a:t>mass </a:t>
                      </a:r>
                      <a:r>
                        <a:rPr lang="en-AU" b="0" baseline="0" dirty="0"/>
                        <a:t>(</a:t>
                      </a:r>
                      <a:r>
                        <a:rPr lang="en-AU" b="0" i="1" baseline="0" dirty="0"/>
                        <a:t>noun</a:t>
                      </a:r>
                      <a:r>
                        <a:rPr lang="en-AU" b="0" i="0" baseline="0" dirty="0"/>
                        <a:t>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0" i="0" baseline="0" dirty="0"/>
                        <a:t>the amount of matter (‘stuff’) an object contains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i="0" baseline="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i="0" baseline="0" dirty="0"/>
                        <a:t>weight </a:t>
                      </a:r>
                      <a:r>
                        <a:rPr lang="en-AU" b="0" i="0" baseline="0" dirty="0"/>
                        <a:t>(</a:t>
                      </a:r>
                      <a:r>
                        <a:rPr lang="en-AU" b="0" i="1" baseline="0" dirty="0"/>
                        <a:t>noun</a:t>
                      </a:r>
                      <a:r>
                        <a:rPr lang="en-AU" b="0" i="0" baseline="0" dirty="0"/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dirty="0"/>
                        <a:t>the force of a planet’s pull on an object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BFB8CEA0-7B8B-4D1E-9661-193A86D5B9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62" y="3885807"/>
            <a:ext cx="4653515" cy="290379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3CF35AEA-8C66-47EF-BFF5-62AFF43544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0342" y="3885807"/>
            <a:ext cx="4358867" cy="2900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269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879</TotalTime>
  <Words>1585</Words>
  <Application>Microsoft Office PowerPoint</Application>
  <PresentationFormat>Widescreen</PresentationFormat>
  <Paragraphs>258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Gravity Year 7 Science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teacher</dc:creator>
  <cp:lastModifiedBy>ITSC</cp:lastModifiedBy>
  <cp:revision>41</cp:revision>
  <cp:lastPrinted>2020-08-21T05:43:59Z</cp:lastPrinted>
  <dcterms:created xsi:type="dcterms:W3CDTF">2018-02-20T13:07:19Z</dcterms:created>
  <dcterms:modified xsi:type="dcterms:W3CDTF">2020-08-26T04:48:23Z</dcterms:modified>
</cp:coreProperties>
</file>