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2" r:id="rId4"/>
    <p:sldId id="273" r:id="rId5"/>
    <p:sldId id="282" r:id="rId6"/>
    <p:sldId id="279" r:id="rId7"/>
    <p:sldId id="280" r:id="rId8"/>
    <p:sldId id="291" r:id="rId9"/>
    <p:sldId id="277" r:id="rId10"/>
    <p:sldId id="292" r:id="rId11"/>
    <p:sldId id="293" r:id="rId12"/>
    <p:sldId id="296" r:id="rId13"/>
    <p:sldId id="297" r:id="rId14"/>
    <p:sldId id="298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Grierson" userId="d515e9a1c250bde6" providerId="LiveId" clId="{24DDE78E-47F3-41EC-9842-38F795DBB478}"/>
    <pc:docChg chg="modSld">
      <pc:chgData name="Tara Grierson" userId="d515e9a1c250bde6" providerId="LiveId" clId="{24DDE78E-47F3-41EC-9842-38F795DBB478}" dt="2021-09-14T01:26:39.740" v="13" actId="20577"/>
      <pc:docMkLst>
        <pc:docMk/>
      </pc:docMkLst>
      <pc:sldChg chg="modSp mod">
        <pc:chgData name="Tara Grierson" userId="d515e9a1c250bde6" providerId="LiveId" clId="{24DDE78E-47F3-41EC-9842-38F795DBB478}" dt="2021-09-14T01:26:39.740" v="13" actId="20577"/>
        <pc:sldMkLst>
          <pc:docMk/>
          <pc:sldMk cId="772446849" sldId="256"/>
        </pc:sldMkLst>
        <pc:spChg chg="mod">
          <ac:chgData name="Tara Grierson" userId="d515e9a1c250bde6" providerId="LiveId" clId="{24DDE78E-47F3-41EC-9842-38F795DBB478}" dt="2021-09-14T01:26:39.740" v="13" actId="20577"/>
          <ac:spMkLst>
            <pc:docMk/>
            <pc:sldMk cId="772446849" sldId="256"/>
            <ac:spMk id="2" creationId="{7EE448A5-3C83-4D60-867F-D012E58BE5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ECB69-7B40-45FF-ACA2-FF0B6D101363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5D6F7-1E02-45E9-9DF9-22ACC3854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4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CFU 1: </a:t>
            </a:r>
            <a:r>
              <a:rPr lang="en-AU" dirty="0" err="1"/>
              <a:t>popsticks</a:t>
            </a:r>
            <a:endParaRPr lang="en-AU" dirty="0"/>
          </a:p>
          <a:p>
            <a:r>
              <a:rPr lang="en-AU" dirty="0"/>
              <a:t>CFU 2: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04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 min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9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24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D8F9-7CD2-4B65-BE34-9DD9484C5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9A343-54C6-4284-8469-DE7F14206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96FE-6C97-4638-B5AB-96BB3611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7D40-9E21-406B-808F-453C9201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019C-9FF8-4978-9750-3E61CDDF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0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9A3B-DEBE-4243-9CBD-F75AAA4B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FAF16-DE7E-4AA6-99BE-8EF00EDC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2CB8-6E00-4A96-A916-F4BB50C2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0B09-771E-4CBF-B0CA-331C8F6B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A2BA-ECB0-4F75-AF61-8FA9DDA0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13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017C8-2D5C-48A0-81A6-138C631E7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673AA-04E1-4044-80D5-D6250EB3B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457F-FCA4-4E93-A7CD-9D011B5C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34A2-0DFD-47E0-93A6-E147C52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9F22-916E-4B15-BA6D-4FC13B24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0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65C3-3EA7-49A4-B5CE-46E8501B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F770-5395-4D05-BA77-9B096EE67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F8A0-AD56-4014-8383-91124F7B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DF98-21BC-4752-AEA2-DC27C960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17D5-C3FA-4E19-93DA-620991C7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73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4FE5-DC7A-4A4C-BDBF-9DD4970F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39404-EECA-44A8-880D-72E7508A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6278-00D7-4A30-A534-34CB754C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1F0-6FB0-4EFF-A4EB-70336672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EF45-3DBE-46DA-843A-F97EA17A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72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1068-D6DF-43F2-9702-69F8F64F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59BD-B055-4185-864E-2E4DA3538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625CF-8D3F-458C-A92D-73876EA6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83C1-DD10-4812-940B-80257583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0964-B181-458A-A39B-526D9D0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CBA4-3BF9-47AA-BB0E-36CFD9D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92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D39B-09C4-48BA-9C82-C6035A3B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A8F7-D98B-4E00-9B77-B8A2DAFA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A0B32-6AFC-4A6F-BBF3-386C2485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06BDB-E5DE-4EF4-8CEB-BD0DE9C7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C4E32-0600-4D58-BFF6-26B13552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71243-991E-43F7-9751-1B24E130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1DF0B-A9F9-4394-9AE2-1B201184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8326F-F2F7-46A9-8482-3E83B0F7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84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4C4C-73E1-441C-BACA-D896E1A2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A4C76-81E7-48E6-9ECA-95E9BBBC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3E9DF-97A2-4DC6-AB78-203FCE76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623EA-A1F7-4A1B-B7B4-3415C973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3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84F4E-C66B-4630-9C6B-291EEF50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41647-5C59-458D-81CF-B8BCB52E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33ACA-7CBE-4DDD-9529-439A3D44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274A-40B2-48CF-98D3-3BDCE52B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1362-7DC3-4BCC-80DB-686B9F37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3776-942D-487C-ADAA-4C1E2908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8C9F-73C5-4159-902F-E35ACF26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A6E0E-D5F7-482A-858E-D95B87C6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5713B-52D3-4392-8501-3F0A265D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6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254B-D14A-4E1D-A25B-EE3EE455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7E65F-9998-4773-8B84-AB838975F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0351D-3467-4B95-BDC1-D44CE548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DD872-707D-458E-BA0E-82FBC37C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9B3D8-3569-44E4-AAAC-DBBE2E54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D3BC9-DCA6-4701-A2C2-FE607CA5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8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F6BAE-BD57-4A34-ACFB-313835B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7E575-9A72-41BB-BC75-34EED9C7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9D86-C81E-4D25-8501-7B21D2789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D27A-DA84-483D-90AB-A2D5E56D33E7}" type="datetimeFigureOut">
              <a:rPr lang="en-AU" smtClean="0"/>
              <a:t>14/09/2021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A5B8-BD92-4085-9DB5-BDF0F29F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CE5F-FB72-43E9-8F4C-6C74F7A6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B61C-BEAB-4A7A-AC50-D81924B3EA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3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48A5-3C83-4D60-867F-D012E58BE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Test Revision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99393-B41D-4150-B875-C54146582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44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a roller</a:t>
            </a:r>
            <a:r>
              <a:rPr lang="en-AU" dirty="0">
                <a:solidFill>
                  <a:srgbClr val="FF0000"/>
                </a:solidFill>
              </a:rPr>
              <a:t>. The wheels in the shoes roll, which produces less friction than pushing or sliding.</a:t>
            </a:r>
          </a:p>
        </p:txBody>
      </p:sp>
      <p:pic>
        <p:nvPicPr>
          <p:cNvPr id="7170" name="Picture 2" descr="https://s3-eu-west-1.amazonaws.com/images.linnlive.com/547b3d68c93e199cbd048cb886b17ccc/82333ddd-a3c2-448b-b7e1-78d8fbef44ab.jpg">
            <a:extLst>
              <a:ext uri="{FF2B5EF4-FFF2-40B4-BE49-F238E27FC236}">
                <a16:creationId xmlns:a16="http://schemas.microsoft.com/office/drawing/2014/main" id="{24968BD8-43DA-483C-8D28-C0342C191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4762" r="4173" b="4608"/>
          <a:stretch/>
        </p:blipFill>
        <p:spPr bwMode="auto">
          <a:xfrm>
            <a:off x="3115994" y="2161194"/>
            <a:ext cx="3605256" cy="351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5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AU" dirty="0"/>
                        <a:t>What would happen if </a:t>
                      </a:r>
                      <a:r>
                        <a:rPr lang="en-AU" b="1" dirty="0"/>
                        <a:t>two positively charged </a:t>
                      </a:r>
                      <a:r>
                        <a:rPr lang="en-AU" dirty="0"/>
                        <a:t>objects were close to each other?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697507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would happen if a </a:t>
                      </a:r>
                      <a:r>
                        <a:rPr lang="en-AU" b="1" dirty="0"/>
                        <a:t>positively charged </a:t>
                      </a:r>
                      <a:r>
                        <a:rPr lang="en-AU" dirty="0"/>
                        <a:t>object and a </a:t>
                      </a:r>
                      <a:r>
                        <a:rPr lang="en-AU" b="1" dirty="0"/>
                        <a:t>negatively charged </a:t>
                      </a:r>
                      <a:r>
                        <a:rPr lang="en-AU" dirty="0"/>
                        <a:t>object were close to each other?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Electrostatic Force</a:t>
            </a:r>
          </a:p>
          <a:p>
            <a:r>
              <a:rPr lang="en-AU" dirty="0"/>
              <a:t>A difference in the net charge of two objects can create forces if the two objects are close enough.</a:t>
            </a:r>
          </a:p>
          <a:p>
            <a:pPr lvl="1"/>
            <a:r>
              <a:rPr lang="en-AU" sz="2600" dirty="0"/>
              <a:t>Different (unlike) charges will be pulled towards each other (attracted)</a:t>
            </a:r>
          </a:p>
          <a:p>
            <a:pPr lvl="1"/>
            <a:r>
              <a:rPr lang="en-AU" sz="2600" dirty="0"/>
              <a:t>Similar (like) charges will be pushed away from each other (repelled)</a:t>
            </a:r>
          </a:p>
          <a:p>
            <a:pPr lvl="1"/>
            <a:r>
              <a:rPr lang="en-AU" sz="2600" dirty="0"/>
              <a:t>Neutral objects do not push each other away, but they are attracted to any charged object</a:t>
            </a:r>
          </a:p>
        </p:txBody>
      </p:sp>
      <p:pic>
        <p:nvPicPr>
          <p:cNvPr id="3074" name="Picture 2" descr="http://learn.sparklelabs.com/electronics/files/2010/10/E_particles.png">
            <a:extLst>
              <a:ext uri="{FF2B5EF4-FFF2-40B4-BE49-F238E27FC236}">
                <a16:creationId xmlns:a16="http://schemas.microsoft.com/office/drawing/2014/main" id="{8681EFCB-7A70-426B-A668-CEE970040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25" y="4424463"/>
            <a:ext cx="6358597" cy="24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9E2E28-1168-435B-8D4C-6B66D9B9CC21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5230040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like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similar or the same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unlike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different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66C79C-5FB8-4697-970D-66DF0A4B0F1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600934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would happen if a </a:t>
                      </a:r>
                      <a:r>
                        <a:rPr lang="en-AU" b="1" dirty="0"/>
                        <a:t>neutral </a:t>
                      </a:r>
                      <a:r>
                        <a:rPr lang="en-AU" dirty="0"/>
                        <a:t>object and a </a:t>
                      </a:r>
                      <a:r>
                        <a:rPr lang="en-AU" b="1" dirty="0"/>
                        <a:t>negatively charged </a:t>
                      </a:r>
                      <a:r>
                        <a:rPr lang="en-AU" dirty="0"/>
                        <a:t>object were close to each other?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4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AU" dirty="0"/>
                        <a:t>Are there two different charges?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Predicting Electrostatic Force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Predict </a:t>
            </a:r>
            <a:r>
              <a:rPr lang="en-AU" sz="2600" b="1" dirty="0"/>
              <a:t>what</a:t>
            </a:r>
            <a:r>
              <a:rPr lang="en-AU" sz="2600" dirty="0"/>
              <a:t> will happen</a:t>
            </a:r>
          </a:p>
          <a:p>
            <a:pPr lvl="1"/>
            <a:r>
              <a:rPr lang="en-AU" sz="2200" b="1" dirty="0"/>
              <a:t>Different</a:t>
            </a:r>
            <a:r>
              <a:rPr lang="en-AU" sz="2200" dirty="0"/>
              <a:t> charges are </a:t>
            </a:r>
            <a:r>
              <a:rPr lang="en-AU" sz="2200" b="1" dirty="0"/>
              <a:t>attracted</a:t>
            </a:r>
          </a:p>
          <a:p>
            <a:pPr lvl="1"/>
            <a:r>
              <a:rPr lang="en-AU" sz="2200" b="1" dirty="0"/>
              <a:t>Similar</a:t>
            </a:r>
            <a:r>
              <a:rPr lang="en-AU" sz="2200" dirty="0"/>
              <a:t> charges are </a:t>
            </a:r>
            <a:r>
              <a:rPr lang="en-AU" sz="2200" b="1" dirty="0"/>
              <a:t>repelled</a:t>
            </a:r>
            <a:endParaRPr lang="en-AU" sz="2200" dirty="0"/>
          </a:p>
          <a:p>
            <a:pPr lvl="1"/>
            <a:r>
              <a:rPr lang="en-AU" sz="2200" b="1" dirty="0"/>
              <a:t>Neutral</a:t>
            </a:r>
            <a:r>
              <a:rPr lang="en-AU" sz="2200" dirty="0"/>
              <a:t> objects are </a:t>
            </a:r>
            <a:r>
              <a:rPr lang="en-AU" sz="2200" b="1" dirty="0"/>
              <a:t>attracted</a:t>
            </a:r>
            <a:r>
              <a:rPr lang="en-AU" sz="2200" dirty="0"/>
              <a:t> to </a:t>
            </a:r>
            <a:r>
              <a:rPr lang="en-AU" sz="2200" b="1" dirty="0"/>
              <a:t>charged</a:t>
            </a:r>
            <a:r>
              <a:rPr lang="en-AU" sz="2200" dirty="0"/>
              <a:t>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Explain </a:t>
            </a:r>
            <a:r>
              <a:rPr lang="en-AU" sz="2600" b="1" dirty="0"/>
              <a:t>why</a:t>
            </a:r>
            <a:r>
              <a:rPr lang="en-AU" sz="2600" dirty="0"/>
              <a:t> it will happen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Billie rubs a balloon on her hair, which moves negative charges from her hair to the balloon. What will happen next and why?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balloon and her hair will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be ________ because they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have ________ charges.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9E2E28-1168-435B-8D4C-6B66D9B9CC21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955720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attracted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pulled together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repelled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pushed apart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BB8A4C-1718-46D7-916C-2033786AE9DD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115630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AU" dirty="0"/>
                        <a:t>Are there two similar charges?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2C194C-7509-4887-8169-E8198BE48CA6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442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AU" dirty="0"/>
                        <a:t>Is there a neutral object and a charged object?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 descr="https://i.stack.imgur.com/Jy8NU.png">
            <a:extLst>
              <a:ext uri="{FF2B5EF4-FFF2-40B4-BE49-F238E27FC236}">
                <a16:creationId xmlns:a16="http://schemas.microsoft.com/office/drawing/2014/main" id="{E3DC5750-5017-43AD-8423-7E091977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54" y="4530610"/>
            <a:ext cx="4136981" cy="23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175FF6-E55B-420E-B718-55013D6BE602}"/>
              </a:ext>
            </a:extLst>
          </p:cNvPr>
          <p:cNvSpPr/>
          <p:nvPr/>
        </p:nvSpPr>
        <p:spPr>
          <a:xfrm>
            <a:off x="6992938" y="5143500"/>
            <a:ext cx="558482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3D61-B377-4D98-B8C9-1B36E3E72FB0}"/>
              </a:ext>
            </a:extLst>
          </p:cNvPr>
          <p:cNvSpPr/>
          <p:nvPr/>
        </p:nvSpPr>
        <p:spPr>
          <a:xfrm>
            <a:off x="6644640" y="6503670"/>
            <a:ext cx="2621280" cy="25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AU" dirty="0"/>
                        <a:t>Are there two different charges?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Predicting Electrostatic Force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Predict </a:t>
            </a:r>
            <a:r>
              <a:rPr lang="en-AU" sz="2600" b="1" dirty="0"/>
              <a:t>what</a:t>
            </a:r>
            <a:r>
              <a:rPr lang="en-AU" sz="2600" dirty="0"/>
              <a:t> will happen</a:t>
            </a:r>
          </a:p>
          <a:p>
            <a:pPr lvl="1"/>
            <a:r>
              <a:rPr lang="en-AU" sz="2200" b="1" dirty="0"/>
              <a:t>Different</a:t>
            </a:r>
            <a:r>
              <a:rPr lang="en-AU" sz="2200" dirty="0"/>
              <a:t> charges are </a:t>
            </a:r>
            <a:r>
              <a:rPr lang="en-AU" sz="2200" b="1" dirty="0"/>
              <a:t>attracted</a:t>
            </a:r>
          </a:p>
          <a:p>
            <a:pPr lvl="1"/>
            <a:r>
              <a:rPr lang="en-AU" sz="2200" b="1" dirty="0"/>
              <a:t>Similar</a:t>
            </a:r>
            <a:r>
              <a:rPr lang="en-AU" sz="2200" dirty="0"/>
              <a:t> charges are </a:t>
            </a:r>
            <a:r>
              <a:rPr lang="en-AU" sz="2200" b="1" dirty="0"/>
              <a:t>repelled</a:t>
            </a:r>
            <a:endParaRPr lang="en-AU" sz="2200" dirty="0"/>
          </a:p>
          <a:p>
            <a:pPr lvl="1"/>
            <a:r>
              <a:rPr lang="en-AU" sz="2200" b="1" dirty="0"/>
              <a:t>Neutral</a:t>
            </a:r>
            <a:r>
              <a:rPr lang="en-AU" sz="2200" dirty="0"/>
              <a:t> objects are </a:t>
            </a:r>
            <a:r>
              <a:rPr lang="en-AU" sz="2200" b="1" dirty="0"/>
              <a:t>attracted</a:t>
            </a:r>
            <a:r>
              <a:rPr lang="en-AU" sz="2200" dirty="0"/>
              <a:t> to </a:t>
            </a:r>
            <a:r>
              <a:rPr lang="en-AU" sz="2200" b="1" dirty="0"/>
              <a:t>charged</a:t>
            </a:r>
            <a:r>
              <a:rPr lang="en-AU" sz="2200" dirty="0"/>
              <a:t>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Explain </a:t>
            </a:r>
            <a:r>
              <a:rPr lang="en-AU" sz="2600" b="1" dirty="0"/>
              <a:t>why</a:t>
            </a:r>
            <a:r>
              <a:rPr lang="en-AU" sz="2600" dirty="0"/>
              <a:t> it will happen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Mary rubs a second balloon on her hair, then puts it next to Billie’s. What will happen next and why?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two balloons will be 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________ because they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have ________ charges.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9E2E28-1168-435B-8D4C-6B66D9B9CC21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955720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attracted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pulled together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repelled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pushed apart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BB8A4C-1718-46D7-916C-2033786AE9DD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115630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AU" dirty="0"/>
                        <a:t>Are there two similar charges?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2C194C-7509-4887-8169-E8198BE48CA6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442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271">
                <a:tc>
                  <a:txBody>
                    <a:bodyPr/>
                    <a:lstStyle/>
                    <a:p>
                      <a:r>
                        <a:rPr lang="en-AU" dirty="0"/>
                        <a:t>Is there a neutral object and a charged object?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 descr="https://i.stack.imgur.com/Jy8NU.png">
            <a:extLst>
              <a:ext uri="{FF2B5EF4-FFF2-40B4-BE49-F238E27FC236}">
                <a16:creationId xmlns:a16="http://schemas.microsoft.com/office/drawing/2014/main" id="{E3DC5750-5017-43AD-8423-7E0919770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7"/>
          <a:stretch/>
        </p:blipFill>
        <p:spPr bwMode="auto">
          <a:xfrm>
            <a:off x="5261055" y="4530610"/>
            <a:ext cx="1731884" cy="23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.stack.imgur.com/Jy8NU.png">
            <a:extLst>
              <a:ext uri="{FF2B5EF4-FFF2-40B4-BE49-F238E27FC236}">
                <a16:creationId xmlns:a16="http://schemas.microsoft.com/office/drawing/2014/main" id="{4F134789-F5D2-40AE-9FAF-BC05CEB40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7"/>
          <a:stretch/>
        </p:blipFill>
        <p:spPr bwMode="auto">
          <a:xfrm flipH="1">
            <a:off x="7263487" y="4530609"/>
            <a:ext cx="1731884" cy="23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A63D61-B377-4D98-B8C9-1B36E3E72FB0}"/>
              </a:ext>
            </a:extLst>
          </p:cNvPr>
          <p:cNvSpPr/>
          <p:nvPr/>
        </p:nvSpPr>
        <p:spPr>
          <a:xfrm>
            <a:off x="6644641" y="6499274"/>
            <a:ext cx="964248" cy="263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poles are near each other?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2640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going to happen to the two magnets,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17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Predicting Magnetism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Predict </a:t>
            </a:r>
            <a:r>
              <a:rPr lang="en-AU" sz="2600" b="1" dirty="0"/>
              <a:t>what</a:t>
            </a:r>
            <a:r>
              <a:rPr lang="en-AU" sz="2600" dirty="0"/>
              <a:t> will happen</a:t>
            </a:r>
          </a:p>
          <a:p>
            <a:pPr lvl="1"/>
            <a:r>
              <a:rPr lang="en-AU" sz="2200" b="1" dirty="0"/>
              <a:t>Different</a:t>
            </a:r>
            <a:r>
              <a:rPr lang="en-AU" sz="2200" dirty="0"/>
              <a:t> poles are </a:t>
            </a:r>
            <a:r>
              <a:rPr lang="en-AU" sz="2200" b="1" dirty="0"/>
              <a:t>attracted</a:t>
            </a:r>
          </a:p>
          <a:p>
            <a:pPr lvl="1"/>
            <a:r>
              <a:rPr lang="en-AU" sz="2200" b="1" dirty="0"/>
              <a:t>Similar</a:t>
            </a:r>
            <a:r>
              <a:rPr lang="en-AU" sz="2200" dirty="0"/>
              <a:t> poles are </a:t>
            </a:r>
            <a:r>
              <a:rPr lang="en-AU" sz="2200" b="1" dirty="0"/>
              <a:t>repelled</a:t>
            </a:r>
            <a:endParaRPr lang="en-AU" sz="2200" dirty="0"/>
          </a:p>
          <a:p>
            <a:pPr lvl="1"/>
            <a:r>
              <a:rPr lang="en-AU" sz="2200" b="1" dirty="0"/>
              <a:t>Iron, nickel and cobalt</a:t>
            </a:r>
            <a:r>
              <a:rPr lang="en-AU" sz="2200" dirty="0"/>
              <a:t> objects will be </a:t>
            </a:r>
            <a:r>
              <a:rPr lang="en-AU" sz="2200" b="1" dirty="0"/>
              <a:t>magnetised</a:t>
            </a:r>
            <a:r>
              <a:rPr lang="en-AU" sz="2200" dirty="0"/>
              <a:t> and </a:t>
            </a:r>
            <a:r>
              <a:rPr lang="en-AU" sz="2200" b="1" dirty="0"/>
              <a:t>attracted</a:t>
            </a:r>
            <a:r>
              <a:rPr lang="en-AU" sz="2200" dirty="0"/>
              <a:t> to any magnet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Explain </a:t>
            </a:r>
            <a:r>
              <a:rPr lang="en-AU" sz="2600" b="1" dirty="0"/>
              <a:t>why</a:t>
            </a:r>
            <a:r>
              <a:rPr lang="en-AU" sz="2600" dirty="0"/>
              <a:t> it will happen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two magnets will be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________ because…</a:t>
            </a:r>
          </a:p>
        </p:txBody>
      </p:sp>
      <p:pic>
        <p:nvPicPr>
          <p:cNvPr id="1026" name="Picture 2" descr="https://cdn.britannica.com/62/91762-004-759441A3.gif">
            <a:extLst>
              <a:ext uri="{FF2B5EF4-FFF2-40B4-BE49-F238E27FC236}">
                <a16:creationId xmlns:a16="http://schemas.microsoft.com/office/drawing/2014/main" id="{77CDA7EF-CB10-432C-BE1D-4D29565C5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5" r="51313" b="20227"/>
          <a:stretch/>
        </p:blipFill>
        <p:spPr bwMode="auto">
          <a:xfrm>
            <a:off x="5764467" y="3725365"/>
            <a:ext cx="5223216" cy="2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4AB74-811F-443B-ABEA-70C48E9D5305}"/>
              </a:ext>
            </a:extLst>
          </p:cNvPr>
          <p:cNvSpPr/>
          <p:nvPr/>
        </p:nvSpPr>
        <p:spPr>
          <a:xfrm>
            <a:off x="8126973" y="4991100"/>
            <a:ext cx="485775" cy="44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1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Are there two magnets in this picture?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2640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going to happen to the two objects,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17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Predicting Magnetism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Predict </a:t>
            </a:r>
            <a:r>
              <a:rPr lang="en-AU" sz="2600" b="1" dirty="0"/>
              <a:t>what</a:t>
            </a:r>
            <a:r>
              <a:rPr lang="en-AU" sz="2600" dirty="0"/>
              <a:t> will happen</a:t>
            </a:r>
          </a:p>
          <a:p>
            <a:pPr lvl="1"/>
            <a:r>
              <a:rPr lang="en-AU" sz="2200" b="1" dirty="0"/>
              <a:t>Different</a:t>
            </a:r>
            <a:r>
              <a:rPr lang="en-AU" sz="2200" dirty="0"/>
              <a:t> poles are </a:t>
            </a:r>
            <a:r>
              <a:rPr lang="en-AU" sz="2200" b="1" dirty="0"/>
              <a:t>attracted</a:t>
            </a:r>
          </a:p>
          <a:p>
            <a:pPr lvl="1"/>
            <a:r>
              <a:rPr lang="en-AU" sz="2200" b="1" dirty="0"/>
              <a:t>Similar</a:t>
            </a:r>
            <a:r>
              <a:rPr lang="en-AU" sz="2200" dirty="0"/>
              <a:t> poles are </a:t>
            </a:r>
            <a:r>
              <a:rPr lang="en-AU" sz="2200" b="1" dirty="0"/>
              <a:t>repelled</a:t>
            </a:r>
            <a:endParaRPr lang="en-AU" sz="2200" dirty="0"/>
          </a:p>
          <a:p>
            <a:pPr lvl="1"/>
            <a:r>
              <a:rPr lang="en-AU" sz="2200" b="1" dirty="0"/>
              <a:t>Iron, nickel and cobalt</a:t>
            </a:r>
            <a:r>
              <a:rPr lang="en-AU" sz="2200" dirty="0"/>
              <a:t> objects will be </a:t>
            </a:r>
            <a:r>
              <a:rPr lang="en-AU" sz="2200" b="1" dirty="0"/>
              <a:t>magnetised</a:t>
            </a:r>
            <a:r>
              <a:rPr lang="en-AU" sz="2200" dirty="0"/>
              <a:t> and </a:t>
            </a:r>
            <a:r>
              <a:rPr lang="en-AU" sz="2200" b="1" dirty="0"/>
              <a:t>attracted</a:t>
            </a:r>
            <a:r>
              <a:rPr lang="en-AU" sz="2200" dirty="0"/>
              <a:t> to any magnet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Explain </a:t>
            </a:r>
            <a:r>
              <a:rPr lang="en-AU" sz="2600" b="1" dirty="0"/>
              <a:t>why</a:t>
            </a:r>
            <a:r>
              <a:rPr lang="en-AU" sz="2600" dirty="0"/>
              <a:t> it will happen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24AB74-811F-443B-ABEA-70C48E9D5305}"/>
              </a:ext>
            </a:extLst>
          </p:cNvPr>
          <p:cNvSpPr/>
          <p:nvPr/>
        </p:nvSpPr>
        <p:spPr>
          <a:xfrm>
            <a:off x="8727755" y="4311749"/>
            <a:ext cx="670280" cy="61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https://i2.wp.com/gunmagnetworld.com/wp-content/uploads/2017/11/Magnetic-Paperclips.png?resize=386%2C161">
            <a:extLst>
              <a:ext uri="{FF2B5EF4-FFF2-40B4-BE49-F238E27FC236}">
                <a16:creationId xmlns:a16="http://schemas.microsoft.com/office/drawing/2014/main" id="{D76C7E52-2B44-4E32-9532-F760D2316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5" b="6617"/>
          <a:stretch/>
        </p:blipFill>
        <p:spPr bwMode="auto">
          <a:xfrm>
            <a:off x="1326203" y="3614057"/>
            <a:ext cx="9539594" cy="296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first thing you need to mention when describing a force?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77419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three things might a force change about an object?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Forces</a:t>
            </a:r>
          </a:p>
          <a:p>
            <a:r>
              <a:rPr lang="en-AU" dirty="0"/>
              <a:t>When describing a force, you need to include: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What is pushing / pulling what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Any changes to the objects’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AU" sz="2600" dirty="0"/>
              <a:t> Speed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AU" sz="2600" dirty="0"/>
              <a:t> Direction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AU" sz="2600" dirty="0"/>
              <a:t> Shape</a:t>
            </a:r>
          </a:p>
          <a:p>
            <a:pPr marL="971550" lvl="1" indent="-514350">
              <a:buFont typeface="+mj-lt"/>
              <a:buAutoNum type="arabicPeriod"/>
            </a:pPr>
            <a:endParaRPr lang="en-AU" sz="2600" dirty="0"/>
          </a:p>
          <a:p>
            <a:pPr marL="971550" lvl="1" indent="-514350">
              <a:buFont typeface="+mj-lt"/>
              <a:buAutoNum type="arabicPeriod"/>
            </a:pPr>
            <a:endParaRPr lang="en-AU" sz="2600" dirty="0"/>
          </a:p>
          <a:p>
            <a:pPr marL="457200" lvl="1" indent="0">
              <a:buNone/>
            </a:pPr>
            <a:endParaRPr lang="en-AU" sz="2600" dirty="0"/>
          </a:p>
          <a:p>
            <a:pPr marL="457200" lvl="1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tennis racket is pushing the ball. This is causing the ball to change speed, direction, and shape.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 descr="http://www.tennis.com.au/wp-content/uploads/2017/03/Sam-1-700x450.jpg">
            <a:extLst>
              <a:ext uri="{FF2B5EF4-FFF2-40B4-BE49-F238E27FC236}">
                <a16:creationId xmlns:a16="http://schemas.microsoft.com/office/drawing/2014/main" id="{8A3D3A47-01ED-43D9-95A0-0D223275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24" y="2647337"/>
            <a:ext cx="4381662" cy="281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AA23EB-1158-4E98-A95F-CA92D63DF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243" y="1209069"/>
            <a:ext cx="6077748" cy="42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 descr="http://lh3.ggpht.com/_VCVHceBcFjY/SaFYGwBOW2I/AAAAAAAAOXM/puU_eVS67vc/IMG_2733_thumb.jpg?imgmax=800">
            <a:extLst>
              <a:ext uri="{FF2B5EF4-FFF2-40B4-BE49-F238E27FC236}">
                <a16:creationId xmlns:a16="http://schemas.microsoft.com/office/drawing/2014/main" id="{42C2AB12-3C4D-447A-94C3-0C101AE1F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6" b="2330"/>
          <a:stretch/>
        </p:blipFill>
        <p:spPr bwMode="auto">
          <a:xfrm>
            <a:off x="2877814" y="1237452"/>
            <a:ext cx="4214439" cy="4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93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12" y="746147"/>
            <a:ext cx="6789271" cy="347324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net 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327154" y="2526618"/>
            <a:ext cx="42970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Paul and Pamela are pushing a box together. Paul is pushing with 500 N and Pamela is pushing with 450 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5F55-0350-420F-88EA-3DF1F56FEB26}"/>
              </a:ext>
            </a:extLst>
          </p:cNvPr>
          <p:cNvSpPr/>
          <p:nvPr/>
        </p:nvSpPr>
        <p:spPr>
          <a:xfrm>
            <a:off x="555802" y="4512235"/>
            <a:ext cx="2253129" cy="194833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F1F18-056F-42C8-85DD-68C4090C4322}"/>
              </a:ext>
            </a:extLst>
          </p:cNvPr>
          <p:cNvCxnSpPr/>
          <p:nvPr/>
        </p:nvCxnSpPr>
        <p:spPr>
          <a:xfrm>
            <a:off x="2808931" y="5175623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66707-5BC6-4801-9C66-21E0EAEFA872}"/>
              </a:ext>
            </a:extLst>
          </p:cNvPr>
          <p:cNvCxnSpPr>
            <a:cxnSpLocks/>
          </p:cNvCxnSpPr>
          <p:nvPr/>
        </p:nvCxnSpPr>
        <p:spPr>
          <a:xfrm>
            <a:off x="2808931" y="5776258"/>
            <a:ext cx="1153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F5C6-F9FA-48CC-A703-D2EEDEF2734C}"/>
              </a:ext>
            </a:extLst>
          </p:cNvPr>
          <p:cNvSpPr/>
          <p:nvPr/>
        </p:nvSpPr>
        <p:spPr>
          <a:xfrm>
            <a:off x="2924636" y="4713958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500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A3FF-6695-43DA-8D3B-FF530B75CB2B}"/>
              </a:ext>
            </a:extLst>
          </p:cNvPr>
          <p:cNvSpPr/>
          <p:nvPr/>
        </p:nvSpPr>
        <p:spPr>
          <a:xfrm>
            <a:off x="2926240" y="5754473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450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ED510-2797-411A-A7BC-FC288E48E08C}"/>
              </a:ext>
            </a:extLst>
          </p:cNvPr>
          <p:cNvSpPr/>
          <p:nvPr/>
        </p:nvSpPr>
        <p:spPr>
          <a:xfrm>
            <a:off x="5058849" y="4881567"/>
            <a:ext cx="21675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500 + 450 = 950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469624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7456935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2712B-D0C9-4B60-814E-AA23D39277AD}"/>
              </a:ext>
            </a:extLst>
          </p:cNvPr>
          <p:cNvSpPr/>
          <p:nvPr/>
        </p:nvSpPr>
        <p:spPr>
          <a:xfrm>
            <a:off x="7819535" y="4881567"/>
            <a:ext cx="3804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net force is 950 N to the right.</a:t>
            </a:r>
          </a:p>
        </p:txBody>
      </p:sp>
    </p:spTree>
    <p:extLst>
      <p:ext uri="{BB962C8B-B14F-4D97-AF65-F5344CB8AC3E}">
        <p14:creationId xmlns:p14="http://schemas.microsoft.com/office/powerpoint/2010/main" val="27091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499"/>
            <a:ext cx="9398035" cy="6080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b="1" u="sng" dirty="0"/>
              <a:t>Draw</a:t>
            </a:r>
            <a:r>
              <a:rPr lang="en-AU" sz="2600" u="sng" dirty="0"/>
              <a:t> a diagram</a:t>
            </a:r>
            <a:r>
              <a:rPr lang="en-AU" sz="2600" dirty="0"/>
              <a:t> with labelled force arrows.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b="1" u="sng" dirty="0"/>
              <a:t>Do</a:t>
            </a:r>
            <a:r>
              <a:rPr lang="en-AU" sz="26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sz="2400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sz="2400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b="1" u="sng" dirty="0"/>
              <a:t>Describe</a:t>
            </a:r>
            <a:r>
              <a:rPr lang="en-AU" sz="2600" u="sng" dirty="0"/>
              <a:t> the net force</a:t>
            </a:r>
            <a:endParaRPr lang="en-AU" sz="2600" dirty="0"/>
          </a:p>
          <a:p>
            <a:pPr marL="1371600" lvl="2" indent="-457200">
              <a:buFont typeface="+mj-lt"/>
              <a:buAutoNum type="alphaLcParenR"/>
            </a:pPr>
            <a:r>
              <a:rPr lang="en-AU" sz="2400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dirty="0"/>
              <a:t>Unbalanced (state the net force and its direction)</a:t>
            </a:r>
          </a:p>
          <a:p>
            <a:pPr marL="914400" lvl="1" indent="-457200">
              <a:buFont typeface="+mj-lt"/>
              <a:buAutoNum type="arabicPeriod"/>
            </a:pPr>
            <a:endParaRPr lang="en-AU" sz="2600" dirty="0"/>
          </a:p>
          <a:p>
            <a:r>
              <a:rPr lang="en-AU" dirty="0"/>
              <a:t>Sam and Ash are cracking a Christmas cracker. Sam is pulling with 350 N and Ash is pulling with 475 N.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7BB52E-2EA0-4AC1-B5D0-BEB0BBCE95B9}"/>
              </a:ext>
            </a:extLst>
          </p:cNvPr>
          <p:cNvGraphicFramePr>
            <a:graphicFrameLocks noGrp="1"/>
          </p:cNvGraphicFramePr>
          <p:nvPr/>
        </p:nvGraphicFramePr>
        <p:xfrm>
          <a:off x="9527319" y="49088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unbalanced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forces on an object are not 0 N and will cause a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balanced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forces on an object are exactly 0 N and will not cause a change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59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499"/>
            <a:ext cx="9398035" cy="6080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b="1" u="sng" dirty="0"/>
              <a:t>Draw</a:t>
            </a:r>
            <a:r>
              <a:rPr lang="en-AU" sz="2600" u="sng" dirty="0"/>
              <a:t> a diagram</a:t>
            </a:r>
            <a:r>
              <a:rPr lang="en-AU" sz="2600" dirty="0"/>
              <a:t> with labelled force arrows.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b="1" u="sng" dirty="0"/>
              <a:t>Do</a:t>
            </a:r>
            <a:r>
              <a:rPr lang="en-AU" sz="26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sz="2400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sz="2400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b="1" u="sng" dirty="0"/>
              <a:t>Describe</a:t>
            </a:r>
            <a:r>
              <a:rPr lang="en-AU" sz="2600" u="sng" dirty="0"/>
              <a:t> the net force</a:t>
            </a:r>
            <a:endParaRPr lang="en-AU" sz="2600" dirty="0"/>
          </a:p>
          <a:p>
            <a:pPr marL="1371600" lvl="2" indent="-457200">
              <a:buFont typeface="+mj-lt"/>
              <a:buAutoNum type="alphaLcParenR"/>
            </a:pPr>
            <a:r>
              <a:rPr lang="en-AU" sz="2400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dirty="0"/>
              <a:t>Unbalanced (state the net force and its direction)</a:t>
            </a:r>
          </a:p>
          <a:p>
            <a:pPr marL="914400" lvl="1" indent="-457200">
              <a:buFont typeface="+mj-lt"/>
              <a:buAutoNum type="arabicPeriod"/>
            </a:pPr>
            <a:endParaRPr lang="en-AU" sz="2600" dirty="0"/>
          </a:p>
          <a:p>
            <a:r>
              <a:rPr lang="en-AU" dirty="0"/>
              <a:t>Bill and Kelly are pushing a car up a hill. Bill is pushing with 550 N and Kelly is pushing with 525 N. The Earth is pulling the car down the hill with 1000 N of force.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7BB52E-2EA0-4AC1-B5D0-BEB0BBCE95B9}"/>
              </a:ext>
            </a:extLst>
          </p:cNvPr>
          <p:cNvGraphicFramePr>
            <a:graphicFrameLocks noGrp="1"/>
          </p:cNvGraphicFramePr>
          <p:nvPr/>
        </p:nvGraphicFramePr>
        <p:xfrm>
          <a:off x="9527319" y="49088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unbalanced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forces on an object are not 0 N and will cause a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balanced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forces on an object are exactly 0 N and will not cause a change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4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net 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 block of ice is sliding down a hill. The Earth is pulling the block down the hill with 50 N of force. There are 3 N of friction between the ice block and the ground.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F1F18-056F-42C8-85DD-68C4090C4322}"/>
              </a:ext>
            </a:extLst>
          </p:cNvPr>
          <p:cNvCxnSpPr/>
          <p:nvPr/>
        </p:nvCxnSpPr>
        <p:spPr>
          <a:xfrm>
            <a:off x="3293255" y="5153797"/>
            <a:ext cx="838429" cy="573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66707-5BC6-4801-9C66-21E0EAEFA872}"/>
              </a:ext>
            </a:extLst>
          </p:cNvPr>
          <p:cNvCxnSpPr>
            <a:cxnSpLocks/>
          </p:cNvCxnSpPr>
          <p:nvPr/>
        </p:nvCxnSpPr>
        <p:spPr>
          <a:xfrm flipH="1" flipV="1">
            <a:off x="2656044" y="4696901"/>
            <a:ext cx="396694" cy="262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F5C6-F9FA-48CC-A703-D2EEDEF2734C}"/>
              </a:ext>
            </a:extLst>
          </p:cNvPr>
          <p:cNvSpPr/>
          <p:nvPr/>
        </p:nvSpPr>
        <p:spPr>
          <a:xfrm>
            <a:off x="3576136" y="4827935"/>
            <a:ext cx="1241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Earth’s</a:t>
            </a:r>
            <a:r>
              <a:rPr lang="en-AU" sz="2400" baseline="-25000" dirty="0"/>
              <a:t> Pull</a:t>
            </a:r>
            <a:endParaRPr lang="en-AU" sz="2400" dirty="0"/>
          </a:p>
          <a:p>
            <a:pPr algn="ctr"/>
            <a:r>
              <a:rPr lang="en-AU" sz="2400" dirty="0"/>
              <a:t>50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A3FF-6695-43DA-8D3B-FF530B75CB2B}"/>
              </a:ext>
            </a:extLst>
          </p:cNvPr>
          <p:cNvSpPr/>
          <p:nvPr/>
        </p:nvSpPr>
        <p:spPr>
          <a:xfrm>
            <a:off x="2641026" y="4127973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Friction</a:t>
            </a:r>
            <a:endParaRPr lang="en-AU" sz="2400" dirty="0"/>
          </a:p>
          <a:p>
            <a:pPr algn="ctr"/>
            <a:r>
              <a:rPr lang="en-AU" sz="2400" dirty="0"/>
              <a:t>3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50 - 3 = 47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392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net force is 47 N down the hill. The forces are not balanced.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  <p:sp>
        <p:nvSpPr>
          <p:cNvPr id="3" name="Right Triangle 2"/>
          <p:cNvSpPr/>
          <p:nvPr/>
        </p:nvSpPr>
        <p:spPr>
          <a:xfrm>
            <a:off x="1983669" y="4434832"/>
            <a:ext cx="2864492" cy="1998719"/>
          </a:xfrm>
          <a:prstGeom prst="rt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rot="2131773">
            <a:off x="3029931" y="4934093"/>
            <a:ext cx="331394" cy="29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9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lubrication</a:t>
            </a:r>
            <a:r>
              <a:rPr lang="en-AU" dirty="0">
                <a:solidFill>
                  <a:srgbClr val="FF0000"/>
                </a:solidFill>
              </a:rPr>
              <a:t>. The oil coats the metal, making it slippery.</a:t>
            </a:r>
          </a:p>
        </p:txBody>
      </p:sp>
      <p:pic>
        <p:nvPicPr>
          <p:cNvPr id="5122" name="Picture 2" descr="https://www.wikihow.com/images/thumb/7/75/User-Completed-Image-Stop-Squeaky-Door-Hinges-2015.05.09-01.47.35.0.jpg/670px-User-Completed-Image-Stop-Squeaky-Door-Hinges-2015.05.09-01.47.35.0.jpg">
            <a:extLst>
              <a:ext uri="{FF2B5EF4-FFF2-40B4-BE49-F238E27FC236}">
                <a16:creationId xmlns:a16="http://schemas.microsoft.com/office/drawing/2014/main" id="{443EF892-1B4E-4741-91BC-F83199B8C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6"/>
          <a:stretch/>
        </p:blipFill>
        <p:spPr bwMode="auto">
          <a:xfrm>
            <a:off x="2382266" y="2069754"/>
            <a:ext cx="5064041" cy="35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1538</Words>
  <Application>Microsoft Office PowerPoint</Application>
  <PresentationFormat>Widescreen</PresentationFormat>
  <Paragraphs>285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Test Revision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Grierson</dc:creator>
  <cp:lastModifiedBy>Tara Grierson</cp:lastModifiedBy>
  <cp:revision>1</cp:revision>
  <dcterms:created xsi:type="dcterms:W3CDTF">2021-09-14T01:00:53Z</dcterms:created>
  <dcterms:modified xsi:type="dcterms:W3CDTF">2021-09-14T01:27:00Z</dcterms:modified>
</cp:coreProperties>
</file>