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16"/>
  </p:notesMasterIdLst>
  <p:sldIdLst>
    <p:sldId id="283" r:id="rId2"/>
    <p:sldId id="271" r:id="rId3"/>
    <p:sldId id="261" r:id="rId4"/>
    <p:sldId id="270" r:id="rId5"/>
    <p:sldId id="262" r:id="rId6"/>
    <p:sldId id="273" r:id="rId7"/>
    <p:sldId id="272" r:id="rId8"/>
    <p:sldId id="277" r:id="rId9"/>
    <p:sldId id="278" r:id="rId10"/>
    <p:sldId id="279" r:id="rId11"/>
    <p:sldId id="274" r:id="rId12"/>
    <p:sldId id="269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5" autoAdjust="0"/>
    <p:restoredTop sz="94660"/>
  </p:normalViewPr>
  <p:slideViewPr>
    <p:cSldViewPr snapToGrid="0">
      <p:cViewPr varScale="1">
        <p:scale>
          <a:sx n="96" d="100"/>
          <a:sy n="96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03FF2A-3286-4130-ABA0-3A2F92F6092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26D4FA59-82C9-47E7-A504-0BCAA7CDD2FB}">
      <dgm:prSet phldrT="[Text]"/>
      <dgm:spPr/>
      <dgm:t>
        <a:bodyPr/>
        <a:lstStyle/>
        <a:p>
          <a:r>
            <a:rPr lang="en-AU" dirty="0"/>
            <a:t>Testing / Observing</a:t>
          </a:r>
        </a:p>
      </dgm:t>
    </dgm:pt>
    <dgm:pt modelId="{F9585E01-8FB2-4D1B-97A8-9C035CD3CC1F}" type="parTrans" cxnId="{7467DC78-E651-4A0A-81E3-57176F195A76}">
      <dgm:prSet/>
      <dgm:spPr/>
      <dgm:t>
        <a:bodyPr/>
        <a:lstStyle/>
        <a:p>
          <a:endParaRPr lang="en-AU"/>
        </a:p>
      </dgm:t>
    </dgm:pt>
    <dgm:pt modelId="{B684D7F8-ADA1-413B-B114-E1A534FB62F0}" type="sibTrans" cxnId="{7467DC78-E651-4A0A-81E3-57176F195A76}">
      <dgm:prSet/>
      <dgm:spPr/>
      <dgm:t>
        <a:bodyPr/>
        <a:lstStyle/>
        <a:p>
          <a:endParaRPr lang="en-AU"/>
        </a:p>
      </dgm:t>
    </dgm:pt>
    <dgm:pt modelId="{C346F565-C9F8-4209-8FC4-707BEE84D886}">
      <dgm:prSet phldrT="[Text]"/>
      <dgm:spPr/>
      <dgm:t>
        <a:bodyPr/>
        <a:lstStyle/>
        <a:p>
          <a:r>
            <a:rPr lang="en-AU" dirty="0"/>
            <a:t>Measuring / Recording</a:t>
          </a:r>
        </a:p>
      </dgm:t>
    </dgm:pt>
    <dgm:pt modelId="{742F109F-DD92-423E-A27E-4542CA000378}" type="parTrans" cxnId="{268E6D52-3C51-461E-8097-19746E2FBEB0}">
      <dgm:prSet/>
      <dgm:spPr/>
      <dgm:t>
        <a:bodyPr/>
        <a:lstStyle/>
        <a:p>
          <a:endParaRPr lang="en-AU"/>
        </a:p>
      </dgm:t>
    </dgm:pt>
    <dgm:pt modelId="{251DB1DB-9301-451D-A1B5-EAA60646278D}" type="sibTrans" cxnId="{268E6D52-3C51-461E-8097-19746E2FBEB0}">
      <dgm:prSet/>
      <dgm:spPr/>
      <dgm:t>
        <a:bodyPr/>
        <a:lstStyle/>
        <a:p>
          <a:endParaRPr lang="en-AU"/>
        </a:p>
      </dgm:t>
    </dgm:pt>
    <dgm:pt modelId="{E82F4884-F9C7-4B39-9FFA-6889C12C5F93}">
      <dgm:prSet phldrT="[Text]"/>
      <dgm:spPr/>
      <dgm:t>
        <a:bodyPr/>
        <a:lstStyle/>
        <a:p>
          <a:r>
            <a:rPr lang="en-AU" dirty="0"/>
            <a:t>Explaining</a:t>
          </a:r>
        </a:p>
      </dgm:t>
    </dgm:pt>
    <dgm:pt modelId="{E363258D-334B-4D16-82CB-2818C56F3D82}" type="parTrans" cxnId="{FE1290A6-4AA7-40A7-9A86-D6C7EBD100CF}">
      <dgm:prSet/>
      <dgm:spPr/>
      <dgm:t>
        <a:bodyPr/>
        <a:lstStyle/>
        <a:p>
          <a:endParaRPr lang="en-AU"/>
        </a:p>
      </dgm:t>
    </dgm:pt>
    <dgm:pt modelId="{351C12B6-54A8-418F-89F4-A4BD9657942E}" type="sibTrans" cxnId="{FE1290A6-4AA7-40A7-9A86-D6C7EBD100CF}">
      <dgm:prSet/>
      <dgm:spPr/>
      <dgm:t>
        <a:bodyPr/>
        <a:lstStyle/>
        <a:p>
          <a:endParaRPr lang="en-AU"/>
        </a:p>
      </dgm:t>
    </dgm:pt>
    <dgm:pt modelId="{F1C14AC7-1531-499E-86E0-FB8EA4BD317C}">
      <dgm:prSet phldrT="[Text]"/>
      <dgm:spPr/>
      <dgm:t>
        <a:bodyPr/>
        <a:lstStyle/>
        <a:p>
          <a:r>
            <a:rPr lang="en-AU" dirty="0"/>
            <a:t>Questioning</a:t>
          </a:r>
        </a:p>
      </dgm:t>
    </dgm:pt>
    <dgm:pt modelId="{F96DF1A8-0F0A-44B9-B652-E9314D922792}" type="parTrans" cxnId="{EA890E67-20F4-4750-8334-5A00362D549C}">
      <dgm:prSet/>
      <dgm:spPr/>
      <dgm:t>
        <a:bodyPr/>
        <a:lstStyle/>
        <a:p>
          <a:endParaRPr lang="en-AU"/>
        </a:p>
      </dgm:t>
    </dgm:pt>
    <dgm:pt modelId="{651430E8-E880-4E26-AEA7-1D6E4F2ABD23}" type="sibTrans" cxnId="{EA890E67-20F4-4750-8334-5A00362D549C}">
      <dgm:prSet/>
      <dgm:spPr/>
      <dgm:t>
        <a:bodyPr/>
        <a:lstStyle/>
        <a:p>
          <a:endParaRPr lang="en-AU"/>
        </a:p>
      </dgm:t>
    </dgm:pt>
    <dgm:pt modelId="{F7039753-1B63-4961-B9D0-588210949E27}" type="pres">
      <dgm:prSet presAssocID="{9103FF2A-3286-4130-ABA0-3A2F92F60922}" presName="Name0" presStyleCnt="0">
        <dgm:presLayoutVars>
          <dgm:dir/>
          <dgm:resizeHandles val="exact"/>
        </dgm:presLayoutVars>
      </dgm:prSet>
      <dgm:spPr/>
    </dgm:pt>
    <dgm:pt modelId="{9717AD6E-6BA9-42C0-8B6D-494C1F5A7E67}" type="pres">
      <dgm:prSet presAssocID="{9103FF2A-3286-4130-ABA0-3A2F92F60922}" presName="cycle" presStyleCnt="0"/>
      <dgm:spPr/>
    </dgm:pt>
    <dgm:pt modelId="{48F031E0-0C37-4865-9E31-B022CB53B16F}" type="pres">
      <dgm:prSet presAssocID="{F1C14AC7-1531-499E-86E0-FB8EA4BD317C}" presName="nodeFirstNode" presStyleLbl="node1" presStyleIdx="0" presStyleCnt="4">
        <dgm:presLayoutVars>
          <dgm:bulletEnabled val="1"/>
        </dgm:presLayoutVars>
      </dgm:prSet>
      <dgm:spPr/>
    </dgm:pt>
    <dgm:pt modelId="{295526BF-689D-4F20-BD49-27575B2AAFBA}" type="pres">
      <dgm:prSet presAssocID="{651430E8-E880-4E26-AEA7-1D6E4F2ABD23}" presName="sibTransFirstNode" presStyleLbl="bgShp" presStyleIdx="0" presStyleCnt="1"/>
      <dgm:spPr/>
    </dgm:pt>
    <dgm:pt modelId="{4C24701C-D01E-4FE5-A58A-4A24318FD372}" type="pres">
      <dgm:prSet presAssocID="{26D4FA59-82C9-47E7-A504-0BCAA7CDD2FB}" presName="nodeFollowingNodes" presStyleLbl="node1" presStyleIdx="1" presStyleCnt="4">
        <dgm:presLayoutVars>
          <dgm:bulletEnabled val="1"/>
        </dgm:presLayoutVars>
      </dgm:prSet>
      <dgm:spPr/>
    </dgm:pt>
    <dgm:pt modelId="{B4784411-DCC2-4E29-B465-DDEF18D6079A}" type="pres">
      <dgm:prSet presAssocID="{C346F565-C9F8-4209-8FC4-707BEE84D886}" presName="nodeFollowingNodes" presStyleLbl="node1" presStyleIdx="2" presStyleCnt="4">
        <dgm:presLayoutVars>
          <dgm:bulletEnabled val="1"/>
        </dgm:presLayoutVars>
      </dgm:prSet>
      <dgm:spPr/>
    </dgm:pt>
    <dgm:pt modelId="{758380EE-1375-42B4-A1E4-8BB45D49CD6D}" type="pres">
      <dgm:prSet presAssocID="{E82F4884-F9C7-4B39-9FFA-6889C12C5F93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4EE02401-3DA9-44AC-884D-A50909AE0EA8}" type="presOf" srcId="{E82F4884-F9C7-4B39-9FFA-6889C12C5F93}" destId="{758380EE-1375-42B4-A1E4-8BB45D49CD6D}" srcOrd="0" destOrd="0" presId="urn:microsoft.com/office/officeart/2005/8/layout/cycle3"/>
    <dgm:cxn modelId="{EA890E67-20F4-4750-8334-5A00362D549C}" srcId="{9103FF2A-3286-4130-ABA0-3A2F92F60922}" destId="{F1C14AC7-1531-499E-86E0-FB8EA4BD317C}" srcOrd="0" destOrd="0" parTransId="{F96DF1A8-0F0A-44B9-B652-E9314D922792}" sibTransId="{651430E8-E880-4E26-AEA7-1D6E4F2ABD23}"/>
    <dgm:cxn modelId="{23DB9971-540F-4CD4-B767-9F4EC1CA1C4E}" type="presOf" srcId="{651430E8-E880-4E26-AEA7-1D6E4F2ABD23}" destId="{295526BF-689D-4F20-BD49-27575B2AAFBA}" srcOrd="0" destOrd="0" presId="urn:microsoft.com/office/officeart/2005/8/layout/cycle3"/>
    <dgm:cxn modelId="{268E6D52-3C51-461E-8097-19746E2FBEB0}" srcId="{9103FF2A-3286-4130-ABA0-3A2F92F60922}" destId="{C346F565-C9F8-4209-8FC4-707BEE84D886}" srcOrd="2" destOrd="0" parTransId="{742F109F-DD92-423E-A27E-4542CA000378}" sibTransId="{251DB1DB-9301-451D-A1B5-EAA60646278D}"/>
    <dgm:cxn modelId="{72D42B58-E1AB-4286-8861-27F823E94E04}" type="presOf" srcId="{C346F565-C9F8-4209-8FC4-707BEE84D886}" destId="{B4784411-DCC2-4E29-B465-DDEF18D6079A}" srcOrd="0" destOrd="0" presId="urn:microsoft.com/office/officeart/2005/8/layout/cycle3"/>
    <dgm:cxn modelId="{7467DC78-E651-4A0A-81E3-57176F195A76}" srcId="{9103FF2A-3286-4130-ABA0-3A2F92F60922}" destId="{26D4FA59-82C9-47E7-A504-0BCAA7CDD2FB}" srcOrd="1" destOrd="0" parTransId="{F9585E01-8FB2-4D1B-97A8-9C035CD3CC1F}" sibTransId="{B684D7F8-ADA1-413B-B114-E1A534FB62F0}"/>
    <dgm:cxn modelId="{D48A76A4-5AAB-4763-A063-5B59E349AC08}" type="presOf" srcId="{9103FF2A-3286-4130-ABA0-3A2F92F60922}" destId="{F7039753-1B63-4961-B9D0-588210949E27}" srcOrd="0" destOrd="0" presId="urn:microsoft.com/office/officeart/2005/8/layout/cycle3"/>
    <dgm:cxn modelId="{FE1290A6-4AA7-40A7-9A86-D6C7EBD100CF}" srcId="{9103FF2A-3286-4130-ABA0-3A2F92F60922}" destId="{E82F4884-F9C7-4B39-9FFA-6889C12C5F93}" srcOrd="3" destOrd="0" parTransId="{E363258D-334B-4D16-82CB-2818C56F3D82}" sibTransId="{351C12B6-54A8-418F-89F4-A4BD9657942E}"/>
    <dgm:cxn modelId="{713191BB-8940-4C04-98E4-D42E6D0AC9D1}" type="presOf" srcId="{F1C14AC7-1531-499E-86E0-FB8EA4BD317C}" destId="{48F031E0-0C37-4865-9E31-B022CB53B16F}" srcOrd="0" destOrd="0" presId="urn:microsoft.com/office/officeart/2005/8/layout/cycle3"/>
    <dgm:cxn modelId="{99B03CC0-1FCB-4FE7-8A2A-24A92CA3C4AA}" type="presOf" srcId="{26D4FA59-82C9-47E7-A504-0BCAA7CDD2FB}" destId="{4C24701C-D01E-4FE5-A58A-4A24318FD372}" srcOrd="0" destOrd="0" presId="urn:microsoft.com/office/officeart/2005/8/layout/cycle3"/>
    <dgm:cxn modelId="{863487E1-F5A5-4D29-84AE-3A87DB37F2BF}" type="presParOf" srcId="{F7039753-1B63-4961-B9D0-588210949E27}" destId="{9717AD6E-6BA9-42C0-8B6D-494C1F5A7E67}" srcOrd="0" destOrd="0" presId="urn:microsoft.com/office/officeart/2005/8/layout/cycle3"/>
    <dgm:cxn modelId="{54956AC3-81A9-496A-BA6C-4CC6B6E4A39C}" type="presParOf" srcId="{9717AD6E-6BA9-42C0-8B6D-494C1F5A7E67}" destId="{48F031E0-0C37-4865-9E31-B022CB53B16F}" srcOrd="0" destOrd="0" presId="urn:microsoft.com/office/officeart/2005/8/layout/cycle3"/>
    <dgm:cxn modelId="{AC5E2E58-C650-4062-BB7B-D23AB2FA560E}" type="presParOf" srcId="{9717AD6E-6BA9-42C0-8B6D-494C1F5A7E67}" destId="{295526BF-689D-4F20-BD49-27575B2AAFBA}" srcOrd="1" destOrd="0" presId="urn:microsoft.com/office/officeart/2005/8/layout/cycle3"/>
    <dgm:cxn modelId="{9358049C-A79C-41E3-A092-58707BA1068D}" type="presParOf" srcId="{9717AD6E-6BA9-42C0-8B6D-494C1F5A7E67}" destId="{4C24701C-D01E-4FE5-A58A-4A24318FD372}" srcOrd="2" destOrd="0" presId="urn:microsoft.com/office/officeart/2005/8/layout/cycle3"/>
    <dgm:cxn modelId="{B75D3ACC-0C76-45EE-9D0F-62DF2E30DFE2}" type="presParOf" srcId="{9717AD6E-6BA9-42C0-8B6D-494C1F5A7E67}" destId="{B4784411-DCC2-4E29-B465-DDEF18D6079A}" srcOrd="3" destOrd="0" presId="urn:microsoft.com/office/officeart/2005/8/layout/cycle3"/>
    <dgm:cxn modelId="{F4196104-D230-4028-8C74-AD0BC91FCBF8}" type="presParOf" srcId="{9717AD6E-6BA9-42C0-8B6D-494C1F5A7E67}" destId="{758380EE-1375-42B4-A1E4-8BB45D49CD6D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03FF2A-3286-4130-ABA0-3A2F92F60922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F1C14AC7-1531-499E-86E0-FB8EA4BD317C}">
      <dgm:prSet phldrT="[Text]"/>
      <dgm:spPr/>
      <dgm:t>
        <a:bodyPr/>
        <a:lstStyle/>
        <a:p>
          <a:r>
            <a:rPr lang="en-AU" b="1"/>
            <a:t>Testing</a:t>
          </a:r>
          <a:r>
            <a:rPr lang="en-AU"/>
            <a:t> / </a:t>
          </a:r>
          <a:r>
            <a:rPr lang="en-AU" b="1"/>
            <a:t>Observing</a:t>
          </a:r>
          <a:endParaRPr lang="en-AU" dirty="0"/>
        </a:p>
      </dgm:t>
    </dgm:pt>
    <dgm:pt modelId="{F96DF1A8-0F0A-44B9-B652-E9314D922792}" type="parTrans" cxnId="{EA890E67-20F4-4750-8334-5A00362D549C}">
      <dgm:prSet/>
      <dgm:spPr/>
      <dgm:t>
        <a:bodyPr/>
        <a:lstStyle/>
        <a:p>
          <a:endParaRPr lang="en-AU"/>
        </a:p>
      </dgm:t>
    </dgm:pt>
    <dgm:pt modelId="{651430E8-E880-4E26-AEA7-1D6E4F2ABD23}" type="sibTrans" cxnId="{EA890E67-20F4-4750-8334-5A00362D549C}">
      <dgm:prSet/>
      <dgm:spPr/>
      <dgm:t>
        <a:bodyPr/>
        <a:lstStyle/>
        <a:p>
          <a:endParaRPr lang="en-AU"/>
        </a:p>
      </dgm:t>
    </dgm:pt>
    <dgm:pt modelId="{F7039753-1B63-4961-B9D0-588210949E27}" type="pres">
      <dgm:prSet presAssocID="{9103FF2A-3286-4130-ABA0-3A2F92F60922}" presName="Name0" presStyleCnt="0">
        <dgm:presLayoutVars>
          <dgm:dir/>
          <dgm:resizeHandles val="exact"/>
        </dgm:presLayoutVars>
      </dgm:prSet>
      <dgm:spPr/>
    </dgm:pt>
    <dgm:pt modelId="{85ECCA5B-AAC4-48E0-B1EB-43039C047B7C}" type="pres">
      <dgm:prSet presAssocID="{9103FF2A-3286-4130-ABA0-3A2F92F60922}" presName="cycle" presStyleCnt="0"/>
      <dgm:spPr/>
    </dgm:pt>
    <dgm:pt modelId="{90BE969C-087A-4112-92A4-C5219643A61D}" type="pres">
      <dgm:prSet presAssocID="{F1C14AC7-1531-499E-86E0-FB8EA4BD317C}" presName="nodeFirstNode" presStyleLbl="node1" presStyleIdx="0" presStyleCnt="1">
        <dgm:presLayoutVars>
          <dgm:bulletEnabled val="1"/>
        </dgm:presLayoutVars>
      </dgm:prSet>
      <dgm:spPr/>
    </dgm:pt>
  </dgm:ptLst>
  <dgm:cxnLst>
    <dgm:cxn modelId="{EA890E67-20F4-4750-8334-5A00362D549C}" srcId="{9103FF2A-3286-4130-ABA0-3A2F92F60922}" destId="{F1C14AC7-1531-499E-86E0-FB8EA4BD317C}" srcOrd="0" destOrd="0" parTransId="{F96DF1A8-0F0A-44B9-B652-E9314D922792}" sibTransId="{651430E8-E880-4E26-AEA7-1D6E4F2ABD23}"/>
    <dgm:cxn modelId="{D48A76A4-5AAB-4763-A063-5B59E349AC08}" type="presOf" srcId="{9103FF2A-3286-4130-ABA0-3A2F92F60922}" destId="{F7039753-1B63-4961-B9D0-588210949E27}" srcOrd="0" destOrd="0" presId="urn:microsoft.com/office/officeart/2005/8/layout/cycle3"/>
    <dgm:cxn modelId="{160F47F1-728D-49E3-B66B-6332E082220F}" type="presOf" srcId="{F1C14AC7-1531-499E-86E0-FB8EA4BD317C}" destId="{90BE969C-087A-4112-92A4-C5219643A61D}" srcOrd="0" destOrd="0" presId="urn:microsoft.com/office/officeart/2005/8/layout/cycle3"/>
    <dgm:cxn modelId="{1B32E578-41AB-488C-9AF0-32DD3335128A}" type="presParOf" srcId="{F7039753-1B63-4961-B9D0-588210949E27}" destId="{85ECCA5B-AAC4-48E0-B1EB-43039C047B7C}" srcOrd="0" destOrd="0" presId="urn:microsoft.com/office/officeart/2005/8/layout/cycle3"/>
    <dgm:cxn modelId="{D9E03A2A-9688-4D43-88D6-9C461D0A6A86}" type="presParOf" srcId="{85ECCA5B-AAC4-48E0-B1EB-43039C047B7C}" destId="{90BE969C-087A-4112-92A4-C5219643A61D}" srcOrd="0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5526BF-689D-4F20-BD49-27575B2AAFBA}">
      <dsp:nvSpPr>
        <dsp:cNvPr id="0" name=""/>
        <dsp:cNvSpPr/>
      </dsp:nvSpPr>
      <dsp:spPr>
        <a:xfrm>
          <a:off x="1095697" y="-73084"/>
          <a:ext cx="3811577" cy="3811577"/>
        </a:xfrm>
        <a:prstGeom prst="circularArrow">
          <a:avLst>
            <a:gd name="adj1" fmla="val 4668"/>
            <a:gd name="adj2" fmla="val 272909"/>
            <a:gd name="adj3" fmla="val 13001708"/>
            <a:gd name="adj4" fmla="val 17915815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031E0-0C37-4865-9E31-B022CB53B16F}">
      <dsp:nvSpPr>
        <dsp:cNvPr id="0" name=""/>
        <dsp:cNvSpPr/>
      </dsp:nvSpPr>
      <dsp:spPr>
        <a:xfrm>
          <a:off x="1787994" y="740"/>
          <a:ext cx="2426982" cy="1213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Questioning</a:t>
          </a:r>
        </a:p>
      </dsp:txBody>
      <dsp:txXfrm>
        <a:off x="1847232" y="59978"/>
        <a:ext cx="2308506" cy="1095015"/>
      </dsp:txXfrm>
    </dsp:sp>
    <dsp:sp modelId="{4C24701C-D01E-4FE5-A58A-4A24318FD372}">
      <dsp:nvSpPr>
        <dsp:cNvPr id="0" name=""/>
        <dsp:cNvSpPr/>
      </dsp:nvSpPr>
      <dsp:spPr>
        <a:xfrm>
          <a:off x="3156603" y="1369350"/>
          <a:ext cx="2426982" cy="1213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Testing / Observing</a:t>
          </a:r>
        </a:p>
      </dsp:txBody>
      <dsp:txXfrm>
        <a:off x="3215841" y="1428588"/>
        <a:ext cx="2308506" cy="1095015"/>
      </dsp:txXfrm>
    </dsp:sp>
    <dsp:sp modelId="{B4784411-DCC2-4E29-B465-DDEF18D6079A}">
      <dsp:nvSpPr>
        <dsp:cNvPr id="0" name=""/>
        <dsp:cNvSpPr/>
      </dsp:nvSpPr>
      <dsp:spPr>
        <a:xfrm>
          <a:off x="1787994" y="2737959"/>
          <a:ext cx="2426982" cy="1213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Measuring / Recording</a:t>
          </a:r>
        </a:p>
      </dsp:txBody>
      <dsp:txXfrm>
        <a:off x="1847232" y="2797197"/>
        <a:ext cx="2308506" cy="1095015"/>
      </dsp:txXfrm>
    </dsp:sp>
    <dsp:sp modelId="{758380EE-1375-42B4-A1E4-8BB45D49CD6D}">
      <dsp:nvSpPr>
        <dsp:cNvPr id="0" name=""/>
        <dsp:cNvSpPr/>
      </dsp:nvSpPr>
      <dsp:spPr>
        <a:xfrm>
          <a:off x="419385" y="1369350"/>
          <a:ext cx="2426982" cy="121349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800" kern="1200" dirty="0"/>
            <a:t>Explaining</a:t>
          </a:r>
        </a:p>
      </dsp:txBody>
      <dsp:txXfrm>
        <a:off x="478623" y="1428588"/>
        <a:ext cx="2308506" cy="10950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BE969C-087A-4112-92A4-C5219643A61D}">
      <dsp:nvSpPr>
        <dsp:cNvPr id="0" name=""/>
        <dsp:cNvSpPr/>
      </dsp:nvSpPr>
      <dsp:spPr>
        <a:xfrm>
          <a:off x="87272" y="95"/>
          <a:ext cx="2907073" cy="14535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3600" b="1" kern="1200"/>
            <a:t>Testing</a:t>
          </a:r>
          <a:r>
            <a:rPr lang="en-AU" sz="3600" kern="1200"/>
            <a:t> / </a:t>
          </a:r>
          <a:r>
            <a:rPr lang="en-AU" sz="3600" b="1" kern="1200"/>
            <a:t>Observing</a:t>
          </a:r>
          <a:endParaRPr lang="en-AU" sz="3600" kern="1200" dirty="0"/>
        </a:p>
      </dsp:txBody>
      <dsp:txXfrm>
        <a:off x="158228" y="71051"/>
        <a:ext cx="2765161" cy="13116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C96C-4D47-4541-8D87-ED14BF014BC5}" type="datetimeFigureOut">
              <a:rPr lang="en-AU" smtClean="0"/>
              <a:t>21/12/2020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01799B-2C1F-4015-87F7-A8B214FFB16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9133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(Introduce L is for later)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406728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38829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167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Subpoint 1: you might be asked to collect the names</a:t>
            </a:r>
          </a:p>
          <a:p>
            <a:r>
              <a:rPr lang="en-AU" dirty="0"/>
              <a:t>Subpoint 2: you might need to clean up someone else’s mess!</a:t>
            </a:r>
          </a:p>
          <a:p>
            <a:r>
              <a:rPr lang="en-AU" dirty="0"/>
              <a:t>Subpoint 5: the bell is not binding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14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0016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30467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At the end of the 15 seconds, get a few answers using </a:t>
            </a:r>
            <a:r>
              <a:rPr lang="en-AU" dirty="0" err="1"/>
              <a:t>popsticks</a:t>
            </a:r>
            <a:r>
              <a:rPr lang="en-AU" dirty="0"/>
              <a:t> and write them on the board.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253591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810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560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Give some examples of this cycle (e.g. an illness → medical research)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05497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(Rhetorical questions: actual ones next slide)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0481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371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Draw table on board and demonstrate first two with those who don’t immediately understand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01799B-2C1F-4015-87F7-A8B214FFB16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7219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8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1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09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121594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697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308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6407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1380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24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20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643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46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14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175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340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542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12/21/2020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26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12/21/2020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1D82-3E54-4C01-8613-E32A4B43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A question to consider…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AE059B-2AD1-4D1A-B241-C14C45996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You’re following the rules and listening carefully to your teacher when someone next to you starts talking to you.</a:t>
            </a:r>
          </a:p>
          <a:p>
            <a:pPr lvl="1"/>
            <a:r>
              <a:rPr lang="en-AU" sz="2600" dirty="0"/>
              <a:t>You don’t want to be disrespectful and ignore them completely…</a:t>
            </a:r>
          </a:p>
          <a:p>
            <a:pPr lvl="1"/>
            <a:r>
              <a:rPr lang="en-AU" sz="2600" dirty="0"/>
              <a:t>…but you also don’t want to break rule #1.</a:t>
            </a:r>
          </a:p>
          <a:p>
            <a:endParaRPr lang="en-AU" sz="2800" dirty="0"/>
          </a:p>
          <a:p>
            <a:r>
              <a:rPr lang="en-AU" sz="2800" dirty="0"/>
              <a:t>What should you do? Talk to the person next to you for a minute and try to decide.</a:t>
            </a:r>
          </a:p>
        </p:txBody>
      </p:sp>
    </p:spTree>
    <p:extLst>
      <p:ext uri="{BB962C8B-B14F-4D97-AF65-F5344CB8AC3E}">
        <p14:creationId xmlns:p14="http://schemas.microsoft.com/office/powerpoint/2010/main" val="366478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Which questions are scientific?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96035"/>
            <a:ext cx="10820400" cy="4881283"/>
          </a:xfrm>
        </p:spPr>
        <p:txBody>
          <a:bodyPr>
            <a:normAutofit/>
          </a:bodyPr>
          <a:lstStyle/>
          <a:p>
            <a:r>
              <a:rPr lang="en-AU" sz="2800" dirty="0"/>
              <a:t>Remember, the scientific method only works on things that can be </a:t>
            </a:r>
            <a:r>
              <a:rPr lang="en-AU" sz="2800" b="1" dirty="0"/>
              <a:t>tested</a:t>
            </a:r>
            <a:r>
              <a:rPr lang="en-AU" sz="2800" dirty="0"/>
              <a:t> and </a:t>
            </a:r>
            <a:r>
              <a:rPr lang="en-AU" sz="2800" b="1" dirty="0"/>
              <a:t>observed</a:t>
            </a:r>
            <a:r>
              <a:rPr lang="en-AU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How heavy is this book?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Is pizza delicious?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Does Lynx deodorant smell nicer than Rexona deodorant?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Which species of plant grows fastest?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Is gravity stronger on Earth or on Mars?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Does drinking milk make your bones stronger?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Do people have souls?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600" dirty="0"/>
              <a:t>What is the purpose of life?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7EE90-D00C-4469-9B5F-AD4A2D42C84E}"/>
              </a:ext>
            </a:extLst>
          </p:cNvPr>
          <p:cNvSpPr txBox="1"/>
          <p:nvPr/>
        </p:nvSpPr>
        <p:spPr>
          <a:xfrm>
            <a:off x="9607924" y="395041"/>
            <a:ext cx="18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WHITEBOARDS</a:t>
            </a:r>
          </a:p>
        </p:txBody>
      </p:sp>
      <p:pic>
        <p:nvPicPr>
          <p:cNvPr id="7" name="Picture 2" descr="http://learnersupply.com/sites/learnersupply.com/files/styles/large/public/UVP263-desktop-whiteboard.jpg">
            <a:extLst>
              <a:ext uri="{FF2B5EF4-FFF2-40B4-BE49-F238E27FC236}">
                <a16:creationId xmlns:a16="http://schemas.microsoft.com/office/drawing/2014/main" id="{F4F60682-E778-4800-B466-2F31BA0E9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59" y="4413132"/>
            <a:ext cx="2286748" cy="22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62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else will you be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In addition to the scientific method, we will be learning about:</a:t>
            </a:r>
          </a:p>
          <a:p>
            <a:pPr lvl="1"/>
            <a:r>
              <a:rPr lang="en-AU" sz="2600" b="1" dirty="0"/>
              <a:t>Biology</a:t>
            </a:r>
            <a:r>
              <a:rPr lang="en-AU" sz="2600" dirty="0"/>
              <a:t>: the science of life and living things</a:t>
            </a:r>
          </a:p>
          <a:p>
            <a:pPr lvl="1"/>
            <a:r>
              <a:rPr lang="en-AU" sz="2600" b="1" dirty="0"/>
              <a:t>Chemistry</a:t>
            </a:r>
            <a:r>
              <a:rPr lang="en-AU" sz="2600" dirty="0"/>
              <a:t>: the science of the structure, properties and reactions of matter</a:t>
            </a:r>
          </a:p>
          <a:p>
            <a:pPr lvl="1"/>
            <a:r>
              <a:rPr lang="en-AU" sz="2600" b="1" dirty="0"/>
              <a:t>Physics</a:t>
            </a:r>
            <a:r>
              <a:rPr lang="en-AU" sz="2600" dirty="0"/>
              <a:t>: the science of matter and energy</a:t>
            </a:r>
          </a:p>
          <a:p>
            <a:pPr lvl="1"/>
            <a:r>
              <a:rPr lang="en-AU" sz="2600" b="1" dirty="0"/>
              <a:t>Earth and Space Science</a:t>
            </a:r>
            <a:r>
              <a:rPr lang="en-AU" sz="2600" dirty="0"/>
              <a:t>: the study of the planet Earth and its place in the universe</a:t>
            </a:r>
          </a:p>
        </p:txBody>
      </p:sp>
    </p:spTree>
    <p:extLst>
      <p:ext uri="{BB962C8B-B14F-4D97-AF65-F5344CB8AC3E}">
        <p14:creationId xmlns:p14="http://schemas.microsoft.com/office/powerpoint/2010/main" val="367089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Why does it matter?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Knowing about the many different areas of science helps you to appreciate just how huge, complex, and amazing our universe is!</a:t>
            </a:r>
          </a:p>
          <a:p>
            <a:r>
              <a:rPr lang="en-AU" sz="2800" dirty="0"/>
              <a:t>Knowing why people study science will help you to find your own reason to do your best in your science classes.</a:t>
            </a:r>
          </a:p>
          <a:p>
            <a:r>
              <a:rPr lang="en-AU" sz="2800" dirty="0"/>
              <a:t>Knowing what science is and how it works is the</a:t>
            </a:r>
            <a:br>
              <a:rPr lang="en-AU" sz="2800" dirty="0"/>
            </a:br>
            <a:r>
              <a:rPr lang="en-AU" sz="2800" dirty="0"/>
              <a:t>foundation that you will build all of your scientific</a:t>
            </a:r>
            <a:br>
              <a:rPr lang="en-AU" sz="2800" dirty="0"/>
            </a:br>
            <a:r>
              <a:rPr lang="en-AU" sz="2800" dirty="0"/>
              <a:t>knowledge and skills on – it’s important to get it</a:t>
            </a:r>
            <a:br>
              <a:rPr lang="en-AU" sz="2800" dirty="0"/>
            </a:br>
            <a:r>
              <a:rPr lang="en-AU" sz="2800" dirty="0"/>
              <a:t>right!</a:t>
            </a:r>
            <a:endParaRPr lang="en-AU" sz="2600" dirty="0"/>
          </a:p>
        </p:txBody>
      </p:sp>
      <p:pic>
        <p:nvPicPr>
          <p:cNvPr id="4098" name="Picture 2" descr="http://www.nickgmason.com/wp-content/uploads/2016/04/important.jpg">
            <a:extLst>
              <a:ext uri="{FF2B5EF4-FFF2-40B4-BE49-F238E27FC236}">
                <a16:creationId xmlns:a16="http://schemas.microsoft.com/office/drawing/2014/main" id="{08759539-6712-4EA7-B6C4-57A957A2C4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5825" r="6590" b="5712"/>
          <a:stretch/>
        </p:blipFill>
        <p:spPr bwMode="auto">
          <a:xfrm>
            <a:off x="9371186" y="4343400"/>
            <a:ext cx="2675137" cy="2212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53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do you remember?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Is science a what, who, where, when, why, or how?</a:t>
            </a:r>
          </a:p>
          <a:p>
            <a:pPr lvl="1"/>
            <a:r>
              <a:rPr lang="en-AU" sz="2600" dirty="0"/>
              <a:t>What do we mean by this?</a:t>
            </a:r>
          </a:p>
          <a:p>
            <a:r>
              <a:rPr lang="en-AU" sz="2800" dirty="0"/>
              <a:t>Give one reason why what you’ve learned today matters.</a:t>
            </a:r>
          </a:p>
          <a:p>
            <a:r>
              <a:rPr lang="en-AU" sz="2800" dirty="0"/>
              <a:t>Which of the following is </a:t>
            </a:r>
            <a:r>
              <a:rPr lang="en-AU" sz="2800" b="1" dirty="0"/>
              <a:t>not</a:t>
            </a:r>
            <a:r>
              <a:rPr lang="en-AU" sz="2800" dirty="0"/>
              <a:t> a scientific question, and why not? Write your answer on your whiteboard using </a:t>
            </a:r>
            <a:br>
              <a:rPr lang="en-AU" sz="2800" dirty="0"/>
            </a:br>
            <a:r>
              <a:rPr lang="en-AU" sz="2800" dirty="0"/>
              <a:t>full sentences.</a:t>
            </a:r>
          </a:p>
          <a:p>
            <a:pPr lvl="1"/>
            <a:r>
              <a:rPr lang="en-AU" sz="2600" dirty="0"/>
              <a:t>Why are leaves and grass both green?</a:t>
            </a:r>
          </a:p>
          <a:p>
            <a:pPr lvl="1"/>
            <a:r>
              <a:rPr lang="en-AU" sz="2600" dirty="0"/>
              <a:t>What happens when you die?</a:t>
            </a:r>
          </a:p>
        </p:txBody>
      </p:sp>
      <p:pic>
        <p:nvPicPr>
          <p:cNvPr id="4" name="Picture 2" descr="http://learnersupply.com/sites/learnersupply.com/files/styles/large/public/UVP263-desktop-whiteboard.jpg">
            <a:extLst>
              <a:ext uri="{FF2B5EF4-FFF2-40B4-BE49-F238E27FC236}">
                <a16:creationId xmlns:a16="http://schemas.microsoft.com/office/drawing/2014/main" id="{67C50057-DE9B-4E21-A9B4-CCDD737B3F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859" y="4413132"/>
            <a:ext cx="2286748" cy="227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334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Packing up responsibly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Packing up is a great opportunity to display </a:t>
            </a:r>
            <a:r>
              <a:rPr lang="en-AU" sz="2800" b="1" dirty="0"/>
              <a:t>responsibility</a:t>
            </a:r>
            <a:r>
              <a:rPr lang="en-AU" sz="2800" dirty="0"/>
              <a:t>. When you pack up you need to:</a:t>
            </a:r>
          </a:p>
          <a:p>
            <a:pPr lvl="1"/>
            <a:r>
              <a:rPr lang="en-AU" sz="2600" dirty="0"/>
              <a:t>Get your stuff ready to go</a:t>
            </a:r>
          </a:p>
          <a:p>
            <a:pPr lvl="1"/>
            <a:r>
              <a:rPr lang="en-AU" sz="2600" dirty="0"/>
              <a:t>Make sure anything you borrowed or used from the classroom is returned</a:t>
            </a:r>
          </a:p>
          <a:p>
            <a:pPr lvl="1"/>
            <a:r>
              <a:rPr lang="en-AU" sz="2600" dirty="0"/>
              <a:t>Make sure the area around you is clean and tidy</a:t>
            </a:r>
          </a:p>
          <a:p>
            <a:pPr lvl="1"/>
            <a:r>
              <a:rPr lang="en-AU" sz="2600" dirty="0"/>
              <a:t>Push in your chair and stand behind your desk</a:t>
            </a:r>
          </a:p>
          <a:p>
            <a:pPr lvl="1"/>
            <a:r>
              <a:rPr lang="en-AU" sz="2600" dirty="0"/>
              <a:t>Wait quietly (not silently) to be dismissed</a:t>
            </a:r>
          </a:p>
        </p:txBody>
      </p:sp>
    </p:spTree>
    <p:extLst>
      <p:ext uri="{BB962C8B-B14F-4D97-AF65-F5344CB8AC3E}">
        <p14:creationId xmlns:p14="http://schemas.microsoft.com/office/powerpoint/2010/main" val="22161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What Is Science?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Year </a:t>
            </a:r>
            <a:r>
              <a:rPr lang="en-AU"/>
              <a:t>7 Science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42063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By the end of this lesson, you will be able to…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i="1" dirty="0"/>
              <a:t>Explain</a:t>
            </a:r>
            <a:r>
              <a:rPr lang="en-AU" sz="2800" dirty="0"/>
              <a:t> what </a:t>
            </a:r>
            <a:r>
              <a:rPr lang="en-AU" sz="2800" b="1" dirty="0"/>
              <a:t>science</a:t>
            </a:r>
            <a:r>
              <a:rPr lang="en-AU" sz="2800" dirty="0"/>
              <a:t> is</a:t>
            </a:r>
          </a:p>
          <a:p>
            <a:r>
              <a:rPr lang="en-AU" sz="2800" i="1" dirty="0"/>
              <a:t>Explain</a:t>
            </a:r>
            <a:r>
              <a:rPr lang="en-AU" sz="2800" dirty="0"/>
              <a:t> </a:t>
            </a:r>
            <a:r>
              <a:rPr lang="en-AU" sz="2800" b="1" dirty="0"/>
              <a:t>why</a:t>
            </a:r>
            <a:r>
              <a:rPr lang="en-AU" sz="2800" dirty="0"/>
              <a:t> people study science</a:t>
            </a:r>
          </a:p>
          <a:p>
            <a:r>
              <a:rPr lang="en-AU" sz="2800" i="1" dirty="0"/>
              <a:t>Identify</a:t>
            </a:r>
            <a:r>
              <a:rPr lang="en-AU" sz="2800" dirty="0"/>
              <a:t> some common </a:t>
            </a:r>
            <a:r>
              <a:rPr lang="en-AU" sz="2800" b="1" dirty="0"/>
              <a:t>fields</a:t>
            </a:r>
            <a:r>
              <a:rPr lang="en-AU" sz="2800" dirty="0"/>
              <a:t> of science</a:t>
            </a:r>
          </a:p>
          <a:p>
            <a:r>
              <a:rPr lang="en-AU" sz="2800" i="1" dirty="0"/>
              <a:t>Identify</a:t>
            </a:r>
            <a:r>
              <a:rPr lang="en-AU" sz="2800" dirty="0"/>
              <a:t> what science </a:t>
            </a:r>
            <a:r>
              <a:rPr lang="en-AU" sz="2800" b="1" dirty="0"/>
              <a:t>can and can’t do</a:t>
            </a:r>
          </a:p>
        </p:txBody>
      </p:sp>
    </p:spTree>
    <p:extLst>
      <p:ext uri="{BB962C8B-B14F-4D97-AF65-F5344CB8AC3E}">
        <p14:creationId xmlns:p14="http://schemas.microsoft.com/office/powerpoint/2010/main" val="1444681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do you already know?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On your whiteboard, write down one thing a scientist might study.</a:t>
            </a:r>
          </a:p>
          <a:p>
            <a:pPr lvl="1"/>
            <a:r>
              <a:rPr lang="en-AU" sz="2600" dirty="0"/>
              <a:t>This could be anything: the weather, plants, space, the brain, electricity…</a:t>
            </a:r>
          </a:p>
          <a:p>
            <a:pPr lvl="1"/>
            <a:r>
              <a:rPr lang="en-AU" sz="2600" dirty="0"/>
              <a:t>You have 15 seconds. </a:t>
            </a:r>
            <a:r>
              <a:rPr lang="en-AU" sz="2600" b="1" i="1" u="sng" dirty="0"/>
              <a:t>Go!</a:t>
            </a:r>
          </a:p>
          <a:p>
            <a:endParaRPr lang="en-AU" sz="2800" dirty="0"/>
          </a:p>
          <a:p>
            <a:r>
              <a:rPr lang="en-AU" sz="2800" dirty="0"/>
              <a:t>So if scientists study all of these different things, </a:t>
            </a:r>
            <a:br>
              <a:rPr lang="en-AU" sz="2800" dirty="0"/>
            </a:br>
            <a:r>
              <a:rPr lang="en-AU" sz="2800" dirty="0"/>
              <a:t>what makes them all scientists? Let’s think about that…</a:t>
            </a:r>
          </a:p>
        </p:txBody>
      </p:sp>
      <p:pic>
        <p:nvPicPr>
          <p:cNvPr id="1026" name="Picture 2" descr="https://emojipedia-us.s3.amazonaws.com/thumbs/160/emoji-one/104/thinking-face_1f914.png">
            <a:extLst>
              <a:ext uri="{FF2B5EF4-FFF2-40B4-BE49-F238E27FC236}">
                <a16:creationId xmlns:a16="http://schemas.microsoft.com/office/drawing/2014/main" id="{0A3097AF-2A6A-4406-BFF4-7434191606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2517" y="4206622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6DAB37F-9DDF-4452-8E5E-97100280600C}"/>
              </a:ext>
            </a:extLst>
          </p:cNvPr>
          <p:cNvSpPr txBox="1"/>
          <p:nvPr/>
        </p:nvSpPr>
        <p:spPr>
          <a:xfrm>
            <a:off x="9607925" y="395041"/>
            <a:ext cx="18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WHITEBOARDS</a:t>
            </a:r>
          </a:p>
        </p:txBody>
      </p:sp>
    </p:spTree>
    <p:extLst>
      <p:ext uri="{BB962C8B-B14F-4D97-AF65-F5344CB8AC3E}">
        <p14:creationId xmlns:p14="http://schemas.microsoft.com/office/powerpoint/2010/main" val="3552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do scientists all have in common?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7705"/>
          </a:xfrm>
        </p:spPr>
        <p:txBody>
          <a:bodyPr>
            <a:normAutofit/>
          </a:bodyPr>
          <a:lstStyle/>
          <a:p>
            <a:r>
              <a:rPr lang="en-AU" sz="2800" b="1" u="sng" dirty="0"/>
              <a:t>WHAT</a:t>
            </a:r>
            <a:r>
              <a:rPr lang="en-AU" sz="2800" dirty="0"/>
              <a:t>: do scientists all study the same thing?</a:t>
            </a:r>
          </a:p>
          <a:p>
            <a:pPr lvl="1"/>
            <a:r>
              <a:rPr lang="en-AU" sz="2600" dirty="0"/>
              <a:t>No! We’ve already seen that scientists study all sorts of things.</a:t>
            </a:r>
          </a:p>
          <a:p>
            <a:r>
              <a:rPr lang="en-AU" sz="2800" b="1" u="sng" dirty="0"/>
              <a:t>WHO</a:t>
            </a:r>
            <a:r>
              <a:rPr lang="en-AU" sz="2800" dirty="0"/>
              <a:t>: is science just for grown-ups? Just for men? Just for people who speak English?</a:t>
            </a:r>
          </a:p>
          <a:p>
            <a:pPr lvl="1"/>
            <a:r>
              <a:rPr lang="en-AU" sz="2600" dirty="0"/>
              <a:t>No! All sorts of people can be (and are) scientists: young and old, men and women, and people from all over the world.</a:t>
            </a:r>
          </a:p>
          <a:p>
            <a:r>
              <a:rPr lang="en-AU" sz="2800" b="1" u="sng" dirty="0"/>
              <a:t>WHERE</a:t>
            </a:r>
            <a:r>
              <a:rPr lang="en-AU" sz="2800" dirty="0"/>
              <a:t>: is science something that you have to do in a laboratory?</a:t>
            </a:r>
          </a:p>
          <a:p>
            <a:pPr lvl="1"/>
            <a:r>
              <a:rPr lang="en-AU" sz="2600" dirty="0"/>
              <a:t>No! Science can take place indoors, outdoors, in space, underground… wherever there’s something to observe!</a:t>
            </a:r>
          </a:p>
        </p:txBody>
      </p:sp>
    </p:spTree>
    <p:extLst>
      <p:ext uri="{BB962C8B-B14F-4D97-AF65-F5344CB8AC3E}">
        <p14:creationId xmlns:p14="http://schemas.microsoft.com/office/powerpoint/2010/main" val="47508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do scientists all have in common?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4357705"/>
          </a:xfrm>
        </p:spPr>
        <p:txBody>
          <a:bodyPr>
            <a:normAutofit/>
          </a:bodyPr>
          <a:lstStyle/>
          <a:p>
            <a:r>
              <a:rPr lang="en-AU" sz="2800" b="1" u="sng" dirty="0"/>
              <a:t>WHEN</a:t>
            </a:r>
            <a:r>
              <a:rPr lang="en-AU" sz="2800" dirty="0"/>
              <a:t>: have all the major scientific discoveries already been made in the past?</a:t>
            </a:r>
          </a:p>
          <a:p>
            <a:pPr lvl="1"/>
            <a:r>
              <a:rPr lang="en-AU" sz="2600" dirty="0"/>
              <a:t>No! There are still so many things that scientists don’t understand and are still working on.</a:t>
            </a:r>
          </a:p>
          <a:p>
            <a:r>
              <a:rPr lang="en-AU" sz="2800" b="1" u="sng" dirty="0"/>
              <a:t>WHY</a:t>
            </a:r>
            <a:r>
              <a:rPr lang="en-AU" sz="2800" dirty="0"/>
              <a:t>: do scientists all study the world for the same reason?</a:t>
            </a:r>
          </a:p>
          <a:p>
            <a:pPr lvl="1"/>
            <a:r>
              <a:rPr lang="en-AU" sz="2600" dirty="0"/>
              <a:t>No! Some scientists try to improve people’s lives, some scientific discoveries are used in wars, some scientists</a:t>
            </a:r>
            <a:br>
              <a:rPr lang="en-AU" sz="2600" dirty="0"/>
            </a:br>
            <a:r>
              <a:rPr lang="en-AU" sz="2600" dirty="0"/>
              <a:t>are trying to protect the environment… and some</a:t>
            </a:r>
            <a:br>
              <a:rPr lang="en-AU" sz="2600" dirty="0"/>
            </a:br>
            <a:r>
              <a:rPr lang="en-AU" sz="2600" dirty="0"/>
              <a:t>are just curious!</a:t>
            </a:r>
          </a:p>
          <a:p>
            <a:pPr marL="457200" lvl="1" indent="0">
              <a:buNone/>
            </a:pPr>
            <a:endParaRPr lang="en-AU" sz="1050" dirty="0"/>
          </a:p>
          <a:p>
            <a:r>
              <a:rPr lang="en-AU" sz="2800" dirty="0"/>
              <a:t>So… what’s left?</a:t>
            </a:r>
          </a:p>
        </p:txBody>
      </p:sp>
      <p:pic>
        <p:nvPicPr>
          <p:cNvPr id="2050" name="Picture 2" descr="https://vignette.wikia.nocookie.net/vsbattles/images/e/ec/Thinking-face_1f914_%281%29.png/revision/latest?cb=20171030092529">
            <a:extLst>
              <a:ext uri="{FF2B5EF4-FFF2-40B4-BE49-F238E27FC236}">
                <a16:creationId xmlns:a16="http://schemas.microsoft.com/office/drawing/2014/main" id="{467AE5F5-4D4E-40E3-B660-11C3A1A892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200" y="4887071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91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So what </a:t>
            </a:r>
            <a:r>
              <a:rPr lang="en-AU" i="1" cap="none" dirty="0"/>
              <a:t>is</a:t>
            </a:r>
            <a:r>
              <a:rPr lang="en-AU" cap="none" dirty="0"/>
              <a:t>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Science isn’t a what, who, where, when, or why…</a:t>
            </a:r>
          </a:p>
          <a:p>
            <a:r>
              <a:rPr lang="en-AU" sz="2800" dirty="0"/>
              <a:t>Science is a </a:t>
            </a:r>
            <a:r>
              <a:rPr lang="en-AU" sz="2800" b="1" u="sng" dirty="0"/>
              <a:t>HOW</a:t>
            </a:r>
            <a:r>
              <a:rPr lang="en-AU" sz="2800" dirty="0"/>
              <a:t>. It involves:</a:t>
            </a:r>
          </a:p>
          <a:p>
            <a:endParaRPr lang="en-AU" sz="2800" dirty="0"/>
          </a:p>
          <a:p>
            <a:r>
              <a:rPr lang="en-AU" sz="2800" dirty="0"/>
              <a:t>We call this cycle the </a:t>
            </a:r>
            <a:br>
              <a:rPr lang="en-AU" sz="2800" dirty="0"/>
            </a:br>
            <a:r>
              <a:rPr lang="en-AU" sz="2800" b="1" dirty="0"/>
              <a:t>scientific method</a:t>
            </a:r>
            <a:r>
              <a:rPr lang="en-AU" sz="2800" dirty="0"/>
              <a:t>. You’ll be</a:t>
            </a:r>
            <a:br>
              <a:rPr lang="en-AU" sz="2800" dirty="0"/>
            </a:br>
            <a:r>
              <a:rPr lang="en-AU" sz="2800" dirty="0"/>
              <a:t>learning all about it over</a:t>
            </a:r>
            <a:br>
              <a:rPr lang="en-AU" sz="2800" dirty="0"/>
            </a:br>
            <a:r>
              <a:rPr lang="en-AU" sz="2800" dirty="0"/>
              <a:t>the next few weeks!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8E47E5-B20F-45B1-91D5-82A7387A8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9261068"/>
              </p:ext>
            </p:extLst>
          </p:nvPr>
        </p:nvGraphicFramePr>
        <p:xfrm>
          <a:off x="6020938" y="2712271"/>
          <a:ext cx="6002972" cy="3952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47294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What does this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800" dirty="0"/>
              <a:t>Obviously, this method only works on things that can be </a:t>
            </a:r>
            <a:r>
              <a:rPr lang="en-AU" sz="2800" b="1" dirty="0"/>
              <a:t>tested</a:t>
            </a:r>
            <a:r>
              <a:rPr lang="en-AU" sz="2800" dirty="0"/>
              <a:t> and </a:t>
            </a:r>
            <a:r>
              <a:rPr lang="en-AU" sz="2800" b="1" dirty="0"/>
              <a:t>observed</a:t>
            </a:r>
            <a:r>
              <a:rPr lang="en-AU" sz="2800" dirty="0"/>
              <a:t>.</a:t>
            </a:r>
          </a:p>
          <a:p>
            <a:r>
              <a:rPr lang="en-AU" sz="2800" dirty="0"/>
              <a:t>This means that </a:t>
            </a:r>
            <a:r>
              <a:rPr lang="en-AU" sz="2800" u="sng" dirty="0"/>
              <a:t>not every question is a scientific question</a:t>
            </a:r>
            <a:r>
              <a:rPr lang="en-AU" sz="2800" dirty="0"/>
              <a:t>.</a:t>
            </a:r>
          </a:p>
          <a:p>
            <a:r>
              <a:rPr lang="en-AU" sz="2800" dirty="0"/>
              <a:t>For example:</a:t>
            </a:r>
          </a:p>
          <a:p>
            <a:pPr lvl="1"/>
            <a:r>
              <a:rPr lang="en-AU" sz="2600" dirty="0"/>
              <a:t>Can you test how good-looking you are?</a:t>
            </a:r>
          </a:p>
          <a:p>
            <a:pPr lvl="1"/>
            <a:r>
              <a:rPr lang="en-AU" sz="2600" dirty="0"/>
              <a:t>Can you test whether a piece of music is</a:t>
            </a:r>
            <a:br>
              <a:rPr lang="en-AU" sz="2600" dirty="0"/>
            </a:br>
            <a:r>
              <a:rPr lang="en-AU" sz="2600" dirty="0"/>
              <a:t>beautiful?</a:t>
            </a:r>
          </a:p>
          <a:p>
            <a:pPr lvl="1"/>
            <a:r>
              <a:rPr lang="en-AU" sz="2600" dirty="0"/>
              <a:t>Can you test whether it is right or wrong to use</a:t>
            </a:r>
            <a:br>
              <a:rPr lang="en-AU" sz="2600" dirty="0"/>
            </a:br>
            <a:r>
              <a:rPr lang="en-AU" sz="2600" dirty="0"/>
              <a:t>animals in medical research?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458E47E5-B20F-45B1-91D5-82A7387A89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9095952"/>
              </p:ext>
            </p:extLst>
          </p:nvPr>
        </p:nvGraphicFramePr>
        <p:xfrm>
          <a:off x="9016253" y="4276163"/>
          <a:ext cx="3081618" cy="14537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03501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cap="none" dirty="0"/>
              <a:t>Which questions are scientific?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94560"/>
            <a:ext cx="8074959" cy="4118834"/>
          </a:xfrm>
        </p:spPr>
        <p:txBody>
          <a:bodyPr>
            <a:noAutofit/>
          </a:bodyPr>
          <a:lstStyle/>
          <a:p>
            <a:r>
              <a:rPr lang="en-AU" sz="2800" dirty="0"/>
              <a:t>Draw two lines on your whiteboard as shown.</a:t>
            </a:r>
          </a:p>
          <a:p>
            <a:r>
              <a:rPr lang="en-AU" sz="2800" dirty="0"/>
              <a:t>In the top left box, write ‘Scientific’.</a:t>
            </a:r>
          </a:p>
          <a:p>
            <a:r>
              <a:rPr lang="en-AU" sz="2800" dirty="0"/>
              <a:t>In the top right box, write ‘Not scientific’.</a:t>
            </a:r>
          </a:p>
          <a:p>
            <a:r>
              <a:rPr lang="en-AU" sz="2800" dirty="0"/>
              <a:t>Write the numbers of the following questions in the lower boxes depending on whether or not they are scientific questions.</a:t>
            </a:r>
          </a:p>
          <a:p>
            <a:r>
              <a:rPr lang="en-AU" sz="2800" dirty="0"/>
              <a:t>When you are done, hold up your board for me to see.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4E12F-D1F8-43B8-A748-766F16006C6A}"/>
              </a:ext>
            </a:extLst>
          </p:cNvPr>
          <p:cNvSpPr txBox="1"/>
          <p:nvPr/>
        </p:nvSpPr>
        <p:spPr>
          <a:xfrm>
            <a:off x="9607924" y="395041"/>
            <a:ext cx="1898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b="1" dirty="0"/>
              <a:t>WHITEBOARDS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1916AA-8FE4-4CAE-BC82-1F3A34686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161175"/>
              </p:ext>
            </p:extLst>
          </p:nvPr>
        </p:nvGraphicFramePr>
        <p:xfrm>
          <a:off x="8949018" y="2057401"/>
          <a:ext cx="3073400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36700">
                  <a:extLst>
                    <a:ext uri="{9D8B030D-6E8A-4147-A177-3AD203B41FA5}">
                      <a16:colId xmlns:a16="http://schemas.microsoft.com/office/drawing/2014/main" val="1165574746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5023453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311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675656"/>
                  </a:ext>
                </a:extLst>
              </a:tr>
            </a:tbl>
          </a:graphicData>
        </a:graphic>
      </p:graphicFrame>
      <p:pic>
        <p:nvPicPr>
          <p:cNvPr id="3074" name="Picture 2" descr="http://learnersupply.com/sites/learnersupply.com/files/styles/large/public/UVP263-desktop-whiteboard.jpg">
            <a:extLst>
              <a:ext uri="{FF2B5EF4-FFF2-40B4-BE49-F238E27FC236}">
                <a16:creationId xmlns:a16="http://schemas.microsoft.com/office/drawing/2014/main" id="{512B2C8C-F0FB-4452-9EA5-F2D2029FE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0724" y="4005991"/>
            <a:ext cx="2696883" cy="2677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862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1375</TotalTime>
  <Words>1073</Words>
  <Application>Microsoft Office PowerPoint</Application>
  <PresentationFormat>Widescreen</PresentationFormat>
  <Paragraphs>116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Century Gothic</vt:lpstr>
      <vt:lpstr>Vapor Trail</vt:lpstr>
      <vt:lpstr>A question to consider…</vt:lpstr>
      <vt:lpstr>What Is Science?</vt:lpstr>
      <vt:lpstr>By the end of this lesson, you will be able to…</vt:lpstr>
      <vt:lpstr>What do you already know?</vt:lpstr>
      <vt:lpstr>What do scientists all have in common?</vt:lpstr>
      <vt:lpstr>What do scientists all have in common?</vt:lpstr>
      <vt:lpstr>So what is science?</vt:lpstr>
      <vt:lpstr>What does this mean?</vt:lpstr>
      <vt:lpstr>Which questions are scientific?</vt:lpstr>
      <vt:lpstr>Which questions are scientific?</vt:lpstr>
      <vt:lpstr>What else will you be learning?</vt:lpstr>
      <vt:lpstr>Why does it matter?</vt:lpstr>
      <vt:lpstr>What do you remember?</vt:lpstr>
      <vt:lpstr>Packing up responsibly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(Topic) Revisited</dc:title>
  <dc:creator>Nathan Axtens</dc:creator>
  <cp:lastModifiedBy>Amanda Lean</cp:lastModifiedBy>
  <cp:revision>42</cp:revision>
  <dcterms:created xsi:type="dcterms:W3CDTF">2017-02-08T02:38:58Z</dcterms:created>
  <dcterms:modified xsi:type="dcterms:W3CDTF">2020-12-21T15:26:54Z</dcterms:modified>
</cp:coreProperties>
</file>