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56" r:id="rId6"/>
    <p:sldId id="263" r:id="rId7"/>
    <p:sldId id="258" r:id="rId8"/>
    <p:sldId id="272" r:id="rId9"/>
    <p:sldId id="280" r:id="rId10"/>
    <p:sldId id="273" r:id="rId11"/>
    <p:sldId id="281" r:id="rId12"/>
    <p:sldId id="274" r:id="rId13"/>
    <p:sldId id="276" r:id="rId14"/>
    <p:sldId id="278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234609" y="1000327"/>
            <a:ext cx="108285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 smtClean="0"/>
              <a:t>When </a:t>
            </a:r>
            <a:r>
              <a:rPr lang="en-AU" sz="2600" dirty="0"/>
              <a:t>measuring with a </a:t>
            </a:r>
            <a:r>
              <a:rPr lang="en-AU" sz="2600" b="1" dirty="0"/>
              <a:t>ruler</a:t>
            </a:r>
            <a:r>
              <a:rPr lang="en-AU" sz="2600" dirty="0"/>
              <a:t>, you just need to remember two simple rules: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always start from zero</a:t>
            </a:r>
            <a:r>
              <a:rPr lang="en-AU" sz="2600" dirty="0"/>
              <a:t>, 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only use the closest line</a:t>
            </a:r>
            <a:r>
              <a:rPr lang="en-AU" sz="2600" dirty="0"/>
              <a:t>: don’t guess!</a:t>
            </a:r>
          </a:p>
        </p:txBody>
      </p:sp>
      <p:pic>
        <p:nvPicPr>
          <p:cNvPr id="6" name="Picture 2" descr="https://www.eduplace.com/math/mw/background/1/10/graphics/ts_1_10_wi-3.gif">
            <a:extLst>
              <a:ext uri="{FF2B5EF4-FFF2-40B4-BE49-F238E27FC236}">
                <a16:creationId xmlns:a16="http://schemas.microsoft.com/office/drawing/2014/main" xmlns="" id="{DAEEB931-BE97-4868-8E72-95B657C06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21" b="14791"/>
          <a:stretch/>
        </p:blipFill>
        <p:spPr bwMode="auto">
          <a:xfrm>
            <a:off x="1378121" y="4123164"/>
            <a:ext cx="7907514" cy="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4600" y="2623983"/>
            <a:ext cx="10838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/>
              <a:t>Which of the two examples below shows the pen being measured correctly? Why?</a:t>
            </a:r>
          </a:p>
          <a:p>
            <a:endParaRPr lang="en-AU" dirty="0"/>
          </a:p>
        </p:txBody>
      </p:sp>
      <p:pic>
        <p:nvPicPr>
          <p:cNvPr id="7" name="Picture 2" descr="https://www.eduplace.com/math/mw/background/1/10/graphics/ts_1_10_wi-3.gif">
            <a:extLst>
              <a:ext uri="{FF2B5EF4-FFF2-40B4-BE49-F238E27FC236}">
                <a16:creationId xmlns:a16="http://schemas.microsoft.com/office/drawing/2014/main" xmlns="" id="{DAEEB931-BE97-4868-8E72-95B657C06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21" b="14791"/>
          <a:stretch/>
        </p:blipFill>
        <p:spPr bwMode="auto">
          <a:xfrm>
            <a:off x="1378121" y="5751763"/>
            <a:ext cx="7907514" cy="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1738">
            <a:off x="3410149" y="2139346"/>
            <a:ext cx="1630242" cy="34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e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1738">
            <a:off x="2549958" y="3804316"/>
            <a:ext cx="1630242" cy="34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flipH="1">
            <a:off x="501756" y="4039987"/>
            <a:ext cx="96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</a:t>
            </a: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1756" y="5779060"/>
            <a:ext cx="96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</a:t>
            </a: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25096" y="3620779"/>
            <a:ext cx="0" cy="5023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51532" y="5276675"/>
            <a:ext cx="0" cy="5023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6311772" y="3620778"/>
            <a:ext cx="198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10.7 cm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319105" y="5306341"/>
            <a:ext cx="198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9.0 cm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958" y="4518699"/>
            <a:ext cx="13522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centimetres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313" y="6148392"/>
            <a:ext cx="13522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centimetres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8732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9" grpId="0"/>
      <p:bldP spid="12" grpId="0"/>
      <p:bldP spid="18" grpId="0"/>
      <p:bldP spid="19" grpId="0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72380"/>
              </p:ext>
            </p:extLst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set of footprints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04079"/>
              </p:ext>
            </p:extLst>
          </p:nvPr>
        </p:nvGraphicFramePr>
        <p:xfrm>
          <a:off x="8672651" y="5022625"/>
          <a:ext cx="3519349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934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Image result for inference activity foot pr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1"/>
          <a:stretch/>
        </p:blipFill>
        <p:spPr bwMode="auto">
          <a:xfrm>
            <a:off x="9753196" y="82917"/>
            <a:ext cx="1808690" cy="44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set of footprints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animal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69360"/>
              </p:ext>
            </p:extLst>
          </p:nvPr>
        </p:nvGraphicFramePr>
        <p:xfrm>
          <a:off x="8672651" y="5022625"/>
          <a:ext cx="3519349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934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Image result for inference activity foot pr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1"/>
          <a:stretch/>
        </p:blipFill>
        <p:spPr bwMode="auto">
          <a:xfrm>
            <a:off x="9753196" y="82917"/>
            <a:ext cx="1808690" cy="44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95262"/>
              </p:ext>
            </p:extLst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set of footprints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animal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footprints are mixed up together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28895"/>
              </p:ext>
            </p:extLst>
          </p:nvPr>
        </p:nvGraphicFramePr>
        <p:xfrm>
          <a:off x="8734675" y="4986439"/>
          <a:ext cx="3401369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136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Image result for inference activity foot pr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3"/>
          <a:stretch/>
        </p:blipFill>
        <p:spPr bwMode="auto">
          <a:xfrm>
            <a:off x="8628349" y="148208"/>
            <a:ext cx="3401369" cy="36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70554"/>
              </p:ext>
            </p:extLst>
          </p:nvPr>
        </p:nvGraphicFramePr>
        <p:xfrm>
          <a:off x="8734675" y="3900921"/>
          <a:ext cx="340136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1369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an inference you can make from this observation?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53778"/>
              </p:ext>
            </p:extLst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set of footprints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animal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footprints are mixed up together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big animal is chasing the little animal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2975"/>
              </p:ext>
            </p:extLst>
          </p:nvPr>
        </p:nvGraphicFramePr>
        <p:xfrm>
          <a:off x="8753754" y="5035834"/>
          <a:ext cx="3379576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957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Image result for inference activity foot pr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41" y="-16432"/>
            <a:ext cx="4002289" cy="29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697"/>
              </p:ext>
            </p:extLst>
          </p:nvPr>
        </p:nvGraphicFramePr>
        <p:xfrm>
          <a:off x="8731961" y="4048214"/>
          <a:ext cx="340136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1369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an inference you can make from this observation?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87137"/>
              </p:ext>
            </p:extLst>
          </p:nvPr>
        </p:nvGraphicFramePr>
        <p:xfrm>
          <a:off x="8711951" y="3022979"/>
          <a:ext cx="340136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1369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an observation you can make about the image?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45047"/>
              </p:ext>
            </p:extLst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set of footprints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One animal is larger than the other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footprints are mixed up together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big animal is chasing the little animal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is one set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 big animal ate the little animal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4199"/>
              </p:ext>
            </p:extLst>
          </p:nvPr>
        </p:nvGraphicFramePr>
        <p:xfrm>
          <a:off x="9366862" y="4577086"/>
          <a:ext cx="2646908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Image result for inference activity foot pr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414" y="52514"/>
            <a:ext cx="4002289" cy="29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71188"/>
            <a:ext cx="9681117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observation. 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9681116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Understanding the difference between observation and inference will help you identify explanations for the observations you make in your experiments.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1919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Which of the following is an inference?  Give a reason why.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You hear your house fire alarm ringing.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Someone has burnt some toast.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2852663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3537513"/>
            <a:ext cx="8924214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 board, write an inference for the following observation.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The herd of cows ran through the paddock.</a:t>
            </a:r>
            <a:endParaRPr lang="en-AU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58488"/>
              </p:ext>
            </p:extLst>
          </p:nvPr>
        </p:nvGraphicFramePr>
        <p:xfrm>
          <a:off x="9366862" y="4577086"/>
          <a:ext cx="2646908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1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10052102" cy="2409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Complete the worksheet provided, either on connect or paper copy.</a:t>
            </a:r>
            <a:endParaRPr lang="en-AU" sz="28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86465"/>
              </p:ext>
            </p:extLst>
          </p:nvPr>
        </p:nvGraphicFramePr>
        <p:xfrm>
          <a:off x="9366862" y="4577086"/>
          <a:ext cx="2646908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234610" y="1000327"/>
            <a:ext cx="67380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b="1" dirty="0"/>
              <a:t>Thermometers</a:t>
            </a:r>
            <a:endParaRPr lang="en-AU" sz="2600" dirty="0"/>
          </a:p>
          <a:p>
            <a:r>
              <a:rPr lang="en-AU" sz="2600" dirty="0"/>
              <a:t>When measuring with a thermometer, there are also two simple rules: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always read the thermometer at eye level</a:t>
            </a:r>
            <a:r>
              <a:rPr lang="en-AU" sz="2600" dirty="0"/>
              <a:t>, 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only use the closest line</a:t>
            </a:r>
            <a:r>
              <a:rPr lang="en-AU" sz="2600" dirty="0"/>
              <a:t>: don’t guess!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008" y="3907878"/>
            <a:ext cx="41254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/>
              <a:t>A student sat at her desk and read a thermometer </a:t>
            </a:r>
            <a:r>
              <a:rPr lang="en-AU" sz="2600" dirty="0" smtClean="0"/>
              <a:t>on </a:t>
            </a:r>
            <a:r>
              <a:rPr lang="en-AU" sz="2600" dirty="0" smtClean="0"/>
              <a:t>the wall. She read the temperature to be 34</a:t>
            </a:r>
            <a:r>
              <a:rPr lang="en-AU" sz="2600" baseline="30000" dirty="0" smtClean="0"/>
              <a:t>o</a:t>
            </a:r>
            <a:r>
              <a:rPr lang="en-AU" sz="2600" dirty="0" smtClean="0"/>
              <a:t>C.</a:t>
            </a:r>
          </a:p>
          <a:p>
            <a:r>
              <a:rPr lang="en-AU" sz="2600" dirty="0" smtClean="0"/>
              <a:t>Is she correct? Why?</a:t>
            </a:r>
          </a:p>
          <a:p>
            <a:endParaRPr lang="en-AU" dirty="0"/>
          </a:p>
        </p:txBody>
      </p:sp>
      <p:pic>
        <p:nvPicPr>
          <p:cNvPr id="2050" name="Picture 2" descr="Image result for thermometer clos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21" y="1166023"/>
            <a:ext cx="4094504" cy="54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erson sitting at de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22" y="3901058"/>
            <a:ext cx="2956942" cy="29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5473559" y="2442491"/>
            <a:ext cx="4878846" cy="196994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234609" y="1000327"/>
            <a:ext cx="111634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b="1" dirty="0"/>
              <a:t>Measuring Cylinders</a:t>
            </a:r>
            <a:endParaRPr lang="en-AU" sz="2600" dirty="0"/>
          </a:p>
          <a:p>
            <a:r>
              <a:rPr lang="en-AU" sz="2600" dirty="0"/>
              <a:t>When measuring with a measuring cylinder, there are another two simple rules: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always read the measuring cylinder at eye level</a:t>
            </a:r>
            <a:r>
              <a:rPr lang="en-AU" sz="2600" dirty="0"/>
              <a:t>, 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only use the </a:t>
            </a:r>
            <a:r>
              <a:rPr lang="en-AU" sz="2600" b="1" dirty="0"/>
              <a:t>closest line to the </a:t>
            </a:r>
            <a:r>
              <a:rPr lang="en-AU" sz="2600" b="1" u="sng" dirty="0"/>
              <a:t>bottom</a:t>
            </a:r>
            <a:r>
              <a:rPr lang="en-AU" sz="2600" b="1" dirty="0"/>
              <a:t> of the meniscus</a:t>
            </a:r>
            <a:r>
              <a:rPr lang="en-AU" sz="2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243" y="2828863"/>
            <a:ext cx="10838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/>
              <a:t>Which eye is reading the volume correctly? Explain your answer.</a:t>
            </a:r>
          </a:p>
          <a:p>
            <a:endParaRPr lang="en-AU" dirty="0"/>
          </a:p>
        </p:txBody>
      </p:sp>
      <p:pic>
        <p:nvPicPr>
          <p:cNvPr id="3074" name="Picture 2" descr="Image result for measuring cylinder menis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49" y="3408016"/>
            <a:ext cx="3207575" cy="320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ye side 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1628" y="5219344"/>
            <a:ext cx="602295" cy="6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eye side 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94371" y="5890050"/>
            <a:ext cx="602295" cy="6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eye side 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27" y="5076503"/>
            <a:ext cx="626466" cy="6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24143" y="5530375"/>
            <a:ext cx="1976088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96666" y="4445160"/>
            <a:ext cx="3162044" cy="178577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5079815" y="5396005"/>
            <a:ext cx="1311212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66586" y="5315633"/>
            <a:ext cx="767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</a:t>
            </a:r>
          </a:p>
          <a:p>
            <a:endParaRPr lang="en-AU" sz="2400" dirty="0"/>
          </a:p>
          <a:p>
            <a:r>
              <a:rPr lang="en-AU" sz="2400" dirty="0" smtClean="0"/>
              <a:t>B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365664" y="5315633"/>
            <a:ext cx="767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</a:t>
            </a:r>
          </a:p>
          <a:p>
            <a:endParaRPr lang="en-AU" sz="2400" dirty="0"/>
          </a:p>
          <a:p>
            <a:r>
              <a:rPr lang="en-AU" sz="2400" dirty="0" smtClean="0"/>
              <a:t>B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17493" y="5173699"/>
            <a:ext cx="76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606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234609" y="1000327"/>
            <a:ext cx="929188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b="1" dirty="0"/>
              <a:t>Balances</a:t>
            </a:r>
            <a:endParaRPr lang="en-AU" sz="2600" dirty="0"/>
          </a:p>
          <a:p>
            <a:r>
              <a:rPr lang="en-AU" sz="2600" dirty="0"/>
              <a:t>When measuring with a balance, there </a:t>
            </a:r>
            <a:r>
              <a:rPr lang="en-AU" sz="2600" dirty="0" smtClean="0"/>
              <a:t>are two </a:t>
            </a:r>
            <a:r>
              <a:rPr lang="en-AU" sz="2600" dirty="0"/>
              <a:t>simple rules: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always </a:t>
            </a:r>
            <a:r>
              <a:rPr lang="en-AU" sz="2600" b="1" dirty="0"/>
              <a:t>make sure that the balance is flat</a:t>
            </a:r>
            <a:r>
              <a:rPr lang="en-AU" sz="2600" dirty="0"/>
              <a:t>,</a:t>
            </a:r>
            <a:r>
              <a:rPr lang="en-AU" sz="2600" b="1" dirty="0"/>
              <a:t> </a:t>
            </a:r>
            <a:r>
              <a:rPr lang="en-AU" sz="2600" dirty="0"/>
              <a:t>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always </a:t>
            </a:r>
            <a:r>
              <a:rPr lang="en-AU" sz="2600" b="1" dirty="0"/>
              <a:t>press the Zero button before adding what you want to weigh.</a:t>
            </a:r>
            <a:endParaRPr lang="en-AU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62077" y="3129826"/>
            <a:ext cx="9880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Put the steps for using an electronic balance in the correct order on your whiteboards.</a:t>
            </a:r>
          </a:p>
          <a:p>
            <a:endParaRPr lang="en-AU" sz="2800" dirty="0" smtClean="0"/>
          </a:p>
          <a:p>
            <a:pPr marL="514350" indent="-514350">
              <a:buAutoNum type="arabicPeriod"/>
            </a:pPr>
            <a:r>
              <a:rPr lang="en-AU" sz="2800" dirty="0" smtClean="0"/>
              <a:t>Press the zero button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Place the empty container on the balance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Add the substance to the container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Place the balance on a flat surface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78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01230" y="2057400"/>
            <a:ext cx="840903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Observation and Inference</a:t>
            </a:r>
            <a:br>
              <a:rPr lang="en-AU" dirty="0" smtClean="0"/>
            </a:br>
            <a:r>
              <a:rPr lang="en-AU" sz="2800" dirty="0" smtClean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53756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260730" y="828969"/>
            <a:ext cx="8924214" cy="138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Identify observations and inferences.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Write inferences of observations.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0730" y="3223067"/>
            <a:ext cx="8924214" cy="257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 board, draw what comes next.</a:t>
            </a:r>
          </a:p>
          <a:p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                                                                                          ?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                                                                                          ? 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3767" y="3873995"/>
            <a:ext cx="6550605" cy="666808"/>
            <a:chOff x="903767" y="3873995"/>
            <a:chExt cx="6550605" cy="666808"/>
          </a:xfrm>
        </p:grpSpPr>
        <p:sp>
          <p:nvSpPr>
            <p:cNvPr id="2" name="Isosceles Triangle 1"/>
            <p:cNvSpPr/>
            <p:nvPr/>
          </p:nvSpPr>
          <p:spPr>
            <a:xfrm>
              <a:off x="903767" y="3880013"/>
              <a:ext cx="701749" cy="6547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105247" y="3880013"/>
              <a:ext cx="654773" cy="654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9751" y="3886030"/>
              <a:ext cx="654773" cy="654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414255" y="3880012"/>
              <a:ext cx="701749" cy="6547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095" y="3873995"/>
              <a:ext cx="654773" cy="654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99599" y="3880012"/>
              <a:ext cx="654773" cy="654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3767" y="4989762"/>
            <a:ext cx="6616623" cy="804982"/>
            <a:chOff x="903767" y="4989762"/>
            <a:chExt cx="6616623" cy="804982"/>
          </a:xfrm>
        </p:grpSpPr>
        <p:sp>
          <p:nvSpPr>
            <p:cNvPr id="5" name="Oval 4"/>
            <p:cNvSpPr/>
            <p:nvPr/>
          </p:nvSpPr>
          <p:spPr>
            <a:xfrm>
              <a:off x="903767" y="5039832"/>
              <a:ext cx="754912" cy="754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2055177" y="5039832"/>
              <a:ext cx="754912" cy="754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3209681" y="5039832"/>
              <a:ext cx="754912" cy="754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4255" y="5089901"/>
              <a:ext cx="654773" cy="654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5614068" y="4989762"/>
              <a:ext cx="754912" cy="754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6765478" y="4989762"/>
              <a:ext cx="754912" cy="754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/>
      <p:bldP spid="1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77897"/>
              </p:ext>
            </p:extLst>
          </p:nvPr>
        </p:nvGraphicFramePr>
        <p:xfrm>
          <a:off x="9366862" y="4577086"/>
          <a:ext cx="2646908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</a:t>
            </a:r>
            <a:r>
              <a:rPr lang="en-AU" sz="2800" dirty="0" smtClean="0">
                <a:latin typeface="+mn-lt"/>
              </a:rPr>
              <a:t>need to be skilled at inference as well as observation.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7555" y="2386006"/>
            <a:ext cx="8924214" cy="3908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 smtClean="0">
              <a:latin typeface="+mn-lt"/>
            </a:endParaRPr>
          </a:p>
          <a:p>
            <a:r>
              <a:rPr lang="en-AU" sz="2800" dirty="0">
                <a:latin typeface="+mn-lt"/>
              </a:rPr>
              <a:t>An inference is a likely explanation of an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It is </a:t>
            </a:r>
            <a:r>
              <a:rPr lang="en-AU" sz="2800" dirty="0" smtClean="0">
                <a:latin typeface="+mn-lt"/>
              </a:rPr>
              <a:t>the process of drawing a conclusion from your observation.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Example:</a:t>
            </a:r>
          </a:p>
          <a:p>
            <a:r>
              <a:rPr lang="en-AU" sz="2800" b="1" dirty="0" smtClean="0">
                <a:latin typeface="+mn-lt"/>
              </a:rPr>
              <a:t>Observation</a:t>
            </a:r>
            <a:r>
              <a:rPr lang="en-AU" sz="2800" dirty="0" smtClean="0">
                <a:latin typeface="+mn-lt"/>
              </a:rPr>
              <a:t>: Your house smells like cooked onions when you get home from school.</a:t>
            </a:r>
          </a:p>
          <a:p>
            <a:endParaRPr lang="en-AU" sz="2800" dirty="0" smtClean="0">
              <a:latin typeface="+mn-lt"/>
            </a:endParaRPr>
          </a:p>
          <a:p>
            <a:r>
              <a:rPr lang="en-AU" sz="2800" b="1" dirty="0" smtClean="0">
                <a:latin typeface="+mn-lt"/>
              </a:rPr>
              <a:t>Inference</a:t>
            </a:r>
            <a:r>
              <a:rPr lang="en-AU" sz="2800" dirty="0" smtClean="0">
                <a:latin typeface="+mn-lt"/>
              </a:rPr>
              <a:t>: You are having cooked onions in your dinner.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98745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an inference different</a:t>
                      </a:r>
                      <a:r>
                        <a:rPr lang="en-AU" baseline="0" dirty="0" smtClean="0"/>
                        <a:t> to an observation?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7396"/>
              </p:ext>
            </p:extLst>
          </p:nvPr>
        </p:nvGraphicFramePr>
        <p:xfrm>
          <a:off x="9455836" y="1555708"/>
          <a:ext cx="2605964" cy="25538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267101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188082">
                <a:tc>
                  <a:txBody>
                    <a:bodyPr/>
                    <a:lstStyle/>
                    <a:p>
                      <a:r>
                        <a:rPr lang="en-AU" dirty="0" smtClean="0"/>
                        <a:t>Which of the following is the observation and which is the inference?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 smtClean="0"/>
                        <a:t>The water was boiled recently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 smtClean="0"/>
                        <a:t>The temperature</a:t>
                      </a:r>
                      <a:r>
                        <a:rPr lang="en-AU" baseline="0" dirty="0" smtClean="0"/>
                        <a:t> of the water was 90°C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11051"/>
              </p:ext>
            </p:extLst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75346"/>
              </p:ext>
            </p:extLst>
          </p:nvPr>
        </p:nvGraphicFramePr>
        <p:xfrm>
          <a:off x="8628349" y="5011992"/>
          <a:ext cx="3563651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6365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Image result for inference activity foot pr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1"/>
          <a:stretch/>
        </p:blipFill>
        <p:spPr bwMode="auto">
          <a:xfrm>
            <a:off x="9753196" y="82917"/>
            <a:ext cx="1808690" cy="44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need to be skilled at inference as well as observation</a:t>
            </a:r>
            <a:r>
              <a:rPr lang="en-AU" sz="2800" dirty="0" smtClean="0">
                <a:latin typeface="+mn-lt"/>
              </a:rPr>
              <a:t>. </a:t>
            </a:r>
            <a:r>
              <a:rPr lang="en-AU" sz="2800" dirty="0">
                <a:latin typeface="+mn-lt"/>
              </a:rPr>
              <a:t>An inference is a likely explanation of an observation. </a:t>
            </a:r>
            <a:r>
              <a:rPr lang="en-AU" sz="2800" dirty="0" smtClean="0">
                <a:latin typeface="+mn-lt"/>
              </a:rPr>
              <a:t>It </a:t>
            </a:r>
            <a:r>
              <a:rPr lang="en-AU" sz="2800" dirty="0">
                <a:latin typeface="+mn-lt"/>
              </a:rPr>
              <a:t>is how you explain your observation</a:t>
            </a:r>
            <a:r>
              <a:rPr lang="en-AU" sz="2800" dirty="0" smtClean="0">
                <a:latin typeface="+mn-lt"/>
              </a:rPr>
              <a:t>.</a:t>
            </a:r>
            <a:endParaRPr lang="en-AU" sz="28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533788" cy="915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We will now look at some observation and inferences.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3952" y="3265687"/>
          <a:ext cx="8128000" cy="325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051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are two sets of footprints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There are two animals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69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4417"/>
              </p:ext>
            </p:extLst>
          </p:nvPr>
        </p:nvGraphicFramePr>
        <p:xfrm>
          <a:off x="8628349" y="5011992"/>
          <a:ext cx="3563651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6365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Image result for inference activity foot pr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1"/>
          <a:stretch/>
        </p:blipFill>
        <p:spPr bwMode="auto">
          <a:xfrm>
            <a:off x="9753196" y="82917"/>
            <a:ext cx="1808690" cy="44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1234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61</cp:revision>
  <dcterms:created xsi:type="dcterms:W3CDTF">2017-01-28T08:32:28Z</dcterms:created>
  <dcterms:modified xsi:type="dcterms:W3CDTF">2019-02-28T03:35:10Z</dcterms:modified>
</cp:coreProperties>
</file>