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5" r:id="rId4"/>
    <p:sldId id="263" r:id="rId5"/>
    <p:sldId id="258" r:id="rId6"/>
    <p:sldId id="259" r:id="rId7"/>
    <p:sldId id="266" r:id="rId8"/>
    <p:sldId id="267" r:id="rId9"/>
    <p:sldId id="260" r:id="rId10"/>
    <p:sldId id="261" r:id="rId11"/>
    <p:sldId id="262" r:id="rId12"/>
    <p:sldId id="27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70" autoAdjust="0"/>
  </p:normalViewPr>
  <p:slideViewPr>
    <p:cSldViewPr snapToGrid="0">
      <p:cViewPr varScale="1">
        <p:scale>
          <a:sx n="90" d="100"/>
          <a:sy n="9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40885"/>
              </p:ext>
            </p:extLst>
          </p:nvPr>
        </p:nvGraphicFramePr>
        <p:xfrm>
          <a:off x="7215447" y="220252"/>
          <a:ext cx="4742413" cy="16147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4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45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/>
                        <a:t>Observations</a:t>
                      </a:r>
                      <a:r>
                        <a:rPr lang="en-AU" dirty="0" smtClean="0"/>
                        <a:t> </a:t>
                      </a:r>
                      <a:r>
                        <a:rPr lang="en-AU" baseline="0" dirty="0" smtClean="0"/>
                        <a:t>are statements of </a:t>
                      </a:r>
                      <a:r>
                        <a:rPr lang="en-AU" b="1" baseline="0" dirty="0" smtClean="0"/>
                        <a:t>fact</a:t>
                      </a:r>
                      <a:r>
                        <a:rPr lang="en-AU" baseline="0" dirty="0" smtClean="0"/>
                        <a:t> using </a:t>
                      </a:r>
                      <a:r>
                        <a:rPr lang="en-AU" b="1" baseline="0" dirty="0" smtClean="0"/>
                        <a:t>numbers</a:t>
                      </a:r>
                      <a:r>
                        <a:rPr lang="en-AU" baseline="0" dirty="0" smtClean="0"/>
                        <a:t> or </a:t>
                      </a:r>
                      <a:r>
                        <a:rPr lang="en-AU" b="1" baseline="0" dirty="0" smtClean="0"/>
                        <a:t>descriptions</a:t>
                      </a:r>
                      <a:endParaRPr lang="en-AU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 smtClean="0"/>
                        <a:t>Inferences</a:t>
                      </a:r>
                      <a:r>
                        <a:rPr lang="en-AU" dirty="0" smtClean="0"/>
                        <a:t> are</a:t>
                      </a:r>
                      <a:r>
                        <a:rPr lang="en-AU" baseline="0" dirty="0" smtClean="0"/>
                        <a:t> an </a:t>
                      </a:r>
                      <a:r>
                        <a:rPr lang="en-AU" b="1" baseline="0" dirty="0" smtClean="0"/>
                        <a:t>explanation</a:t>
                      </a:r>
                      <a:r>
                        <a:rPr lang="en-AU" baseline="0" dirty="0" smtClean="0"/>
                        <a:t> of an 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2" descr="Image result for cabbage moth caterpil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389" y="4548032"/>
            <a:ext cx="3839737" cy="212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0246" y="2107197"/>
            <a:ext cx="92363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Which one of the following is the observation and which is the inference?  Explain your choice</a:t>
            </a:r>
          </a:p>
          <a:p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The caterpillars ate all the leaves on the rose bush, but not the daisy bush.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Caterpillars prefer to eat rose leaves.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9922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9498"/>
            <a:ext cx="10694854" cy="67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For the aim above, what is the </a:t>
            </a:r>
            <a:r>
              <a:rPr lang="en-AU" sz="2800" b="1" dirty="0" smtClean="0">
                <a:latin typeface="+mn-lt"/>
              </a:rPr>
              <a:t>independent</a:t>
            </a:r>
            <a:r>
              <a:rPr lang="en-AU" sz="2800" dirty="0" smtClean="0">
                <a:latin typeface="+mn-lt"/>
              </a:rPr>
              <a:t> variable (changed)?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6805" y="247291"/>
            <a:ext cx="9242885" cy="485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/>
              <a:t>Aim:  To find out if warmer conditions make mould grow faster.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090326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4032971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7555" y="2828868"/>
            <a:ext cx="10694854" cy="67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For the aim above, what is the </a:t>
            </a:r>
            <a:r>
              <a:rPr lang="en-AU" sz="2800" b="1" dirty="0" smtClean="0">
                <a:latin typeface="+mn-lt"/>
              </a:rPr>
              <a:t>dependent</a:t>
            </a:r>
            <a:r>
              <a:rPr lang="en-AU" sz="2800" dirty="0" smtClean="0">
                <a:latin typeface="+mn-lt"/>
              </a:rPr>
              <a:t> variable (measured)?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5" y="4818238"/>
            <a:ext cx="10694854" cy="678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For the aim above, what are two </a:t>
            </a:r>
            <a:r>
              <a:rPr lang="en-AU" sz="2800" b="1" dirty="0" smtClean="0">
                <a:latin typeface="+mn-lt"/>
              </a:rPr>
              <a:t>controlled </a:t>
            </a:r>
            <a:r>
              <a:rPr lang="en-AU" sz="2800" dirty="0" smtClean="0">
                <a:latin typeface="+mn-lt"/>
              </a:rPr>
              <a:t>variables (kept the same)?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8"/>
            <a:ext cx="11447849" cy="5556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Reminder: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Independent variable is the one that is deliberately changed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Dependent variable is the one that is tested or measured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Controlled variables are kept the same</a:t>
            </a:r>
          </a:p>
          <a:p>
            <a:endParaRPr lang="en-AU" sz="2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sz="2800" dirty="0">
                <a:latin typeface="+mn-lt"/>
              </a:rPr>
              <a:t>Identify the variables in the following experimental purpose:</a:t>
            </a:r>
          </a:p>
          <a:p>
            <a:pPr>
              <a:lnSpc>
                <a:spcPct val="150000"/>
              </a:lnSpc>
            </a:pPr>
            <a:endParaRPr lang="en-AU" sz="2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sz="2800" dirty="0">
                <a:latin typeface="+mn-lt"/>
              </a:rPr>
              <a:t>To find out if the amount of food given to fish affects their </a:t>
            </a:r>
            <a:r>
              <a:rPr lang="en-AU" sz="2800" dirty="0" smtClean="0">
                <a:latin typeface="+mn-lt"/>
              </a:rPr>
              <a:t>weight</a:t>
            </a:r>
          </a:p>
          <a:p>
            <a:pPr>
              <a:lnSpc>
                <a:spcPct val="150000"/>
              </a:lnSpc>
            </a:pPr>
            <a:r>
              <a:rPr lang="en-AU" sz="2800" dirty="0">
                <a:latin typeface="+mn-lt"/>
              </a:rPr>
              <a:t>To find out if the type of food affects how quickly mould </a:t>
            </a:r>
            <a:r>
              <a:rPr lang="en-AU" sz="2800" dirty="0" smtClean="0">
                <a:latin typeface="+mn-lt"/>
              </a:rPr>
              <a:t>grows</a:t>
            </a:r>
          </a:p>
          <a:p>
            <a:pPr>
              <a:lnSpc>
                <a:spcPct val="150000"/>
              </a:lnSpc>
            </a:pPr>
            <a:r>
              <a:rPr lang="en-AU" sz="2800" dirty="0">
                <a:latin typeface="+mn-lt"/>
              </a:rPr>
              <a:t>To find out if temperature affects how quickly water evaporates</a:t>
            </a:r>
            <a:endParaRPr lang="en-A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8"/>
            <a:ext cx="10935283" cy="3445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Either on Connect or a paper copy, complete the worksheet on variables.</a:t>
            </a:r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4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947" y="982288"/>
            <a:ext cx="10955911" cy="418576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AU" sz="2800" dirty="0" smtClean="0">
                <a:latin typeface="+mj-lt"/>
              </a:rPr>
              <a:t>Reminder: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Independent variable is the one that is deliberately changed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Dependent variable is the one that is tested or measured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Controlled variables are kept the same</a:t>
            </a:r>
          </a:p>
          <a:p>
            <a:endParaRPr lang="en-AU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800" dirty="0" smtClean="0">
                <a:latin typeface="+mj-lt"/>
              </a:rPr>
              <a:t>Identify the variables in the following experimental purpose:</a:t>
            </a:r>
            <a:endParaRPr lang="en-AU" sz="28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AU" sz="28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800" b="1" dirty="0" smtClean="0">
                <a:latin typeface="+mj-lt"/>
              </a:rPr>
              <a:t>To find out if the temperature of the water affects how fast salt dissolves.</a:t>
            </a:r>
          </a:p>
        </p:txBody>
      </p:sp>
    </p:spTree>
    <p:extLst>
      <p:ext uri="{BB962C8B-B14F-4D97-AF65-F5344CB8AC3E}">
        <p14:creationId xmlns:p14="http://schemas.microsoft.com/office/powerpoint/2010/main" val="17848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947" y="982288"/>
            <a:ext cx="10955911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AU" sz="2800" dirty="0" smtClean="0">
                <a:latin typeface="+mj-lt"/>
              </a:rPr>
              <a:t>Reminder: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Independent variable is the one that is deliberately changed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Dependent variable is the one that is tested or measured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Controlled variables are kept the same</a:t>
            </a:r>
          </a:p>
          <a:p>
            <a:endParaRPr lang="en-AU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800" dirty="0" smtClean="0">
                <a:latin typeface="+mj-lt"/>
              </a:rPr>
              <a:t>Identify the variables in the following experimental purpose:</a:t>
            </a:r>
            <a:endParaRPr lang="en-AU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AU" sz="2800" b="1" smtClean="0">
                <a:latin typeface="+mj-lt"/>
              </a:rPr>
              <a:t>To </a:t>
            </a:r>
            <a:r>
              <a:rPr lang="en-AU" sz="2800" b="1" dirty="0" smtClean="0">
                <a:latin typeface="+mj-lt"/>
              </a:rPr>
              <a:t>find out if different types of water boil at different temperatures.</a:t>
            </a:r>
          </a:p>
        </p:txBody>
      </p:sp>
    </p:spTree>
    <p:extLst>
      <p:ext uri="{BB962C8B-B14F-4D97-AF65-F5344CB8AC3E}">
        <p14:creationId xmlns:p14="http://schemas.microsoft.com/office/powerpoint/2010/main" val="15925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9947" y="982288"/>
            <a:ext cx="11835675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AU" sz="2800" dirty="0" smtClean="0"/>
          </a:p>
          <a:p>
            <a:endParaRPr lang="en-AU" sz="2800" dirty="0"/>
          </a:p>
          <a:p>
            <a:r>
              <a:rPr lang="en-AU" sz="2800" dirty="0"/>
              <a:t>O:  The caterpillars ate all the leaves on the rose bush, but not the daisy bush.</a:t>
            </a:r>
          </a:p>
          <a:p>
            <a:r>
              <a:rPr lang="en-AU" sz="2800" dirty="0"/>
              <a:t> I:   Caterpillars prefer to eat rose leaves.</a:t>
            </a:r>
          </a:p>
          <a:p>
            <a:endParaRPr lang="en-AU" sz="2800" dirty="0"/>
          </a:p>
          <a:p>
            <a:r>
              <a:rPr lang="en-AU" sz="2800" b="1" dirty="0" smtClean="0"/>
              <a:t>Identify the </a:t>
            </a:r>
            <a:r>
              <a:rPr lang="en-AU" sz="2800" b="1" dirty="0"/>
              <a:t>question, </a:t>
            </a:r>
            <a:r>
              <a:rPr lang="en-AU" sz="2800" b="1" dirty="0" smtClean="0"/>
              <a:t>the aim </a:t>
            </a:r>
            <a:r>
              <a:rPr lang="en-AU" sz="2800" b="1" dirty="0"/>
              <a:t>and </a:t>
            </a:r>
            <a:r>
              <a:rPr lang="en-AU" sz="2800" b="1" dirty="0" smtClean="0"/>
              <a:t>the hypothesis</a:t>
            </a:r>
            <a:r>
              <a:rPr lang="en-AU" sz="2800" b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Do caterpillars prefer eating rose leaves to other types of leaves?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Caterpillars </a:t>
            </a:r>
            <a:r>
              <a:rPr lang="en-AU" sz="2800" dirty="0"/>
              <a:t>eating rose leaves </a:t>
            </a:r>
            <a:r>
              <a:rPr lang="en-AU" sz="2800" dirty="0" smtClean="0"/>
              <a:t>more than </a:t>
            </a:r>
            <a:r>
              <a:rPr lang="en-AU" sz="2800" dirty="0"/>
              <a:t>other types of leaves.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To find out if caterpillars prefer to eat rose leaves.</a:t>
            </a:r>
          </a:p>
          <a:p>
            <a:endParaRPr lang="en-AU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99264"/>
              </p:ext>
            </p:extLst>
          </p:nvPr>
        </p:nvGraphicFramePr>
        <p:xfrm>
          <a:off x="6217920" y="220252"/>
          <a:ext cx="5739941" cy="13870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39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082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2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smtClean="0"/>
                        <a:t>What you are </a:t>
                      </a:r>
                      <a:r>
                        <a:rPr lang="en-AU" b="0" baseline="0" smtClean="0"/>
                        <a:t>are trying to find an answer to is the </a:t>
                      </a:r>
                      <a:r>
                        <a:rPr lang="en-AU" b="1" baseline="0" smtClean="0"/>
                        <a:t>question</a:t>
                      </a:r>
                      <a:endParaRPr lang="en-AU" b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smtClean="0"/>
                        <a:t>An </a:t>
                      </a:r>
                      <a:r>
                        <a:rPr lang="en-AU" b="1" smtClean="0"/>
                        <a:t>aim</a:t>
                      </a:r>
                      <a:r>
                        <a:rPr lang="en-AU" b="0" baseline="0" smtClean="0"/>
                        <a:t> is what you are trying to achieve in an experiment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smtClean="0"/>
                        <a:t>A </a:t>
                      </a:r>
                      <a:r>
                        <a:rPr lang="en-AU" b="1" baseline="0" smtClean="0"/>
                        <a:t>hypothesis</a:t>
                      </a:r>
                      <a:r>
                        <a:rPr lang="en-AU" b="0" baseline="0" smtClean="0"/>
                        <a:t> is a testable statement</a:t>
                      </a:r>
                      <a:endParaRPr lang="en-AU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2" descr="Image result for cabbage moth caterpil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389" y="4548032"/>
            <a:ext cx="3839737" cy="212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07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Scientific Method: Variables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/>
            </a:r>
            <a:br>
              <a:rPr lang="en-AU" sz="2800" dirty="0" smtClean="0">
                <a:latin typeface="+mn-lt"/>
              </a:rPr>
            </a:br>
            <a:endParaRPr lang="en-AU" sz="2800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93452"/>
              </p:ext>
            </p:extLst>
          </p:nvPr>
        </p:nvGraphicFramePr>
        <p:xfrm>
          <a:off x="9328245" y="279779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What are we going to learn today?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223067"/>
            <a:ext cx="8924214" cy="312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When people make a cup of milo, there are many different ways they can make it.  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Think, pair, share:  What are some of the things that can be different when people make a cup of milo?</a:t>
            </a:r>
            <a:endParaRPr lang="en-AU" sz="2800" dirty="0">
              <a:latin typeface="+mn-lt"/>
            </a:endParaRPr>
          </a:p>
          <a:p>
            <a:endParaRPr lang="en-AU" sz="3200" dirty="0" smtClean="0"/>
          </a:p>
          <a:p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0730" y="890021"/>
            <a:ext cx="893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Identify the three types of variables in an experiment.</a:t>
            </a:r>
            <a:endParaRPr lang="en-AU" sz="2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64640"/>
              </p:ext>
            </p:extLst>
          </p:nvPr>
        </p:nvGraphicFramePr>
        <p:xfrm>
          <a:off x="9294125" y="5322460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Variable:  something</a:t>
                      </a:r>
                      <a:r>
                        <a:rPr lang="en-AU" baseline="0" dirty="0" smtClean="0"/>
                        <a:t> that can affect the outcome of an experiment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1" y="2881965"/>
            <a:ext cx="2070130" cy="20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919233"/>
            <a:ext cx="9018113" cy="1307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To make sure an experiment is fair, scientists must identify and control variables that may affect the experiment.</a:t>
            </a:r>
            <a:endParaRPr lang="en-AU" sz="2800" b="1" dirty="0">
              <a:latin typeface="+mn-lt"/>
            </a:endParaRPr>
          </a:p>
          <a:p>
            <a:endParaRPr lang="en-AU" sz="2800" dirty="0" smtClean="0">
              <a:latin typeface="+mn-lt"/>
            </a:endParaRP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58041"/>
              </p:ext>
            </p:extLst>
          </p:nvPr>
        </p:nvGraphicFramePr>
        <p:xfrm>
          <a:off x="9285667" y="218819"/>
          <a:ext cx="2713678" cy="767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1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1800" baseline="0" dirty="0" smtClean="0"/>
                        <a:t>What is a variable?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4" y="1871330"/>
            <a:ext cx="9125827" cy="41969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There are three types of variables in an experiment.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b="1" dirty="0" smtClean="0">
                <a:latin typeface="+mn-lt"/>
              </a:rPr>
              <a:t>Independent </a:t>
            </a:r>
            <a:r>
              <a:rPr lang="en-AU" sz="2800" dirty="0" smtClean="0">
                <a:latin typeface="+mn-lt"/>
              </a:rPr>
              <a:t>variable: the one that is deliberately </a:t>
            </a:r>
            <a:r>
              <a:rPr lang="en-AU" sz="2800" b="1" dirty="0" smtClean="0">
                <a:latin typeface="+mn-lt"/>
              </a:rPr>
              <a:t>changed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AU" sz="2800" dirty="0" smtClean="0"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b="1" dirty="0" smtClean="0">
                <a:latin typeface="+mn-lt"/>
              </a:rPr>
              <a:t>Dependent</a:t>
            </a:r>
            <a:r>
              <a:rPr lang="en-AU" sz="2800" dirty="0" smtClean="0">
                <a:latin typeface="+mn-lt"/>
              </a:rPr>
              <a:t> variable: the one that is </a:t>
            </a:r>
            <a:r>
              <a:rPr lang="en-AU" sz="2800" b="1" dirty="0" smtClean="0">
                <a:latin typeface="+mn-lt"/>
              </a:rPr>
              <a:t>tested</a:t>
            </a:r>
            <a:r>
              <a:rPr lang="en-AU" sz="2800" dirty="0" smtClean="0">
                <a:latin typeface="+mn-lt"/>
              </a:rPr>
              <a:t> or </a:t>
            </a:r>
            <a:r>
              <a:rPr lang="en-AU" sz="2800" b="1" dirty="0" smtClean="0">
                <a:latin typeface="+mn-lt"/>
              </a:rPr>
              <a:t>measured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AU" sz="2800" dirty="0" smtClean="0"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b="1" dirty="0" smtClean="0">
                <a:latin typeface="+mn-lt"/>
              </a:rPr>
              <a:t>Controlled</a:t>
            </a:r>
            <a:r>
              <a:rPr lang="en-AU" sz="2800" dirty="0" smtClean="0">
                <a:latin typeface="+mn-lt"/>
              </a:rPr>
              <a:t> variables: the ones that are </a:t>
            </a:r>
            <a:r>
              <a:rPr lang="en-AU" sz="2800" b="1" dirty="0" smtClean="0">
                <a:latin typeface="+mn-lt"/>
              </a:rPr>
              <a:t>kept the same </a:t>
            </a:r>
            <a:r>
              <a:rPr lang="en-AU" sz="2800" dirty="0" smtClean="0">
                <a:latin typeface="+mn-lt"/>
              </a:rPr>
              <a:t>to make the experiment fair</a:t>
            </a:r>
          </a:p>
          <a:p>
            <a:pPr>
              <a:lnSpc>
                <a:spcPct val="100000"/>
              </a:lnSpc>
            </a:pPr>
            <a:endParaRPr lang="en-AU" sz="280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 smtClean="0">
                <a:latin typeface="+mn-lt"/>
              </a:rPr>
              <a:t>The </a:t>
            </a:r>
            <a:r>
              <a:rPr lang="en-AU" sz="2800" b="1" dirty="0" smtClean="0">
                <a:latin typeface="+mn-lt"/>
              </a:rPr>
              <a:t>HYPOTHESIS</a:t>
            </a:r>
            <a:r>
              <a:rPr lang="en-AU" sz="2800" dirty="0" smtClean="0">
                <a:latin typeface="+mn-lt"/>
              </a:rPr>
              <a:t> is a testable statement relating the independent variable </a:t>
            </a:r>
            <a:r>
              <a:rPr lang="en-AU" sz="2800" dirty="0" smtClean="0">
                <a:latin typeface="+mn-lt"/>
              </a:rPr>
              <a:t>(stated </a:t>
            </a:r>
            <a:r>
              <a:rPr lang="en-AU" sz="2800" dirty="0" smtClean="0">
                <a:latin typeface="+mn-lt"/>
              </a:rPr>
              <a:t>first) to the dependent variable.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47279"/>
              </p:ext>
            </p:extLst>
          </p:nvPr>
        </p:nvGraphicFramePr>
        <p:xfrm>
          <a:off x="9349544" y="5361253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Variable:  something</a:t>
                      </a:r>
                      <a:r>
                        <a:rPr lang="en-AU" baseline="0" dirty="0" smtClean="0"/>
                        <a:t> that can affect the outcome of an experiment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00864"/>
              </p:ext>
            </p:extLst>
          </p:nvPr>
        </p:nvGraphicFramePr>
        <p:xfrm>
          <a:off x="9285667" y="1190901"/>
          <a:ext cx="2713678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2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1800" baseline="0" dirty="0" smtClean="0"/>
                        <a:t>What is an independent variable?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30294"/>
              </p:ext>
            </p:extLst>
          </p:nvPr>
        </p:nvGraphicFramePr>
        <p:xfrm>
          <a:off x="9285667" y="2484730"/>
          <a:ext cx="2713678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3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1800" baseline="0" dirty="0" smtClean="0"/>
                        <a:t>What is a dependent variable?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28984"/>
              </p:ext>
            </p:extLst>
          </p:nvPr>
        </p:nvGraphicFramePr>
        <p:xfrm>
          <a:off x="9285667" y="3751035"/>
          <a:ext cx="2713678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4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1800" baseline="0" dirty="0" smtClean="0"/>
                        <a:t>Why do you need to control variables?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To make sure an experiment is fair, scientists must identify and control variables that may affect the experiment</a:t>
            </a:r>
            <a:r>
              <a:rPr lang="en-AU" sz="2800" dirty="0" smtClean="0">
                <a:latin typeface="+mn-lt"/>
              </a:rPr>
              <a:t>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43884"/>
              </p:ext>
            </p:extLst>
          </p:nvPr>
        </p:nvGraphicFramePr>
        <p:xfrm>
          <a:off x="9294125" y="5034286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Variable:  something</a:t>
                      </a:r>
                      <a:r>
                        <a:rPr lang="en-AU" baseline="0" dirty="0" smtClean="0"/>
                        <a:t> that can affect the outcome of an experiment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19464"/>
              </p:ext>
            </p:extLst>
          </p:nvPr>
        </p:nvGraphicFramePr>
        <p:xfrm>
          <a:off x="9328245" y="279779"/>
          <a:ext cx="2605964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1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What is being deliberately changed in the</a:t>
                      </a:r>
                      <a:r>
                        <a:rPr lang="en-AU" sz="1800" baseline="0" dirty="0" smtClean="0"/>
                        <a:t> experiment?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67555" y="1753308"/>
            <a:ext cx="879138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6236"/>
              </p:ext>
            </p:extLst>
          </p:nvPr>
        </p:nvGraphicFramePr>
        <p:xfrm>
          <a:off x="9331338" y="1753308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2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What</a:t>
                      </a:r>
                      <a:r>
                        <a:rPr lang="en-AU" sz="1800" baseline="0" dirty="0" smtClean="0"/>
                        <a:t> is being measured in the experiment?</a:t>
                      </a:r>
                      <a:endParaRPr lang="en-AU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267555" y="1753308"/>
            <a:ext cx="8924214" cy="47634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Aim:  To find out if the temperature of milk affects how fast milo dissolves</a:t>
            </a:r>
          </a:p>
          <a:p>
            <a:endParaRPr lang="en-AU" sz="20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Independent variable (changed):  Temperature of milk</a:t>
            </a:r>
          </a:p>
          <a:p>
            <a:endParaRPr lang="en-AU" sz="20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Dependent variable (measured):  How fast the milo dissolves</a:t>
            </a:r>
          </a:p>
          <a:p>
            <a:endParaRPr lang="en-AU" sz="20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Controlled variables (kept the same):  Amount of milo and amount of milk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Hypothesis – As the temperature of the milk increases, the amount of milo dissolved increases.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366636"/>
              </p:ext>
            </p:extLst>
          </p:nvPr>
        </p:nvGraphicFramePr>
        <p:xfrm>
          <a:off x="9328567" y="3001730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3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What</a:t>
                      </a:r>
                      <a:r>
                        <a:rPr lang="en-AU" sz="1800" baseline="0" dirty="0" smtClean="0"/>
                        <a:t> should be kept the same in the experiment?</a:t>
                      </a:r>
                      <a:endParaRPr lang="en-AU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370" r="11440"/>
          <a:stretch/>
        </p:blipFill>
        <p:spPr>
          <a:xfrm>
            <a:off x="8116656" y="2961367"/>
            <a:ext cx="1075113" cy="142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To make sure an experiment is fair, scientists must identify and control variables that may affect the experiment</a:t>
            </a:r>
            <a:r>
              <a:rPr lang="en-AU" sz="2800" dirty="0" smtClean="0">
                <a:latin typeface="+mn-lt"/>
              </a:rPr>
              <a:t>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43884"/>
              </p:ext>
            </p:extLst>
          </p:nvPr>
        </p:nvGraphicFramePr>
        <p:xfrm>
          <a:off x="9294125" y="5034286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Variable:  something</a:t>
                      </a:r>
                      <a:r>
                        <a:rPr lang="en-AU" baseline="0" dirty="0" smtClean="0"/>
                        <a:t> that can affect the outcome of an experiment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90745"/>
              </p:ext>
            </p:extLst>
          </p:nvPr>
        </p:nvGraphicFramePr>
        <p:xfrm>
          <a:off x="9328245" y="279779"/>
          <a:ext cx="2605964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1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What is being deliberately changed in the</a:t>
                      </a:r>
                      <a:r>
                        <a:rPr lang="en-AU" sz="1800" baseline="0" dirty="0" smtClean="0"/>
                        <a:t> experiment?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0" y="1802241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6851"/>
              </p:ext>
            </p:extLst>
          </p:nvPr>
        </p:nvGraphicFramePr>
        <p:xfrm>
          <a:off x="9325796" y="1745270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2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What</a:t>
                      </a:r>
                      <a:r>
                        <a:rPr lang="en-AU" sz="1800" baseline="0" dirty="0" smtClean="0"/>
                        <a:t> is being measured in the experiment?</a:t>
                      </a:r>
                      <a:endParaRPr lang="en-AU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267555" y="1967023"/>
            <a:ext cx="8924214" cy="4549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Aim:  To find out if watering plants with fertiliser makes them grow faster.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Independent variable (changed):  Amount of fertiliser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Dependent variable (measured):  How fast the plants grow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Controlled variables (kept the same):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Hypothesis- As the amount of fertilizer increases, plant growth increases.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38489"/>
              </p:ext>
            </p:extLst>
          </p:nvPr>
        </p:nvGraphicFramePr>
        <p:xfrm>
          <a:off x="9328567" y="2961473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3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What</a:t>
                      </a:r>
                      <a:r>
                        <a:rPr lang="en-AU" sz="1800" baseline="0" dirty="0" smtClean="0"/>
                        <a:t> should be kept the same in the experiment?</a:t>
                      </a:r>
                      <a:endParaRPr lang="en-AU" sz="180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1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To make sure an experiment is fair, scientists must identify and control variables that may affect the experiment</a:t>
            </a:r>
            <a:r>
              <a:rPr lang="en-AU" sz="2800" dirty="0" smtClean="0">
                <a:latin typeface="+mn-lt"/>
              </a:rPr>
              <a:t>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43884"/>
              </p:ext>
            </p:extLst>
          </p:nvPr>
        </p:nvGraphicFramePr>
        <p:xfrm>
          <a:off x="9294125" y="5034286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Variable:  something</a:t>
                      </a:r>
                      <a:r>
                        <a:rPr lang="en-AU" baseline="0" dirty="0" smtClean="0"/>
                        <a:t> that can affect the outcome of an experiment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97097"/>
              </p:ext>
            </p:extLst>
          </p:nvPr>
        </p:nvGraphicFramePr>
        <p:xfrm>
          <a:off x="9328245" y="279779"/>
          <a:ext cx="2605964" cy="1310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1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What is being deliberately changed in the</a:t>
                      </a:r>
                      <a:r>
                        <a:rPr lang="en-AU" sz="1800" baseline="0" dirty="0" smtClean="0"/>
                        <a:t> experiment?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944" y="2279176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16801"/>
              </p:ext>
            </p:extLst>
          </p:nvPr>
        </p:nvGraphicFramePr>
        <p:xfrm>
          <a:off x="9325796" y="1728017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2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What</a:t>
                      </a:r>
                      <a:r>
                        <a:rPr lang="en-AU" sz="1800" baseline="0" dirty="0" smtClean="0"/>
                        <a:t> is being measured in the experiment?</a:t>
                      </a:r>
                      <a:endParaRPr lang="en-AU" sz="1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267555" y="2386006"/>
            <a:ext cx="8924214" cy="4130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Aim:  To find out if smaller pieces of ice melt faster than larger pieces.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Independent variable (changed):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Dependent variable (measured):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Controlled variables (kept the same):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 smtClean="0">
                <a:latin typeface="+mn-lt"/>
              </a:rPr>
              <a:t>Hypothesis ( independent vs dependent)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1309"/>
              </p:ext>
            </p:extLst>
          </p:nvPr>
        </p:nvGraphicFramePr>
        <p:xfrm>
          <a:off x="9328567" y="2944220"/>
          <a:ext cx="2605964" cy="103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CFU 3</a:t>
                      </a:r>
                      <a:endParaRPr lang="en-AU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 smtClean="0"/>
                        <a:t>What</a:t>
                      </a:r>
                      <a:r>
                        <a:rPr lang="en-AU" sz="1800" baseline="0" dirty="0" smtClean="0"/>
                        <a:t> should be kept the same in the experiment?</a:t>
                      </a:r>
                      <a:endParaRPr lang="en-AU" sz="180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6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4676" y="991675"/>
            <a:ext cx="8924214" cy="4996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>
                <a:latin typeface="+mn-lt"/>
              </a:rPr>
              <a:t>Understanding the different types of variables will help you to plan a fair experiment, changing only one variable at a time.</a:t>
            </a:r>
          </a:p>
          <a:p>
            <a:endParaRPr lang="en-AU" sz="2800" dirty="0" smtClean="0">
              <a:latin typeface="+mn-lt"/>
            </a:endParaRPr>
          </a:p>
          <a:p>
            <a:endParaRPr lang="en-AU" sz="2800" dirty="0" smtClean="0"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56938"/>
              </p:ext>
            </p:extLst>
          </p:nvPr>
        </p:nvGraphicFramePr>
        <p:xfrm>
          <a:off x="9294125" y="5034286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Variable:  something</a:t>
                      </a:r>
                      <a:r>
                        <a:rPr lang="en-AU" baseline="0" dirty="0" smtClean="0"/>
                        <a:t> that can affect the outcome of an experiment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8380</TotalTime>
  <Words>1032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Scientific Method: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SMITH Karen [Harrisdale Senior High School]</cp:lastModifiedBy>
  <cp:revision>92</cp:revision>
  <dcterms:created xsi:type="dcterms:W3CDTF">2017-01-28T08:32:28Z</dcterms:created>
  <dcterms:modified xsi:type="dcterms:W3CDTF">2020-07-02T01:13:45Z</dcterms:modified>
</cp:coreProperties>
</file>