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72" r:id="rId3"/>
    <p:sldId id="270" r:id="rId4"/>
    <p:sldId id="263" r:id="rId5"/>
    <p:sldId id="258" r:id="rId6"/>
    <p:sldId id="273" r:id="rId7"/>
    <p:sldId id="274" r:id="rId8"/>
    <p:sldId id="267" r:id="rId9"/>
    <p:sldId id="275" r:id="rId10"/>
    <p:sldId id="276" r:id="rId11"/>
    <p:sldId id="261" r:id="rId12"/>
    <p:sldId id="262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B5A71-FBE1-42D4-A71E-D6FA9E3814D0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1D88-DFF5-480D-B315-6ADD12B2A0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98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this point it would be worth asking some CFU questions about </a:t>
            </a:r>
            <a:r>
              <a:rPr lang="en-AU" i="1" dirty="0"/>
              <a:t>reading</a:t>
            </a:r>
            <a:r>
              <a:rPr lang="en-AU" i="0" dirty="0"/>
              <a:t> the table, e.g. “how hot was the water after 10 minutes?” or “how long did it take for the water to reach 35 °C?”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11D88-DFF5-480D-B315-6ADD12B2A03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11D88-DFF5-480D-B315-6ADD12B2A03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34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A title</a:t>
            </a:r>
          </a:p>
          <a:p>
            <a:pPr marL="228600" indent="-228600">
              <a:buAutoNum type="arabicPeriod"/>
            </a:pPr>
            <a:r>
              <a:rPr lang="en-AU" dirty="0"/>
              <a:t>30°</a:t>
            </a:r>
          </a:p>
          <a:p>
            <a:pPr marL="228600" indent="-228600">
              <a:buAutoNum type="arabicPeriod"/>
            </a:pPr>
            <a:r>
              <a:rPr lang="en-AU" dirty="0"/>
              <a:t>50°</a:t>
            </a:r>
          </a:p>
          <a:p>
            <a:pPr marL="228600" indent="-228600">
              <a:buAutoNum type="arabicPeriod"/>
            </a:pPr>
            <a:r>
              <a:rPr lang="en-AU" dirty="0"/>
              <a:t>Yes: the independent variable is in the first column and the dependent variable is in the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11D88-DFF5-480D-B315-6ADD12B2A03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0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41"/>
            <a:ext cx="8929208" cy="6083073"/>
          </a:xfrm>
        </p:spPr>
        <p:txBody>
          <a:bodyPr>
            <a:normAutofit/>
          </a:bodyPr>
          <a:lstStyle/>
          <a:p>
            <a:r>
              <a:rPr lang="en-AU" dirty="0"/>
              <a:t>While playing soccer one day, you notice that the players wearing hard shoes can kick the ball further than those wearing soft shoes. This is an example of an </a:t>
            </a:r>
            <a:r>
              <a:rPr lang="en-AU" b="1" dirty="0"/>
              <a:t>observation</a:t>
            </a:r>
            <a:r>
              <a:rPr lang="en-AU" dirty="0"/>
              <a:t>.</a:t>
            </a:r>
          </a:p>
          <a:p>
            <a:pPr lvl="1"/>
            <a:r>
              <a:rPr lang="en-AU" sz="2600" dirty="0"/>
              <a:t>You could try to explain this observation by making an </a:t>
            </a:r>
            <a:r>
              <a:rPr lang="en-AU" sz="2600" b="1" dirty="0"/>
              <a:t>inference</a:t>
            </a:r>
            <a:r>
              <a:rPr lang="en-AU" sz="2600" dirty="0"/>
              <a:t>. For example: ‘Hard shoes allow a soccer player to kick the ball further.’</a:t>
            </a:r>
          </a:p>
          <a:p>
            <a:pPr lvl="1"/>
            <a:r>
              <a:rPr lang="en-AU" sz="2600" dirty="0"/>
              <a:t>You decide to test your inference by doing an experiment. To do this, you need a </a:t>
            </a:r>
            <a:r>
              <a:rPr lang="en-AU" sz="2600" b="1" dirty="0"/>
              <a:t>question</a:t>
            </a:r>
            <a:r>
              <a:rPr lang="en-AU" sz="2600" dirty="0"/>
              <a:t> to answer, such as ‘Do hard shoes allow a soccer player to kick the ball further?’</a:t>
            </a:r>
          </a:p>
          <a:p>
            <a:pPr lvl="1"/>
            <a:r>
              <a:rPr lang="en-AU" sz="2600" dirty="0"/>
              <a:t>The </a:t>
            </a:r>
            <a:r>
              <a:rPr lang="en-AU" sz="2600" b="1" dirty="0"/>
              <a:t>aim</a:t>
            </a:r>
            <a:r>
              <a:rPr lang="en-AU" sz="2600" dirty="0"/>
              <a:t> of this experiment would be ‘To find out whether hard shoes allow a soccer player to kick the ball further.’</a:t>
            </a:r>
          </a:p>
          <a:p>
            <a:pPr lvl="1"/>
            <a:r>
              <a:rPr lang="en-AU" sz="2600" dirty="0"/>
              <a:t>Lastly, the experiment needs a </a:t>
            </a:r>
            <a:r>
              <a:rPr lang="en-AU" sz="2600" b="1" dirty="0"/>
              <a:t>hypothesis</a:t>
            </a:r>
            <a:r>
              <a:rPr lang="en-AU" sz="2600" dirty="0"/>
              <a:t>: a statement to test. This could be as simple as ‘Hard shoes allow a soccer player to kick the ball further.’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5552D92-C8B4-4CEA-9865-2B836FA08B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92409" y="2225993"/>
          <a:ext cx="2632732" cy="457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2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ob·ser·va·tion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sz="1800" kern="1200" dirty="0">
                          <a:effectLst/>
                        </a:rPr>
                        <a:t>a statement about something you have noticed with your senses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in·fer·ence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i="0" baseline="0" dirty="0"/>
                        <a:t/>
                      </a:r>
                      <a:br>
                        <a:rPr lang="en-AU" i="0" baseline="0" dirty="0"/>
                      </a:br>
                      <a:r>
                        <a:rPr lang="en-AU" baseline="0" dirty="0"/>
                        <a:t>an explanation of an observation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aseline="0" dirty="0"/>
                        <a:t>aim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r>
                        <a:rPr lang="en-AU" i="0" baseline="0" dirty="0"/>
                        <a:t>a purpose, intention, or desired outcome</a:t>
                      </a:r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 err="1"/>
                        <a:t>hy·po·the·sis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endParaRPr lang="en-AU" i="0" baseline="0" dirty="0"/>
                    </a:p>
                    <a:p>
                      <a:r>
                        <a:rPr lang="en-AU" baseline="0" dirty="0"/>
                        <a:t>a testable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https://encrypted-tbn0.gstatic.com/images?q=tbn:ANd9GcRFFYuIz9AJqkVP1RrVAVduh1a1h_fLMPtQCHbR1S2v3g0PcThHHA">
            <a:extLst>
              <a:ext uri="{FF2B5EF4-FFF2-40B4-BE49-F238E27FC236}">
                <a16:creationId xmlns:a16="http://schemas.microsoft.com/office/drawing/2014/main" xmlns="" id="{58B79A6F-1E0F-48E3-9F0F-00A7F101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09" y="285782"/>
            <a:ext cx="2632732" cy="17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1244"/>
            <a:ext cx="10515600" cy="1826819"/>
          </a:xfrm>
        </p:spPr>
        <p:txBody>
          <a:bodyPr>
            <a:normAutofit/>
          </a:bodyPr>
          <a:lstStyle/>
          <a:p>
            <a:r>
              <a:rPr lang="en-AU" dirty="0"/>
              <a:t>Knowing how to read tables will help you to understand other people’s experiments.</a:t>
            </a:r>
          </a:p>
          <a:p>
            <a:r>
              <a:rPr lang="en-AU" dirty="0"/>
              <a:t>Knowing how to create tables will help you record and communicate your data efficiently and clearly.</a:t>
            </a:r>
          </a:p>
        </p:txBody>
      </p:sp>
    </p:spTree>
    <p:extLst>
      <p:ext uri="{BB962C8B-B14F-4D97-AF65-F5344CB8AC3E}">
        <p14:creationId xmlns:p14="http://schemas.microsoft.com/office/powerpoint/2010/main" val="29129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2852663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56999"/>
            <a:ext cx="7737646" cy="2123440"/>
          </a:xfrm>
        </p:spPr>
        <p:txBody>
          <a:bodyPr>
            <a:normAutofit/>
          </a:bodyPr>
          <a:lstStyle/>
          <a:p>
            <a:r>
              <a:rPr lang="en-AU" dirty="0"/>
              <a:t>Look at the table and answer the following questions on your whiteboard: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In which month did the most accidents happen?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How many accidents happened in April?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In which month did 6 accidents happen?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B9537A-E908-4D77-AA32-D16BBF1F3E1A}"/>
              </a:ext>
            </a:extLst>
          </p:cNvPr>
          <p:cNvSpPr txBox="1"/>
          <p:nvPr/>
        </p:nvSpPr>
        <p:spPr>
          <a:xfrm>
            <a:off x="0" y="3537382"/>
            <a:ext cx="5697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 team of scientists measured the speed of sound at different air temperatures. They found that sound travels at 330 metres per second (m/s) at -</a:t>
            </a:r>
            <a:r>
              <a:rPr lang="en-AU" sz="2800" dirty="0" smtClean="0"/>
              <a:t>1°C</a:t>
            </a:r>
            <a:r>
              <a:rPr lang="en-AU" sz="2800" dirty="0"/>
              <a:t>, 344 m/s at </a:t>
            </a:r>
            <a:r>
              <a:rPr lang="en-AU" sz="2800" dirty="0" smtClean="0"/>
              <a:t>21°C</a:t>
            </a:r>
            <a:r>
              <a:rPr lang="en-AU" sz="2800" dirty="0"/>
              <a:t>, and </a:t>
            </a:r>
            <a:r>
              <a:rPr lang="en-AU" sz="2800" dirty="0" smtClean="0"/>
              <a:t>358m/s </a:t>
            </a:r>
            <a:r>
              <a:rPr lang="en-AU" sz="2800" dirty="0"/>
              <a:t>at </a:t>
            </a:r>
            <a:r>
              <a:rPr lang="en-AU" sz="2800" dirty="0" smtClean="0"/>
              <a:t>45°C</a:t>
            </a:r>
            <a:r>
              <a:rPr lang="en-AU" sz="2800" dirty="0"/>
              <a:t>. Draw a table to display this information.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D8C0633-2D2B-4AD3-BD0D-48E3BC4C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3586"/>
              </p:ext>
            </p:extLst>
          </p:nvPr>
        </p:nvGraphicFramePr>
        <p:xfrm>
          <a:off x="9514799" y="4637133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www.nde-ed.org/EducationResources/HighSchool/Sound/Graphics/sound-temperature.png">
            <a:extLst>
              <a:ext uri="{FF2B5EF4-FFF2-40B4-BE49-F238E27FC236}">
                <a16:creationId xmlns:a16="http://schemas.microsoft.com/office/drawing/2014/main" xmlns="" id="{6449D96E-C0B5-4C9D-97B2-FC49DBEB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12" y="3437975"/>
            <a:ext cx="2893938" cy="33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9884DA2-36EE-4F16-A8AB-985A03EF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11145"/>
              </p:ext>
            </p:extLst>
          </p:nvPr>
        </p:nvGraphicFramePr>
        <p:xfrm>
          <a:off x="8056764" y="845541"/>
          <a:ext cx="4064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994169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79960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Number of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98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570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890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41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45882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ECA600-C3E5-43F9-80BA-84BD045B2351}"/>
              </a:ext>
            </a:extLst>
          </p:cNvPr>
          <p:cNvSpPr txBox="1"/>
          <p:nvPr/>
        </p:nvSpPr>
        <p:spPr>
          <a:xfrm>
            <a:off x="8056763" y="476209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Accidents in the Science Lab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" y="719999"/>
            <a:ext cx="12049528" cy="596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Answer the following questions, writing your answers in your book or device under the heading “Tables”.</a:t>
            </a:r>
          </a:p>
          <a:p>
            <a:r>
              <a:rPr lang="en-AU" sz="2400" dirty="0"/>
              <a:t>A student was investigating how much energy his solar panels generated when he tilted them different amounts. He tested four different angles and wrote his results in the table below.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What has this student forgotten to add to his table? Why is this</a:t>
            </a:r>
            <a:br>
              <a:rPr lang="en-AU" sz="2400" dirty="0"/>
            </a:br>
            <a:r>
              <a:rPr lang="en-AU" sz="2400" dirty="0"/>
              <a:t>important?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At which angle did the solar panels generate the most energy?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At which angle did the solar panels generate the least energy?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Has this student put the correct variables in each column? Explain</a:t>
            </a:r>
            <a:br>
              <a:rPr lang="en-AU" sz="2400" dirty="0"/>
            </a:br>
            <a:r>
              <a:rPr lang="en-AU" sz="2400" dirty="0"/>
              <a:t>why or why not.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Another student conducts an experiment to see how much energy her</a:t>
            </a:r>
            <a:br>
              <a:rPr lang="en-AU" sz="2400" dirty="0"/>
            </a:br>
            <a:r>
              <a:rPr lang="en-AU" sz="2400" dirty="0"/>
              <a:t>solar panels generate each month. Create a table for her messy results.</a:t>
            </a:r>
          </a:p>
          <a:p>
            <a:pPr lvl="1"/>
            <a:r>
              <a:rPr lang="en-AU" dirty="0"/>
              <a:t>“</a:t>
            </a:r>
            <a:r>
              <a:rPr lang="en-AU" sz="3200" b="1" dirty="0">
                <a:latin typeface="Bradley Hand ITC" panose="03070402050302030203" pitchFamily="66" charset="0"/>
              </a:rPr>
              <a:t>500 kWh in Feb, 620 kWh in Apr, 720 in Jun,</a:t>
            </a:r>
            <a:br>
              <a:rPr lang="en-AU" sz="3200" b="1" dirty="0">
                <a:latin typeface="Bradley Hand ITC" panose="03070402050302030203" pitchFamily="66" charset="0"/>
              </a:rPr>
            </a:br>
            <a:r>
              <a:rPr lang="en-AU" sz="3200" b="1" dirty="0">
                <a:latin typeface="Bradley Hand ITC" panose="03070402050302030203" pitchFamily="66" charset="0"/>
              </a:rPr>
              <a:t>660 in Aug, 520 in Oct, 440 in Dec</a:t>
            </a:r>
            <a:r>
              <a:rPr lang="en-AU" dirty="0"/>
              <a:t>”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53B0060-AC16-4B23-BBA0-34E069A2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7092"/>
              </p:ext>
            </p:extLst>
          </p:nvPr>
        </p:nvGraphicFramePr>
        <p:xfrm>
          <a:off x="9076494" y="2307900"/>
          <a:ext cx="30442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35">
                  <a:extLst>
                    <a:ext uri="{9D8B030D-6E8A-4147-A177-3AD203B41FA5}">
                      <a16:colId xmlns:a16="http://schemas.microsoft.com/office/drawing/2014/main" xmlns="" val="2775854572"/>
                    </a:ext>
                  </a:extLst>
                </a:gridCol>
                <a:gridCol w="1522135">
                  <a:extLst>
                    <a:ext uri="{9D8B030D-6E8A-4147-A177-3AD203B41FA5}">
                      <a16:colId xmlns:a16="http://schemas.microsoft.com/office/drawing/2014/main" xmlns="" val="208530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Angle (°)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Energy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219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447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425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41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0382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799A09C-28C0-49E5-A6F6-B73307EA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04021"/>
              </p:ext>
            </p:extLst>
          </p:nvPr>
        </p:nvGraphicFramePr>
        <p:xfrm>
          <a:off x="9514799" y="4637133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7170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While playing AFL the next day, you notice that the ball is slightly flat. When you kick this ball, it doesn’t go as far as a fully inflated ball would. You’ve made another </a:t>
            </a:r>
            <a:r>
              <a:rPr lang="en-AU" b="1" dirty="0"/>
              <a:t>observation</a:t>
            </a:r>
            <a:r>
              <a:rPr lang="en-AU" dirty="0"/>
              <a:t>.</a:t>
            </a:r>
          </a:p>
          <a:p>
            <a:pPr lvl="1"/>
            <a:r>
              <a:rPr lang="en-AU" sz="2600" dirty="0"/>
              <a:t>On your whiteboard, write an </a:t>
            </a:r>
            <a:r>
              <a:rPr lang="en-AU" sz="2600" b="1" dirty="0"/>
              <a:t>inference</a:t>
            </a:r>
            <a:r>
              <a:rPr lang="en-AU" sz="2600" dirty="0"/>
              <a:t> for this </a:t>
            </a:r>
            <a:br>
              <a:rPr lang="en-AU" sz="2600" dirty="0"/>
            </a:br>
            <a:r>
              <a:rPr lang="en-AU" sz="2600" dirty="0"/>
              <a:t>observation.</a:t>
            </a:r>
          </a:p>
          <a:p>
            <a:pPr lvl="1"/>
            <a:r>
              <a:rPr lang="en-AU" sz="2600" dirty="0"/>
              <a:t>You decide to test your inference by doing an </a:t>
            </a:r>
            <a:br>
              <a:rPr lang="en-AU" sz="2600" dirty="0"/>
            </a:br>
            <a:r>
              <a:rPr lang="en-AU" sz="2600" dirty="0"/>
              <a:t>experiment. Write the </a:t>
            </a:r>
            <a:r>
              <a:rPr lang="en-AU" sz="2600" b="1" dirty="0"/>
              <a:t>question</a:t>
            </a:r>
            <a:r>
              <a:rPr lang="en-AU" sz="2600" dirty="0"/>
              <a:t> your experiment </a:t>
            </a:r>
            <a:br>
              <a:rPr lang="en-AU" sz="2600" dirty="0"/>
            </a:br>
            <a:r>
              <a:rPr lang="en-AU" sz="2600" dirty="0"/>
              <a:t>is trying to answer.</a:t>
            </a:r>
          </a:p>
          <a:p>
            <a:pPr lvl="1"/>
            <a:r>
              <a:rPr lang="en-AU" sz="2600" dirty="0"/>
              <a:t>What is the </a:t>
            </a:r>
            <a:r>
              <a:rPr lang="en-AU" sz="2600" b="1" dirty="0"/>
              <a:t>aim</a:t>
            </a:r>
            <a:r>
              <a:rPr lang="en-AU" sz="2600" dirty="0"/>
              <a:t> of your experiment? (Hint: start</a:t>
            </a:r>
            <a:br>
              <a:rPr lang="en-AU" sz="2600" dirty="0"/>
            </a:br>
            <a:r>
              <a:rPr lang="en-AU" sz="2600" dirty="0"/>
              <a:t>with “To…”)</a:t>
            </a:r>
          </a:p>
          <a:p>
            <a:pPr lvl="1"/>
            <a:r>
              <a:rPr lang="en-AU" sz="2600" dirty="0"/>
              <a:t>Write a </a:t>
            </a:r>
            <a:r>
              <a:rPr lang="en-AU" sz="2600" b="1" dirty="0"/>
              <a:t>hypothesis</a:t>
            </a:r>
            <a:r>
              <a:rPr lang="en-AU" sz="2600" dirty="0"/>
              <a:t> for your experiment.</a:t>
            </a:r>
          </a:p>
        </p:txBody>
      </p:sp>
      <p:pic>
        <p:nvPicPr>
          <p:cNvPr id="1026" name="Picture 2" descr="https://www.sherrin.com.au/media/catalog/product/cache/1/small_image/270x/9df78eab33525d08d6e5fb8d27136e95/4/1/4111-afl-2.jpg">
            <a:extLst>
              <a:ext uri="{FF2B5EF4-FFF2-40B4-BE49-F238E27FC236}">
                <a16:creationId xmlns:a16="http://schemas.microsoft.com/office/drawing/2014/main" xmlns="" id="{778483DA-2CA8-4328-8D28-6C168363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5" b="16055"/>
          <a:stretch/>
        </p:blipFill>
        <p:spPr bwMode="auto">
          <a:xfrm>
            <a:off x="3273154" y="5098508"/>
            <a:ext cx="2571750" cy="16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9876CDE-3E43-474A-82F0-1F8431F4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29603"/>
              </p:ext>
            </p:extLst>
          </p:nvPr>
        </p:nvGraphicFramePr>
        <p:xfrm>
          <a:off x="8508973" y="1942409"/>
          <a:ext cx="3610344" cy="485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10344">
                  <a:extLst>
                    <a:ext uri="{9D8B030D-6E8A-4147-A177-3AD203B41FA5}">
                      <a16:colId xmlns:a16="http://schemas.microsoft.com/office/drawing/2014/main" xmlns="" val="63501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Hints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Observation</a:t>
                      </a:r>
                      <a:r>
                        <a:rPr lang="en-AU" dirty="0"/>
                        <a:t>: a </a:t>
                      </a:r>
                      <a:r>
                        <a:rPr lang="en-AU" u="sng" dirty="0"/>
                        <a:t>factual statement</a:t>
                      </a:r>
                      <a:r>
                        <a:rPr lang="en-AU" dirty="0"/>
                        <a:t> about something you have </a:t>
                      </a:r>
                      <a:r>
                        <a:rPr lang="en-AU" u="sng" dirty="0"/>
                        <a:t>noticed with your senses</a:t>
                      </a:r>
                      <a:r>
                        <a:rPr lang="en-AU" dirty="0"/>
                        <a:t>. </a:t>
                      </a:r>
                      <a:r>
                        <a:rPr lang="en-AU" i="1" dirty="0"/>
                        <a:t>What can you see / sense?</a:t>
                      </a:r>
                    </a:p>
                    <a:p>
                      <a:r>
                        <a:rPr lang="en-AU" b="1" dirty="0"/>
                        <a:t>Inference</a:t>
                      </a:r>
                      <a:r>
                        <a:rPr lang="en-AU" dirty="0"/>
                        <a:t>: a </a:t>
                      </a:r>
                      <a:r>
                        <a:rPr lang="en-AU" u="sng" dirty="0"/>
                        <a:t>likely explanation</a:t>
                      </a:r>
                      <a:r>
                        <a:rPr lang="en-AU" dirty="0"/>
                        <a:t> of an observation. </a:t>
                      </a:r>
                      <a:r>
                        <a:rPr lang="en-AU" i="1" dirty="0"/>
                        <a:t>Why might the thing you observe be happening?</a:t>
                      </a:r>
                    </a:p>
                    <a:p>
                      <a:r>
                        <a:rPr lang="en-AU" b="1" dirty="0"/>
                        <a:t>Question</a:t>
                      </a:r>
                      <a:r>
                        <a:rPr lang="en-AU" dirty="0"/>
                        <a:t>: the </a:t>
                      </a:r>
                      <a:r>
                        <a:rPr lang="en-AU" u="sng" dirty="0"/>
                        <a:t>question you are trying to answer</a:t>
                      </a:r>
                      <a:r>
                        <a:rPr lang="en-AU" dirty="0"/>
                        <a:t> by running your experiment.</a:t>
                      </a:r>
                    </a:p>
                    <a:p>
                      <a:r>
                        <a:rPr lang="en-AU" b="1" dirty="0"/>
                        <a:t>Aim</a:t>
                      </a:r>
                      <a:r>
                        <a:rPr lang="en-AU" dirty="0"/>
                        <a:t>: the </a:t>
                      </a:r>
                      <a:r>
                        <a:rPr lang="en-AU" u="sng" dirty="0"/>
                        <a:t>goal</a:t>
                      </a:r>
                      <a:r>
                        <a:rPr lang="en-AU" dirty="0"/>
                        <a:t> of your experiment; usually </a:t>
                      </a:r>
                      <a:r>
                        <a:rPr lang="en-AU" u="sng" dirty="0"/>
                        <a:t>starts with “To…”</a:t>
                      </a:r>
                      <a:r>
                        <a:rPr lang="en-AU" dirty="0"/>
                        <a:t>. </a:t>
                      </a:r>
                      <a:r>
                        <a:rPr lang="en-AU" i="1" dirty="0"/>
                        <a:t>Why are you doing this experiment?</a:t>
                      </a:r>
                    </a:p>
                    <a:p>
                      <a:r>
                        <a:rPr lang="en-AU" b="1" dirty="0"/>
                        <a:t>Hypothesis</a:t>
                      </a:r>
                      <a:r>
                        <a:rPr lang="en-AU" dirty="0"/>
                        <a:t>: a </a:t>
                      </a:r>
                      <a:r>
                        <a:rPr lang="en-AU" u="sng" dirty="0"/>
                        <a:t>statement</a:t>
                      </a:r>
                      <a:r>
                        <a:rPr lang="en-AU" dirty="0"/>
                        <a:t> which </a:t>
                      </a:r>
                      <a:r>
                        <a:rPr lang="en-AU" u="sng" dirty="0"/>
                        <a:t>your experiment is testing</a:t>
                      </a:r>
                      <a:r>
                        <a:rPr lang="en-AU" dirty="0"/>
                        <a:t>. </a:t>
                      </a:r>
                      <a:r>
                        <a:rPr lang="en-AU" i="1" dirty="0"/>
                        <a:t>What are you trying to prove?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93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Tables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28778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will we be doing with tables 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137"/>
            <a:ext cx="8676281" cy="1620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are learning to:</a:t>
            </a:r>
          </a:p>
          <a:p>
            <a:r>
              <a:rPr lang="en-AU" dirty="0"/>
              <a:t>Correctly </a:t>
            </a:r>
            <a:r>
              <a:rPr lang="en-AU" b="1" dirty="0"/>
              <a:t>read</a:t>
            </a:r>
            <a:r>
              <a:rPr lang="en-AU" dirty="0"/>
              <a:t> and </a:t>
            </a:r>
            <a:r>
              <a:rPr lang="en-AU" b="1" dirty="0"/>
              <a:t>create</a:t>
            </a:r>
            <a:r>
              <a:rPr lang="en-AU" dirty="0"/>
              <a:t> tables that contain scientific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0" y="3038741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 table that you use on a regular basis is your </a:t>
            </a:r>
            <a:r>
              <a:rPr lang="en-AU" sz="2800" b="1" dirty="0"/>
              <a:t>timetable</a:t>
            </a:r>
            <a:r>
              <a:rPr lang="en-AU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What information does your timetable contain?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why is a timetable more helpful than a list of your classes?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where</a:t>
            </a:r>
            <a:br>
              <a:rPr lang="en-AU" sz="2800" dirty="0"/>
            </a:br>
            <a:r>
              <a:rPr lang="en-AU" sz="2800" dirty="0"/>
              <a:t>else do you use tables?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9C70526-D96B-4B61-B4AA-3D8D5D42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4444"/>
              </p:ext>
            </p:extLst>
          </p:nvPr>
        </p:nvGraphicFramePr>
        <p:xfrm>
          <a:off x="9514481" y="13344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will these tables contain?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A16599F-1E54-4E4E-BC95-314A4D6B1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75069"/>
              </p:ext>
            </p:extLst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da·ta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information that is recorded in an organised way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9C05375C-FBF6-4F2A-95BB-0CCB179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17199"/>
              </p:ext>
            </p:extLst>
          </p:nvPr>
        </p:nvGraphicFramePr>
        <p:xfrm>
          <a:off x="9514481" y="2599369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data?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http://hourann.com/photos/2007/transperth-timetables.jpg">
            <a:extLst>
              <a:ext uri="{FF2B5EF4-FFF2-40B4-BE49-F238E27FC236}">
                <a16:creationId xmlns:a16="http://schemas.microsoft.com/office/drawing/2014/main" xmlns="" id="{4C54FECF-535F-4CF4-A781-45F9B4C3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56" y="4668298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84871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rows does this table contain?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95628"/>
              </p:ext>
            </p:extLst>
          </p:nvPr>
        </p:nvGraphicFramePr>
        <p:xfrm>
          <a:off x="9514800" y="136867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columns does this table contain?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5635"/>
            <a:ext cx="8559835" cy="4351338"/>
          </a:xfrm>
        </p:spPr>
        <p:txBody>
          <a:bodyPr/>
          <a:lstStyle/>
          <a:p>
            <a:r>
              <a:rPr lang="en-AU" dirty="0"/>
              <a:t>Tables are used by scientists to record and communicate their findings in an organised way.</a:t>
            </a:r>
          </a:p>
          <a:p>
            <a:r>
              <a:rPr lang="en-AU" dirty="0"/>
              <a:t>Tables are made up of the following parts: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1324E50-AE48-420D-A87D-630EBCFDAF0E}"/>
              </a:ext>
            </a:extLst>
          </p:cNvPr>
          <p:cNvCxnSpPr/>
          <p:nvPr/>
        </p:nvCxnSpPr>
        <p:spPr>
          <a:xfrm>
            <a:off x="135012" y="1583323"/>
            <a:ext cx="921764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30A5CA4-747A-4041-ACB7-E49137B2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03521"/>
              </p:ext>
            </p:extLst>
          </p:nvPr>
        </p:nvGraphicFramePr>
        <p:xfrm>
          <a:off x="1208885" y="3369303"/>
          <a:ext cx="70698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474">
                  <a:extLst>
                    <a:ext uri="{9D8B030D-6E8A-4147-A177-3AD203B41FA5}">
                      <a16:colId xmlns:a16="http://schemas.microsoft.com/office/drawing/2014/main" xmlns="" val="2009306077"/>
                    </a:ext>
                  </a:extLst>
                </a:gridCol>
                <a:gridCol w="1767474">
                  <a:extLst>
                    <a:ext uri="{9D8B030D-6E8A-4147-A177-3AD203B41FA5}">
                      <a16:colId xmlns:a16="http://schemas.microsoft.com/office/drawing/2014/main" xmlns="" val="2328705486"/>
                    </a:ext>
                  </a:extLst>
                </a:gridCol>
                <a:gridCol w="1767474">
                  <a:extLst>
                    <a:ext uri="{9D8B030D-6E8A-4147-A177-3AD203B41FA5}">
                      <a16:colId xmlns:a16="http://schemas.microsoft.com/office/drawing/2014/main" xmlns="" val="1127170320"/>
                    </a:ext>
                  </a:extLst>
                </a:gridCol>
                <a:gridCol w="1767474">
                  <a:extLst>
                    <a:ext uri="{9D8B030D-6E8A-4147-A177-3AD203B41FA5}">
                      <a16:colId xmlns:a16="http://schemas.microsoft.com/office/drawing/2014/main" xmlns="" val="199320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80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74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2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366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A9CB9B-CA77-4E4B-BEB7-22CE5D321198}"/>
              </a:ext>
            </a:extLst>
          </p:cNvPr>
          <p:cNvSpPr/>
          <p:nvPr/>
        </p:nvSpPr>
        <p:spPr>
          <a:xfrm>
            <a:off x="4707012" y="3301658"/>
            <a:ext cx="1847212" cy="1973015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BA8CF5-232A-434C-B514-290124AAD28A}"/>
              </a:ext>
            </a:extLst>
          </p:cNvPr>
          <p:cNvSpPr txBox="1"/>
          <p:nvPr/>
        </p:nvSpPr>
        <p:spPr>
          <a:xfrm>
            <a:off x="5136596" y="2249338"/>
            <a:ext cx="98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vertical </a:t>
            </a:r>
            <a:r>
              <a:rPr lang="en-AU" b="1" dirty="0"/>
              <a:t>columns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ED96FA3-BF78-4C33-94D4-CFB6EEEE4EE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630618" y="2895669"/>
            <a:ext cx="0" cy="405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DCCE80-D9EC-4066-A15C-3789965AE8C9}"/>
              </a:ext>
            </a:extLst>
          </p:cNvPr>
          <p:cNvSpPr/>
          <p:nvPr/>
        </p:nvSpPr>
        <p:spPr>
          <a:xfrm>
            <a:off x="1172063" y="4062636"/>
            <a:ext cx="7161865" cy="46638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C611B5-42BB-4958-9792-28C465BE7989}"/>
              </a:ext>
            </a:extLst>
          </p:cNvPr>
          <p:cNvSpPr txBox="1"/>
          <p:nvPr/>
        </p:nvSpPr>
        <p:spPr>
          <a:xfrm>
            <a:off x="8475077" y="3971980"/>
            <a:ext cx="111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horizontal </a:t>
            </a:r>
            <a:r>
              <a:rPr lang="en-AU" b="1" dirty="0"/>
              <a:t>rows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AB104B5-3F63-4D12-B122-4E4D7552C760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8333928" y="4295146"/>
            <a:ext cx="141149" cy="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3DA4B6E-F8EE-47A8-9F79-AF02DE9C03F1}"/>
              </a:ext>
            </a:extLst>
          </p:cNvPr>
          <p:cNvSpPr txBox="1"/>
          <p:nvPr/>
        </p:nvSpPr>
        <p:spPr>
          <a:xfrm>
            <a:off x="1254954" y="2244973"/>
            <a:ext cx="16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individual boxes called </a:t>
            </a:r>
            <a:r>
              <a:rPr lang="en-AU" b="1" dirty="0"/>
              <a:t>cells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57DFAFA-2783-4AFE-8AA3-7B9FBAD13057}"/>
              </a:ext>
            </a:extLst>
          </p:cNvPr>
          <p:cNvSpPr/>
          <p:nvPr/>
        </p:nvSpPr>
        <p:spPr>
          <a:xfrm>
            <a:off x="1172149" y="3339030"/>
            <a:ext cx="1847212" cy="437329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5E62157-C6DE-40CC-957D-BDA60BC695A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095755" y="2891304"/>
            <a:ext cx="0" cy="447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FE05E49E-F8FA-42AC-976F-C14E01691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7557"/>
              </p:ext>
            </p:extLst>
          </p:nvPr>
        </p:nvGraphicFramePr>
        <p:xfrm>
          <a:off x="9514800" y="26674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cells does this table contain?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 animBg="1"/>
      <p:bldP spid="16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27941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headings for?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18810"/>
              </p:ext>
            </p:extLst>
          </p:nvPr>
        </p:nvGraphicFramePr>
        <p:xfrm>
          <a:off x="9514800" y="136867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should your first column be used for?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991"/>
            <a:ext cx="8559835" cy="5294173"/>
          </a:xfrm>
        </p:spPr>
        <p:txBody>
          <a:bodyPr>
            <a:normAutofit/>
          </a:bodyPr>
          <a:lstStyle/>
          <a:p>
            <a:r>
              <a:rPr lang="en-AU" dirty="0"/>
              <a:t>Tables are used by scientists to record and communicate their findings in an organised way.</a:t>
            </a:r>
          </a:p>
          <a:p>
            <a:r>
              <a:rPr lang="en-AU" dirty="0"/>
              <a:t>When creating tables, you need to keep the following things in mind: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Your table should always have a </a:t>
            </a:r>
            <a:r>
              <a:rPr lang="en-AU" sz="2600" b="1" dirty="0"/>
              <a:t>title</a:t>
            </a:r>
            <a:r>
              <a:rPr lang="en-AU" sz="2600" dirty="0"/>
              <a:t> that tells the reader what the table is about.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first row should contain </a:t>
            </a:r>
            <a:r>
              <a:rPr lang="en-AU" sz="2600" b="1" dirty="0"/>
              <a:t>headings</a:t>
            </a:r>
            <a:r>
              <a:rPr lang="en-AU" sz="2600" dirty="0"/>
              <a:t> that tell the reader what is in each column (including </a:t>
            </a:r>
            <a:r>
              <a:rPr lang="en-AU" sz="2600" b="1" dirty="0"/>
              <a:t>units</a:t>
            </a:r>
            <a:r>
              <a:rPr lang="en-AU" sz="2600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</a:t>
            </a:r>
            <a:r>
              <a:rPr lang="en-AU" sz="2600" b="1" dirty="0"/>
              <a:t>first column</a:t>
            </a:r>
            <a:r>
              <a:rPr lang="en-AU" sz="2600" dirty="0"/>
              <a:t> should be used for your </a:t>
            </a:r>
            <a:r>
              <a:rPr lang="en-AU" sz="2600" b="1" dirty="0"/>
              <a:t>independent</a:t>
            </a:r>
            <a:r>
              <a:rPr lang="en-AU" sz="2600" dirty="0"/>
              <a:t> variable.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</a:t>
            </a:r>
            <a:r>
              <a:rPr lang="en-AU" sz="2600" b="1" dirty="0"/>
              <a:t>second column</a:t>
            </a:r>
            <a:r>
              <a:rPr lang="en-AU" sz="2600" dirty="0"/>
              <a:t> should be used for your </a:t>
            </a:r>
            <a:r>
              <a:rPr lang="en-AU" sz="2600" b="1" dirty="0"/>
              <a:t>dependent</a:t>
            </a:r>
            <a:r>
              <a:rPr lang="en-AU" sz="2600" dirty="0"/>
              <a:t> variable.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1324E50-AE48-420D-A87D-630EBCFDAF0E}"/>
              </a:ext>
            </a:extLst>
          </p:cNvPr>
          <p:cNvCxnSpPr/>
          <p:nvPr/>
        </p:nvCxnSpPr>
        <p:spPr>
          <a:xfrm>
            <a:off x="135012" y="1583323"/>
            <a:ext cx="921764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FE05E49E-F8FA-42AC-976F-C14E01691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12593"/>
              </p:ext>
            </p:extLst>
          </p:nvPr>
        </p:nvGraphicFramePr>
        <p:xfrm>
          <a:off x="9514800" y="26674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goes in your second column?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C5EF2DCD-502B-4D07-8203-4A90989F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85109"/>
              </p:ext>
            </p:extLst>
          </p:nvPr>
        </p:nvGraphicFramePr>
        <p:xfrm>
          <a:off x="9514800" y="4986410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Hint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Because your units are included with your heading, you don’t need to put them next to your numbers!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8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087"/>
            <a:ext cx="8559835" cy="5294173"/>
          </a:xfrm>
        </p:spPr>
        <p:txBody>
          <a:bodyPr>
            <a:normAutofit/>
          </a:bodyPr>
          <a:lstStyle/>
          <a:p>
            <a:r>
              <a:rPr lang="en-AU" dirty="0"/>
              <a:t>Tables are used by scientists to record and communicate their findings in an organised way.</a:t>
            </a:r>
          </a:p>
          <a:p>
            <a:r>
              <a:rPr lang="en-AU" dirty="0"/>
              <a:t>For example, let’s say we were running an experiment with the following aim:</a:t>
            </a:r>
          </a:p>
          <a:p>
            <a:pPr lvl="1"/>
            <a:r>
              <a:rPr lang="en-AU" sz="2600" b="1" dirty="0"/>
              <a:t>To find out if the temperature of water affects how fast salt dissolves in it.</a:t>
            </a:r>
          </a:p>
          <a:p>
            <a:r>
              <a:rPr lang="en-AU" dirty="0"/>
              <a:t>A table for this experiment’s results might look like this: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1324E50-AE48-420D-A87D-630EBCFDAF0E}"/>
              </a:ext>
            </a:extLst>
          </p:cNvPr>
          <p:cNvCxnSpPr/>
          <p:nvPr/>
        </p:nvCxnSpPr>
        <p:spPr>
          <a:xfrm>
            <a:off x="135012" y="1583323"/>
            <a:ext cx="921764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C5EF2DCD-502B-4D07-8203-4A90989F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58634"/>
              </p:ext>
            </p:extLst>
          </p:nvPr>
        </p:nvGraphicFramePr>
        <p:xfrm>
          <a:off x="9514799" y="2648313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Hint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Because your units are included with your heading, you don’t need to put them next to your numbers!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39BBBFB-95D1-4F97-B789-015990DF2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35412"/>
              </p:ext>
            </p:extLst>
          </p:nvPr>
        </p:nvGraphicFramePr>
        <p:xfrm>
          <a:off x="1270035" y="4465357"/>
          <a:ext cx="8128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9868987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9427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Temperature of water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Time to dissolve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812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5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363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7582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2B44E-6053-400C-A08D-F1736FE17BEA}"/>
              </a:ext>
            </a:extLst>
          </p:cNvPr>
          <p:cNvSpPr txBox="1"/>
          <p:nvPr/>
        </p:nvSpPr>
        <p:spPr>
          <a:xfrm>
            <a:off x="1270035" y="4028413"/>
            <a:ext cx="59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Effect of water temperature on dissolving salt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1F1505AA-98FD-4D75-AECE-1E8710C0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27138"/>
              </p:ext>
            </p:extLst>
          </p:nvPr>
        </p:nvGraphicFramePr>
        <p:xfrm>
          <a:off x="9514799" y="4637133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A8E205-087A-4766-9710-E8EA83EBCFEE}"/>
              </a:ext>
            </a:extLst>
          </p:cNvPr>
          <p:cNvSpPr txBox="1"/>
          <p:nvPr/>
        </p:nvSpPr>
        <p:spPr>
          <a:xfrm>
            <a:off x="7407259" y="3812680"/>
            <a:ext cx="210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/>
              <a:t>descriptive 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EB64534-1C75-4262-9FB2-FC7A25073EEE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7222395" y="4043513"/>
            <a:ext cx="184864" cy="215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0764FD-0DF6-48FD-9A81-042E53192D51}"/>
              </a:ext>
            </a:extLst>
          </p:cNvPr>
          <p:cNvSpPr txBox="1"/>
          <p:nvPr/>
        </p:nvSpPr>
        <p:spPr>
          <a:xfrm>
            <a:off x="4023093" y="6294157"/>
            <a:ext cx="265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/>
              <a:t>headings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EE96B71-7F52-405C-B86F-0769A17741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846786" y="4927022"/>
            <a:ext cx="176307" cy="1597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5FFE1FE-1A26-4A69-885C-CD98C8B4A89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674971" y="4879664"/>
            <a:ext cx="197242" cy="1645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64FEEF9-98D9-437A-9461-392074E632E1}"/>
              </a:ext>
            </a:extLst>
          </p:cNvPr>
          <p:cNvSpPr txBox="1"/>
          <p:nvPr/>
        </p:nvSpPr>
        <p:spPr>
          <a:xfrm>
            <a:off x="300709" y="6286037"/>
            <a:ext cx="287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/>
              <a:t>independent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412322D-1B2F-482C-9EEB-EC6DEB55A38C}"/>
              </a:ext>
            </a:extLst>
          </p:cNvPr>
          <p:cNvCxnSpPr>
            <a:cxnSpLocks/>
          </p:cNvCxnSpPr>
          <p:nvPr/>
        </p:nvCxnSpPr>
        <p:spPr>
          <a:xfrm flipV="1">
            <a:off x="2405670" y="4927022"/>
            <a:ext cx="770238" cy="1374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ACB516D-2E64-4215-9D48-4E9B91AEE53B}"/>
              </a:ext>
            </a:extLst>
          </p:cNvPr>
          <p:cNvSpPr txBox="1"/>
          <p:nvPr/>
        </p:nvSpPr>
        <p:spPr>
          <a:xfrm>
            <a:off x="6862921" y="6301160"/>
            <a:ext cx="265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/>
              <a:t>dependent variable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F3C71EF-BD0E-4A57-81DB-A806CE87619A}"/>
              </a:ext>
            </a:extLst>
          </p:cNvPr>
          <p:cNvCxnSpPr>
            <a:cxnSpLocks/>
          </p:cNvCxnSpPr>
          <p:nvPr/>
        </p:nvCxnSpPr>
        <p:spPr>
          <a:xfrm flipH="1" flipV="1">
            <a:off x="7106806" y="4942145"/>
            <a:ext cx="468595" cy="135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/>
      <p:bldP spid="23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81140"/>
              </p:ext>
            </p:extLst>
          </p:nvPr>
        </p:nvGraphicFramePr>
        <p:xfrm>
          <a:off x="9514799" y="4637133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12436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 variables (things that can change) in Jane’s experiment?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91556"/>
              </p:ext>
            </p:extLst>
          </p:nvPr>
        </p:nvGraphicFramePr>
        <p:xfrm>
          <a:off x="9514800" y="177419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one of these is the dependent variable (being measured)?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7253"/>
            <a:ext cx="8559835" cy="5858770"/>
          </a:xfrm>
        </p:spPr>
        <p:txBody>
          <a:bodyPr>
            <a:normAutofit/>
          </a:bodyPr>
          <a:lstStyle/>
          <a:p>
            <a:r>
              <a:rPr lang="en-AU" dirty="0"/>
              <a:t>Jane is running an experiment with the following aim:</a:t>
            </a:r>
          </a:p>
          <a:p>
            <a:pPr lvl="1"/>
            <a:r>
              <a:rPr lang="en-AU" sz="2600" b="1" dirty="0"/>
              <a:t>Aim</a:t>
            </a:r>
            <a:r>
              <a:rPr lang="en-AU" sz="2600" dirty="0"/>
              <a:t>: to find out how much hot water cools down over time.</a:t>
            </a:r>
          </a:p>
          <a:p>
            <a:r>
              <a:rPr lang="en-AU" dirty="0"/>
              <a:t>Jane creates the following table for her data.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Think, Pair, Share: what has Jane left out?</a:t>
            </a:r>
          </a:p>
          <a:p>
            <a:pPr lvl="1"/>
            <a:r>
              <a:rPr lang="en-AU" sz="2600" dirty="0"/>
              <a:t>Hint: the reminders might help you…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14BC341-335C-4866-B69F-E11A986A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77762"/>
              </p:ext>
            </p:extLst>
          </p:nvPr>
        </p:nvGraphicFramePr>
        <p:xfrm>
          <a:off x="9514800" y="320566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one of these is the independent variable (being changed)?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A3BD73-AC8C-4173-B228-BED70C566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5885"/>
              </p:ext>
            </p:extLst>
          </p:nvPr>
        </p:nvGraphicFramePr>
        <p:xfrm>
          <a:off x="838200" y="3054351"/>
          <a:ext cx="514529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45">
                  <a:extLst>
                    <a:ext uri="{9D8B030D-6E8A-4147-A177-3AD203B41FA5}">
                      <a16:colId xmlns:a16="http://schemas.microsoft.com/office/drawing/2014/main" xmlns="" val="2316531714"/>
                    </a:ext>
                  </a:extLst>
                </a:gridCol>
                <a:gridCol w="2572645">
                  <a:extLst>
                    <a:ext uri="{9D8B030D-6E8A-4147-A177-3AD203B41FA5}">
                      <a16:colId xmlns:a16="http://schemas.microsoft.com/office/drawing/2014/main" xmlns="" val="200969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81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487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40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3980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0CB68-7D21-4135-BC3D-2F220EAEC7BF}"/>
              </a:ext>
            </a:extLst>
          </p:cNvPr>
          <p:cNvSpPr txBox="1"/>
          <p:nvPr/>
        </p:nvSpPr>
        <p:spPr>
          <a:xfrm>
            <a:off x="838200" y="2592686"/>
            <a:ext cx="389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Water temperature over time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7E2E0B-6CF1-47CD-B545-F6429BB8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46061"/>
              </p:ext>
            </p:extLst>
          </p:nvPr>
        </p:nvGraphicFramePr>
        <p:xfrm>
          <a:off x="838200" y="3054351"/>
          <a:ext cx="514529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45">
                  <a:extLst>
                    <a:ext uri="{9D8B030D-6E8A-4147-A177-3AD203B41FA5}">
                      <a16:colId xmlns:a16="http://schemas.microsoft.com/office/drawing/2014/main" xmlns="" val="2316531714"/>
                    </a:ext>
                  </a:extLst>
                </a:gridCol>
                <a:gridCol w="2572645">
                  <a:extLst>
                    <a:ext uri="{9D8B030D-6E8A-4147-A177-3AD203B41FA5}">
                      <a16:colId xmlns:a16="http://schemas.microsoft.com/office/drawing/2014/main" xmlns="" val="200969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Time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Temperature (°C)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81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487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40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398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35581"/>
              </p:ext>
            </p:extLst>
          </p:nvPr>
        </p:nvGraphicFramePr>
        <p:xfrm>
          <a:off x="9514799" y="4637133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All tables need: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 title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Headings with units in the first row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I.V. in the first column, D.V. in the second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8332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 variables (things that can change) in Dave’s experiment?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85784"/>
              </p:ext>
            </p:extLst>
          </p:nvPr>
        </p:nvGraphicFramePr>
        <p:xfrm>
          <a:off x="9514800" y="177419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one of these is the dependent variable (being measured)?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9999"/>
            <a:ext cx="8559835" cy="6138001"/>
          </a:xfrm>
        </p:spPr>
        <p:txBody>
          <a:bodyPr>
            <a:normAutofit/>
          </a:bodyPr>
          <a:lstStyle/>
          <a:p>
            <a:r>
              <a:rPr lang="en-AU" dirty="0"/>
              <a:t>Dave is describing an experiment he did. He says:</a:t>
            </a:r>
            <a:endParaRPr lang="en-AU" sz="2600" dirty="0"/>
          </a:p>
          <a:p>
            <a:pPr lvl="1"/>
            <a:r>
              <a:rPr lang="en-AU" sz="2600" dirty="0"/>
              <a:t>“I was trying to measure how the weight of a ball affects how long it takes to hit the ground. I dropped a </a:t>
            </a:r>
            <a:r>
              <a:rPr lang="en-AU" sz="2600" dirty="0" smtClean="0"/>
              <a:t>500g </a:t>
            </a:r>
            <a:r>
              <a:rPr lang="en-AU" sz="2600" dirty="0"/>
              <a:t>ball, a </a:t>
            </a:r>
            <a:r>
              <a:rPr lang="en-AU" sz="2600" dirty="0" smtClean="0"/>
              <a:t>1kg </a:t>
            </a:r>
            <a:r>
              <a:rPr lang="en-AU" sz="2600" dirty="0"/>
              <a:t>ball, and a </a:t>
            </a:r>
            <a:r>
              <a:rPr lang="en-AU" sz="2600" dirty="0" smtClean="0"/>
              <a:t>3kg </a:t>
            </a:r>
            <a:r>
              <a:rPr lang="en-AU" sz="2600" dirty="0"/>
              <a:t>ball. They were all the same size, and I dropped them all from the same height… but they all took 3 seconds to hit the ground!”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On your whiteboard, create a table for Dave’s data.</a:t>
            </a:r>
          </a:p>
          <a:p>
            <a:pPr lvl="1"/>
            <a:r>
              <a:rPr lang="en-AU" sz="2600" dirty="0"/>
              <a:t>All of your units need to be the same, so you might need to do a conversion or two.</a:t>
            </a:r>
          </a:p>
          <a:p>
            <a:pPr lvl="1"/>
            <a:r>
              <a:rPr lang="en-AU" sz="2600" dirty="0"/>
              <a:t>Don’t forget to check the reminders!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14BC341-335C-4866-B69F-E11A986A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24815"/>
              </p:ext>
            </p:extLst>
          </p:nvPr>
        </p:nvGraphicFramePr>
        <p:xfrm>
          <a:off x="9514800" y="320566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one of these is the independent variable (being changed)?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https://upload.wikimedia.org/wikipedia/commons/thumb/7/7a/Basketball.png/220px-Basketball.png">
            <a:extLst>
              <a:ext uri="{FF2B5EF4-FFF2-40B4-BE49-F238E27FC236}">
                <a16:creationId xmlns:a16="http://schemas.microsoft.com/office/drawing/2014/main" xmlns="" id="{212D918A-0265-4A45-8E73-D855E61C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00" y="30461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oxfituk.com/media/catalog/product/cache/1/image/500x500/9df78eab33525d08d6e5fb8d27136e95/3/0/3016368.png">
            <a:extLst>
              <a:ext uri="{FF2B5EF4-FFF2-40B4-BE49-F238E27FC236}">
                <a16:creationId xmlns:a16="http://schemas.microsoft.com/office/drawing/2014/main" xmlns="" id="{1496DD82-2D36-4993-8D0C-69F1A30D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84" y="30461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orillasports.nl/img/products/13397/1001/medicine-ball-3-kg.jpg">
            <a:extLst>
              <a:ext uri="{FF2B5EF4-FFF2-40B4-BE49-F238E27FC236}">
                <a16:creationId xmlns:a16="http://schemas.microsoft.com/office/drawing/2014/main" xmlns="" id="{FAA6F303-7EC2-4379-A801-6DDA3092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69" y="304610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1452</Words>
  <Application>Microsoft Office PowerPoint</Application>
  <PresentationFormat>Widescreen</PresentationFormat>
  <Paragraphs>222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Tables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35</cp:revision>
  <dcterms:created xsi:type="dcterms:W3CDTF">2018-02-20T13:07:19Z</dcterms:created>
  <dcterms:modified xsi:type="dcterms:W3CDTF">2019-03-13T07:07:56Z</dcterms:modified>
</cp:coreProperties>
</file>