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9" r:id="rId2"/>
    <p:sldId id="265" r:id="rId3"/>
    <p:sldId id="263" r:id="rId4"/>
    <p:sldId id="270" r:id="rId5"/>
    <p:sldId id="258" r:id="rId6"/>
    <p:sldId id="276" r:id="rId7"/>
    <p:sldId id="259" r:id="rId8"/>
    <p:sldId id="273" r:id="rId9"/>
    <p:sldId id="280" r:id="rId10"/>
    <p:sldId id="284" r:id="rId11"/>
    <p:sldId id="285" r:id="rId12"/>
    <p:sldId id="286" r:id="rId13"/>
    <p:sldId id="287" r:id="rId14"/>
    <p:sldId id="289" r:id="rId15"/>
    <p:sldId id="260" r:id="rId16"/>
    <p:sldId id="290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25" autoAdjust="0"/>
    <p:restoredTop sz="94670" autoAdjust="0"/>
  </p:normalViewPr>
  <p:slideViewPr>
    <p:cSldViewPr snapToGrid="0">
      <p:cViewPr varScale="1">
        <p:scale>
          <a:sx n="79" d="100"/>
          <a:sy n="79" d="100"/>
        </p:scale>
        <p:origin x="39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/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A9C86-9692-4423-86C2-839B75F45B71}" type="datetimeFigureOut">
              <a:rPr lang="en-AU" smtClean="0"/>
              <a:t>18/03/2019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258BD-3CB4-4F04-B4FC-04301F2FEBE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0440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258BD-3CB4-4F04-B4FC-04301F2FEBE6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7697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18/03/2019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18/03/2019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18/03/2019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18/03/2019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18/03/2019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18/03/2019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18/03/2019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18/03/2019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18/03/2019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18/03/2019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18/03/2019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18/03/2019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CA197A3E-8FF0-4923-9061-6B043EFAA803}"/>
              </a:ext>
            </a:extLst>
          </p:cNvPr>
          <p:cNvSpPr txBox="1">
            <a:spLocks/>
          </p:cNvSpPr>
          <p:nvPr/>
        </p:nvSpPr>
        <p:spPr>
          <a:xfrm>
            <a:off x="267554" y="919232"/>
            <a:ext cx="9018113" cy="57210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Scientists often show quantitative observations using graphs. For discrete (countable) data, they use column graphs.</a:t>
            </a:r>
          </a:p>
          <a:p>
            <a:endParaRPr lang="en-AU" sz="28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AU" sz="2800" dirty="0">
                <a:latin typeface="+mn-lt"/>
              </a:rPr>
              <a:t>Steps for drawing a column graph: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AU" sz="2800" dirty="0">
                <a:latin typeface="+mn-lt"/>
              </a:rPr>
              <a:t>Draw the horizontal and vertical axes.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AU" sz="2800" dirty="0">
                <a:latin typeface="+mn-lt"/>
              </a:rPr>
              <a:t>Label the horizontal axis with the independent variable.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AU" sz="2800" dirty="0">
                <a:latin typeface="+mn-lt"/>
              </a:rPr>
              <a:t>Label the vertical axis with the dependent variable.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AU" sz="2800" dirty="0">
                <a:latin typeface="+mn-lt"/>
              </a:rPr>
              <a:t>Draw each column with a ruler.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AU" sz="2800" dirty="0">
                <a:latin typeface="+mn-lt"/>
              </a:rPr>
              <a:t>Write an appropriate title.</a:t>
            </a:r>
          </a:p>
          <a:p>
            <a:endParaRPr lang="en-AU" sz="2800" dirty="0">
              <a:latin typeface="+mn-lt"/>
            </a:endParaRPr>
          </a:p>
          <a:p>
            <a:r>
              <a:rPr lang="en-AU" sz="2800" dirty="0">
                <a:latin typeface="+mn-lt"/>
              </a:rPr>
              <a:t>Draw a line across the middle of your whiteboard. In the top half, list the problems with the top graph. In the bottom half, list the problems with the bottom graph.</a:t>
            </a:r>
          </a:p>
        </p:txBody>
      </p:sp>
      <p:pic>
        <p:nvPicPr>
          <p:cNvPr id="8" name="Picture 2" descr="http://www.mcwdn.org/Graphs/ColGraphFW.gif">
            <a:extLst>
              <a:ext uri="{FF2B5EF4-FFF2-40B4-BE49-F238E27FC236}">
                <a16:creationId xmlns:a16="http://schemas.microsoft.com/office/drawing/2014/main" xmlns="" id="{6A81F9BE-255F-4036-AC3F-C3D3CFD06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667" y="32123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upload.wikimedia.org/wikipedia/commons/thumb/9/9e/Bar_graph_missing_zero1.svg/238px-Bar_graph_missing_zero1.svg.png">
            <a:extLst>
              <a:ext uri="{FF2B5EF4-FFF2-40B4-BE49-F238E27FC236}">
                <a16:creationId xmlns:a16="http://schemas.microsoft.com/office/drawing/2014/main" xmlns="" id="{0E401B8F-63D8-4649-8C35-013EE4E03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0942" y="3846328"/>
            <a:ext cx="22669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43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8241" y="1830289"/>
            <a:ext cx="912352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267555" y="2024157"/>
            <a:ext cx="7132961" cy="45428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Step 3:  Label the vertical axis with the dependent variable, including units.</a:t>
            </a:r>
          </a:p>
          <a:p>
            <a:endParaRPr lang="en-AU" sz="2800" dirty="0">
              <a:latin typeface="+mn-lt"/>
            </a:endParaRPr>
          </a:p>
          <a:p>
            <a:r>
              <a:rPr lang="en-AU" sz="2800" dirty="0">
                <a:latin typeface="+mn-lt"/>
              </a:rPr>
              <a:t>Using small dashes, mark even spaces up the vertical axis and write numbers next to each dash.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520931"/>
              </p:ext>
            </p:extLst>
          </p:nvPr>
        </p:nvGraphicFramePr>
        <p:xfrm>
          <a:off x="392604" y="4494308"/>
          <a:ext cx="68847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0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48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348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Time (weeks)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Height of</a:t>
                      </a:r>
                      <a:r>
                        <a:rPr lang="en-AU" sz="2000" baseline="0" dirty="0">
                          <a:solidFill>
                            <a:schemeClr val="tx1"/>
                          </a:solidFill>
                        </a:rPr>
                        <a:t> Plant Without Fertiliser (cm)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Height of</a:t>
                      </a:r>
                      <a:r>
                        <a:rPr lang="en-AU" sz="2000" baseline="0" dirty="0">
                          <a:solidFill>
                            <a:schemeClr val="tx1"/>
                          </a:solidFill>
                        </a:rPr>
                        <a:t> Plant With Fertiliser (cm)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6.0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6.5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9.0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9.5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11.5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11.0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14.0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3" name="Title 1">
            <a:extLst>
              <a:ext uri="{FF2B5EF4-FFF2-40B4-BE49-F238E27FC236}">
                <a16:creationId xmlns:a16="http://schemas.microsoft.com/office/drawing/2014/main" xmlns="" id="{42B8F095-71A4-4B29-82EB-9E54F9C4E22F}"/>
              </a:ext>
            </a:extLst>
          </p:cNvPr>
          <p:cNvSpPr txBox="1">
            <a:spLocks/>
          </p:cNvSpPr>
          <p:nvPr/>
        </p:nvSpPr>
        <p:spPr>
          <a:xfrm>
            <a:off x="107064" y="926852"/>
            <a:ext cx="7412063" cy="12011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Aim: To find out if plants which are given fertiliser grow faster than plants without fertiliser.</a:t>
            </a:r>
            <a:endParaRPr lang="en-AU" sz="2800" b="1" dirty="0">
              <a:latin typeface="+mn-lt"/>
            </a:endParaRP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xmlns="" id="{91447FBD-DFC9-4BF7-A71B-CF65682AC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836832"/>
              </p:ext>
            </p:extLst>
          </p:nvPr>
        </p:nvGraphicFramePr>
        <p:xfrm>
          <a:off x="7764936" y="131435"/>
          <a:ext cx="4320000" cy="6483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xmlns="" val="4137639307"/>
                    </a:ext>
                  </a:extLst>
                </a:gridCol>
                <a:gridCol w="3606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93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63734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80000">
                <a:tc rowSpan="2"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444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7E00FEBC-C399-4CDE-9E10-83BED06C54C5}"/>
              </a:ext>
            </a:extLst>
          </p:cNvPr>
          <p:cNvSpPr txBox="1"/>
          <p:nvPr/>
        </p:nvSpPr>
        <p:spPr>
          <a:xfrm>
            <a:off x="8206548" y="5849762"/>
            <a:ext cx="29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A53DFD40-A5F4-4854-85E6-0BA1FBE8576A}"/>
              </a:ext>
            </a:extLst>
          </p:cNvPr>
          <p:cNvSpPr txBox="1"/>
          <p:nvPr/>
        </p:nvSpPr>
        <p:spPr>
          <a:xfrm>
            <a:off x="9047716" y="6034428"/>
            <a:ext cx="29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79CCF2AA-9028-4C67-87EC-BC11DBE33194}"/>
              </a:ext>
            </a:extLst>
          </p:cNvPr>
          <p:cNvSpPr txBox="1"/>
          <p:nvPr/>
        </p:nvSpPr>
        <p:spPr>
          <a:xfrm>
            <a:off x="9781322" y="6034428"/>
            <a:ext cx="29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43907056-C402-4E71-A890-E2DA90E671CC}"/>
              </a:ext>
            </a:extLst>
          </p:cNvPr>
          <p:cNvSpPr txBox="1"/>
          <p:nvPr/>
        </p:nvSpPr>
        <p:spPr>
          <a:xfrm>
            <a:off x="10498593" y="6034428"/>
            <a:ext cx="29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18FAC1C9-7DAA-436D-8830-B83AD4620609}"/>
              </a:ext>
            </a:extLst>
          </p:cNvPr>
          <p:cNvSpPr txBox="1"/>
          <p:nvPr/>
        </p:nvSpPr>
        <p:spPr>
          <a:xfrm>
            <a:off x="11215864" y="6034428"/>
            <a:ext cx="29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BDAA6FF5-D11A-466F-9984-C3D527381F27}"/>
              </a:ext>
            </a:extLst>
          </p:cNvPr>
          <p:cNvSpPr txBox="1"/>
          <p:nvPr/>
        </p:nvSpPr>
        <p:spPr>
          <a:xfrm>
            <a:off x="11933135" y="6034428"/>
            <a:ext cx="29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78AAAC40-02C3-4F29-810B-4155B76E018B}"/>
              </a:ext>
            </a:extLst>
          </p:cNvPr>
          <p:cNvSpPr txBox="1"/>
          <p:nvPr/>
        </p:nvSpPr>
        <p:spPr>
          <a:xfrm>
            <a:off x="9344675" y="6231206"/>
            <a:ext cx="1871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Time (weeks)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DAC570C1-9978-47FB-B69A-114E12986FBF}"/>
              </a:ext>
            </a:extLst>
          </p:cNvPr>
          <p:cNvSpPr txBox="1"/>
          <p:nvPr/>
        </p:nvSpPr>
        <p:spPr>
          <a:xfrm rot="16200000">
            <a:off x="6462791" y="3040335"/>
            <a:ext cx="2710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Height of Plant (cm)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7860CAB9-020C-4036-B0DE-464647278098}"/>
              </a:ext>
            </a:extLst>
          </p:cNvPr>
          <p:cNvSpPr txBox="1"/>
          <p:nvPr/>
        </p:nvSpPr>
        <p:spPr>
          <a:xfrm>
            <a:off x="8060551" y="4991426"/>
            <a:ext cx="29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b="1" dirty="0"/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C09AEA7-F8F3-438A-B3CF-0777B4953E12}"/>
              </a:ext>
            </a:extLst>
          </p:cNvPr>
          <p:cNvSpPr txBox="1"/>
          <p:nvPr/>
        </p:nvSpPr>
        <p:spPr>
          <a:xfrm>
            <a:off x="8060551" y="4270649"/>
            <a:ext cx="29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b="1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9319D23B-363F-467A-B906-194334ED2C1B}"/>
              </a:ext>
            </a:extLst>
          </p:cNvPr>
          <p:cNvSpPr txBox="1"/>
          <p:nvPr/>
        </p:nvSpPr>
        <p:spPr>
          <a:xfrm>
            <a:off x="8060551" y="3552349"/>
            <a:ext cx="29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b="1" dirty="0"/>
              <a:t>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1DEAF69F-6B55-4D09-ACB7-EDF05CC7952B}"/>
              </a:ext>
            </a:extLst>
          </p:cNvPr>
          <p:cNvSpPr txBox="1"/>
          <p:nvPr/>
        </p:nvSpPr>
        <p:spPr>
          <a:xfrm>
            <a:off x="8060551" y="2831572"/>
            <a:ext cx="29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b="1" dirty="0"/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1ADA77B0-CD3D-4F04-8CA7-24B7521C65D8}"/>
              </a:ext>
            </a:extLst>
          </p:cNvPr>
          <p:cNvSpPr txBox="1"/>
          <p:nvPr/>
        </p:nvSpPr>
        <p:spPr>
          <a:xfrm>
            <a:off x="7890839" y="2113272"/>
            <a:ext cx="46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b="1" dirty="0"/>
              <a:t>10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D66BB125-0DD5-4C0A-AC0A-9C055B01CB1B}"/>
              </a:ext>
            </a:extLst>
          </p:cNvPr>
          <p:cNvSpPr txBox="1"/>
          <p:nvPr/>
        </p:nvSpPr>
        <p:spPr>
          <a:xfrm>
            <a:off x="7894264" y="1391707"/>
            <a:ext cx="46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b="1" dirty="0"/>
              <a:t>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809D96BD-89C8-448A-A434-53D9DF628BEC}"/>
              </a:ext>
            </a:extLst>
          </p:cNvPr>
          <p:cNvSpPr txBox="1"/>
          <p:nvPr/>
        </p:nvSpPr>
        <p:spPr>
          <a:xfrm>
            <a:off x="7894264" y="672073"/>
            <a:ext cx="46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b="1" dirty="0"/>
              <a:t>14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A71BE709-0972-409A-AA60-0E168ABFC026}"/>
              </a:ext>
            </a:extLst>
          </p:cNvPr>
          <p:cNvSpPr txBox="1"/>
          <p:nvPr/>
        </p:nvSpPr>
        <p:spPr>
          <a:xfrm>
            <a:off x="7895097" y="-48704"/>
            <a:ext cx="46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b="1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28969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8241" y="1830289"/>
            <a:ext cx="912352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267555" y="2024157"/>
            <a:ext cx="7132961" cy="45428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Step 4:  Mark the data points with dots or crosses.</a:t>
            </a:r>
          </a:p>
          <a:p>
            <a:endParaRPr lang="en-AU" sz="2800" dirty="0">
              <a:latin typeface="+mn-lt"/>
            </a:endParaRPr>
          </a:p>
          <a:p>
            <a:r>
              <a:rPr lang="en-AU" sz="2800" dirty="0">
                <a:latin typeface="+mn-lt"/>
              </a:rPr>
              <a:t>Plot one data set at a time.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12872"/>
              </p:ext>
            </p:extLst>
          </p:nvPr>
        </p:nvGraphicFramePr>
        <p:xfrm>
          <a:off x="392604" y="4494308"/>
          <a:ext cx="68847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0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48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348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Time (weeks)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Height of</a:t>
                      </a:r>
                      <a:r>
                        <a:rPr lang="en-AU" sz="2000" baseline="0" dirty="0">
                          <a:solidFill>
                            <a:schemeClr val="tx1"/>
                          </a:solidFill>
                        </a:rPr>
                        <a:t> Plant Without Fertiliser (cm)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Height of</a:t>
                      </a:r>
                      <a:r>
                        <a:rPr lang="en-AU" sz="2000" baseline="0" dirty="0">
                          <a:solidFill>
                            <a:schemeClr val="tx1"/>
                          </a:solidFill>
                        </a:rPr>
                        <a:t> Plant With Fertiliser (cm)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6.0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6.5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9.0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9.5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11.5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11.0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14.0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6" name="Title 1">
            <a:extLst>
              <a:ext uri="{FF2B5EF4-FFF2-40B4-BE49-F238E27FC236}">
                <a16:creationId xmlns:a16="http://schemas.microsoft.com/office/drawing/2014/main" xmlns="" id="{E5254A95-FF6B-456E-BF98-7ED61B870E19}"/>
              </a:ext>
            </a:extLst>
          </p:cNvPr>
          <p:cNvSpPr txBox="1">
            <a:spLocks/>
          </p:cNvSpPr>
          <p:nvPr/>
        </p:nvSpPr>
        <p:spPr>
          <a:xfrm>
            <a:off x="107064" y="926852"/>
            <a:ext cx="7412063" cy="12011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Aim: To find out if plants which are given fertiliser grow faster than plants without fertiliser.</a:t>
            </a:r>
            <a:endParaRPr lang="en-AU" sz="2800" b="1" dirty="0">
              <a:latin typeface="+mn-lt"/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xmlns="" id="{0D58BA90-00B1-47AC-A40A-E0CCC5B893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64936" y="131435"/>
          <a:ext cx="4320000" cy="6483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xmlns="" val="4137639307"/>
                    </a:ext>
                  </a:extLst>
                </a:gridCol>
                <a:gridCol w="3606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93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63734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80000">
                <a:tc rowSpan="2"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444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CA9A0D4-A493-43FA-B58D-0FC546B836CE}"/>
              </a:ext>
            </a:extLst>
          </p:cNvPr>
          <p:cNvSpPr txBox="1"/>
          <p:nvPr/>
        </p:nvSpPr>
        <p:spPr>
          <a:xfrm>
            <a:off x="8206548" y="5849762"/>
            <a:ext cx="29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98A7B8A-258B-41A0-B7A1-DF19A1FA2C9B}"/>
              </a:ext>
            </a:extLst>
          </p:cNvPr>
          <p:cNvSpPr txBox="1"/>
          <p:nvPr/>
        </p:nvSpPr>
        <p:spPr>
          <a:xfrm>
            <a:off x="9047716" y="6034428"/>
            <a:ext cx="29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D32C58B7-1789-4342-BA0A-A39A74090FC8}"/>
              </a:ext>
            </a:extLst>
          </p:cNvPr>
          <p:cNvSpPr txBox="1"/>
          <p:nvPr/>
        </p:nvSpPr>
        <p:spPr>
          <a:xfrm>
            <a:off x="9781322" y="6034428"/>
            <a:ext cx="29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987986B-ED8A-4D6E-955D-85481D6609F1}"/>
              </a:ext>
            </a:extLst>
          </p:cNvPr>
          <p:cNvSpPr txBox="1"/>
          <p:nvPr/>
        </p:nvSpPr>
        <p:spPr>
          <a:xfrm>
            <a:off x="10498593" y="6034428"/>
            <a:ext cx="29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789BD1A-5821-44CA-ADFA-A5592BD3B531}"/>
              </a:ext>
            </a:extLst>
          </p:cNvPr>
          <p:cNvSpPr txBox="1"/>
          <p:nvPr/>
        </p:nvSpPr>
        <p:spPr>
          <a:xfrm>
            <a:off x="11215864" y="6034428"/>
            <a:ext cx="29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E9B7959-FB47-4757-B565-DD0D2BB1390E}"/>
              </a:ext>
            </a:extLst>
          </p:cNvPr>
          <p:cNvSpPr txBox="1"/>
          <p:nvPr/>
        </p:nvSpPr>
        <p:spPr>
          <a:xfrm>
            <a:off x="11933135" y="6034428"/>
            <a:ext cx="29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849BD96-E0C9-45CC-BDF0-42E991BFD356}"/>
              </a:ext>
            </a:extLst>
          </p:cNvPr>
          <p:cNvSpPr txBox="1"/>
          <p:nvPr/>
        </p:nvSpPr>
        <p:spPr>
          <a:xfrm>
            <a:off x="9344675" y="6231206"/>
            <a:ext cx="1871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Time (weeks)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EE50FC79-F3FF-4252-8EE1-CB61138033B2}"/>
              </a:ext>
            </a:extLst>
          </p:cNvPr>
          <p:cNvSpPr txBox="1"/>
          <p:nvPr/>
        </p:nvSpPr>
        <p:spPr>
          <a:xfrm rot="16200000">
            <a:off x="6462791" y="3040335"/>
            <a:ext cx="2710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Height of Plant (cm)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7BB2B18B-69FE-4DD9-9362-044AC098C575}"/>
              </a:ext>
            </a:extLst>
          </p:cNvPr>
          <p:cNvSpPr txBox="1"/>
          <p:nvPr/>
        </p:nvSpPr>
        <p:spPr>
          <a:xfrm>
            <a:off x="8060551" y="4991426"/>
            <a:ext cx="29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b="1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AAE4C69-7627-4502-8E4B-47F7643A9B04}"/>
              </a:ext>
            </a:extLst>
          </p:cNvPr>
          <p:cNvSpPr txBox="1"/>
          <p:nvPr/>
        </p:nvSpPr>
        <p:spPr>
          <a:xfrm>
            <a:off x="8060551" y="4270649"/>
            <a:ext cx="29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b="1" dirty="0"/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5EFCE74E-9B86-41D5-BA98-DC90B69E6743}"/>
              </a:ext>
            </a:extLst>
          </p:cNvPr>
          <p:cNvSpPr txBox="1"/>
          <p:nvPr/>
        </p:nvSpPr>
        <p:spPr>
          <a:xfrm>
            <a:off x="8060551" y="3552349"/>
            <a:ext cx="29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b="1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8E4C8CAE-524E-4B48-A0DE-9E6EF5C87A93}"/>
              </a:ext>
            </a:extLst>
          </p:cNvPr>
          <p:cNvSpPr txBox="1"/>
          <p:nvPr/>
        </p:nvSpPr>
        <p:spPr>
          <a:xfrm>
            <a:off x="8060551" y="2831572"/>
            <a:ext cx="29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b="1" dirty="0"/>
              <a:t>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68CFD01E-3F0A-45C4-A4FE-3213BFB64870}"/>
              </a:ext>
            </a:extLst>
          </p:cNvPr>
          <p:cNvSpPr txBox="1"/>
          <p:nvPr/>
        </p:nvSpPr>
        <p:spPr>
          <a:xfrm>
            <a:off x="7890839" y="2113272"/>
            <a:ext cx="46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b="1" dirty="0"/>
              <a:t>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99207AF4-257F-440F-84E2-3FDEA821A67A}"/>
              </a:ext>
            </a:extLst>
          </p:cNvPr>
          <p:cNvSpPr txBox="1"/>
          <p:nvPr/>
        </p:nvSpPr>
        <p:spPr>
          <a:xfrm>
            <a:off x="7894264" y="1391707"/>
            <a:ext cx="46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b="1" dirty="0"/>
              <a:t>12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BFD30CE0-B37C-4B47-A447-57CFD602626F}"/>
              </a:ext>
            </a:extLst>
          </p:cNvPr>
          <p:cNvSpPr txBox="1"/>
          <p:nvPr/>
        </p:nvSpPr>
        <p:spPr>
          <a:xfrm>
            <a:off x="7894264" y="672073"/>
            <a:ext cx="46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b="1" dirty="0"/>
              <a:t>14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405484B7-FF40-47BA-9B26-FC2CAF8B3773}"/>
              </a:ext>
            </a:extLst>
          </p:cNvPr>
          <p:cNvSpPr txBox="1"/>
          <p:nvPr/>
        </p:nvSpPr>
        <p:spPr>
          <a:xfrm>
            <a:off x="7895097" y="-48704"/>
            <a:ext cx="46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b="1" dirty="0"/>
              <a:t>16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8E14322C-43B4-4133-BF3B-532E8FD45248}"/>
              </a:ext>
            </a:extLst>
          </p:cNvPr>
          <p:cNvSpPr/>
          <p:nvPr/>
        </p:nvSpPr>
        <p:spPr>
          <a:xfrm>
            <a:off x="9143340" y="3664444"/>
            <a:ext cx="130628" cy="1306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971DB081-77A9-4969-9549-B0DAB3290CF2}"/>
              </a:ext>
            </a:extLst>
          </p:cNvPr>
          <p:cNvSpPr/>
          <p:nvPr/>
        </p:nvSpPr>
        <p:spPr>
          <a:xfrm>
            <a:off x="9856545" y="3125107"/>
            <a:ext cx="130628" cy="1306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E10D786B-4033-41A8-AB21-8204CF8BE7AE}"/>
              </a:ext>
            </a:extLst>
          </p:cNvPr>
          <p:cNvSpPr/>
          <p:nvPr/>
        </p:nvSpPr>
        <p:spPr>
          <a:xfrm>
            <a:off x="10579276" y="2395519"/>
            <a:ext cx="130628" cy="1306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xmlns="" id="{E8BE5947-D080-4B5E-B80F-6F7B013D533F}"/>
              </a:ext>
            </a:extLst>
          </p:cNvPr>
          <p:cNvSpPr/>
          <p:nvPr/>
        </p:nvSpPr>
        <p:spPr>
          <a:xfrm>
            <a:off x="11303804" y="1864925"/>
            <a:ext cx="130628" cy="1306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xmlns="" id="{27EAAC18-40F7-49F3-B4A3-63649D8C4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458910"/>
              </p:ext>
            </p:extLst>
          </p:nvPr>
        </p:nvGraphicFramePr>
        <p:xfrm>
          <a:off x="4563710" y="2927596"/>
          <a:ext cx="2713678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136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sz="2000" dirty="0"/>
                        <a:t>CFU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/>
                        <a:t>Which column of data has been plotted here?</a:t>
                      </a:r>
                      <a:endParaRPr lang="en-AU" sz="2000" baseline="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4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11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2" grpId="0" animBg="1"/>
      <p:bldP spid="53" grpId="0" animBg="1"/>
      <p:bldP spid="5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8241" y="1830289"/>
            <a:ext cx="912352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267555" y="2024157"/>
            <a:ext cx="7132961" cy="45428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Step 5:  Draw a </a:t>
            </a:r>
            <a:r>
              <a:rPr lang="en-AU" sz="2800" b="1" dirty="0">
                <a:latin typeface="+mn-lt"/>
              </a:rPr>
              <a:t>single straight line</a:t>
            </a:r>
            <a:r>
              <a:rPr lang="en-AU" sz="2800" dirty="0">
                <a:latin typeface="+mn-lt"/>
              </a:rPr>
              <a:t> through or near as many points as possible. This is known as a </a:t>
            </a:r>
            <a:r>
              <a:rPr lang="en-AU" sz="2800" i="1" dirty="0">
                <a:latin typeface="+mn-lt"/>
              </a:rPr>
              <a:t>line of best fit</a:t>
            </a:r>
            <a:r>
              <a:rPr lang="en-AU" sz="2800" dirty="0">
                <a:latin typeface="+mn-lt"/>
              </a:rPr>
              <a:t>.</a:t>
            </a:r>
          </a:p>
          <a:p>
            <a:endParaRPr lang="en-AU" sz="2800" dirty="0">
              <a:latin typeface="+mn-lt"/>
            </a:endParaRPr>
          </a:p>
          <a:p>
            <a:r>
              <a:rPr lang="en-AU" sz="2800" dirty="0">
                <a:latin typeface="+mn-lt"/>
              </a:rPr>
              <a:t>Your line of best fit generally should not go beyond your data.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239590"/>
              </p:ext>
            </p:extLst>
          </p:nvPr>
        </p:nvGraphicFramePr>
        <p:xfrm>
          <a:off x="392604" y="4494308"/>
          <a:ext cx="68847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0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48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348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Time (weeks)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Height of</a:t>
                      </a:r>
                      <a:r>
                        <a:rPr lang="en-AU" sz="2000" baseline="0" dirty="0">
                          <a:solidFill>
                            <a:schemeClr val="tx1"/>
                          </a:solidFill>
                        </a:rPr>
                        <a:t> Plant Without Fertiliser (cm)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Height of</a:t>
                      </a:r>
                      <a:r>
                        <a:rPr lang="en-AU" sz="2000" baseline="0" dirty="0">
                          <a:solidFill>
                            <a:schemeClr val="tx1"/>
                          </a:solidFill>
                        </a:rPr>
                        <a:t> Plant With Fertiliser (cm)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6.0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6.5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9.0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9.5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11.5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11.0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14.0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2" name="Title 1">
            <a:extLst>
              <a:ext uri="{FF2B5EF4-FFF2-40B4-BE49-F238E27FC236}">
                <a16:creationId xmlns:a16="http://schemas.microsoft.com/office/drawing/2014/main" xmlns="" id="{53B5F976-018D-43C0-B0F3-33DB0534AC59}"/>
              </a:ext>
            </a:extLst>
          </p:cNvPr>
          <p:cNvSpPr txBox="1">
            <a:spLocks/>
          </p:cNvSpPr>
          <p:nvPr/>
        </p:nvSpPr>
        <p:spPr>
          <a:xfrm>
            <a:off x="107064" y="926852"/>
            <a:ext cx="7412063" cy="12011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Aim: To find out if plants which are given fertiliser grow faster than plants without fertiliser.</a:t>
            </a:r>
            <a:endParaRPr lang="en-AU" sz="2800" b="1" dirty="0">
              <a:latin typeface="+mn-lt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xmlns="" id="{18BDF705-456E-464B-BDFA-5538B57403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64936" y="131435"/>
          <a:ext cx="4320000" cy="6483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xmlns="" val="4137639307"/>
                    </a:ext>
                  </a:extLst>
                </a:gridCol>
                <a:gridCol w="3606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93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63734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80000">
                <a:tc rowSpan="2"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444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2421FCE-80C8-4F96-8366-5FBBE1F72FFB}"/>
              </a:ext>
            </a:extLst>
          </p:cNvPr>
          <p:cNvSpPr txBox="1"/>
          <p:nvPr/>
        </p:nvSpPr>
        <p:spPr>
          <a:xfrm>
            <a:off x="8206548" y="5849762"/>
            <a:ext cx="29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E1A61E2-08AB-4BD0-9561-B65821A0D641}"/>
              </a:ext>
            </a:extLst>
          </p:cNvPr>
          <p:cNvSpPr txBox="1"/>
          <p:nvPr/>
        </p:nvSpPr>
        <p:spPr>
          <a:xfrm>
            <a:off x="9047716" y="6034428"/>
            <a:ext cx="29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D92AA1D-BDF4-4A4B-BB23-04EBC3E12854}"/>
              </a:ext>
            </a:extLst>
          </p:cNvPr>
          <p:cNvSpPr txBox="1"/>
          <p:nvPr/>
        </p:nvSpPr>
        <p:spPr>
          <a:xfrm>
            <a:off x="9781322" y="6034428"/>
            <a:ext cx="29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7AF925C-EC29-4B7E-ABDD-973C83176CDC}"/>
              </a:ext>
            </a:extLst>
          </p:cNvPr>
          <p:cNvSpPr txBox="1"/>
          <p:nvPr/>
        </p:nvSpPr>
        <p:spPr>
          <a:xfrm>
            <a:off x="10498593" y="6034428"/>
            <a:ext cx="29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835DE62A-3989-4394-9D49-AACAB526D5E3}"/>
              </a:ext>
            </a:extLst>
          </p:cNvPr>
          <p:cNvSpPr txBox="1"/>
          <p:nvPr/>
        </p:nvSpPr>
        <p:spPr>
          <a:xfrm>
            <a:off x="11215864" y="6034428"/>
            <a:ext cx="29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7072AF2-58A7-48B0-B405-32BCDE5E131B}"/>
              </a:ext>
            </a:extLst>
          </p:cNvPr>
          <p:cNvSpPr txBox="1"/>
          <p:nvPr/>
        </p:nvSpPr>
        <p:spPr>
          <a:xfrm>
            <a:off x="11933135" y="6034428"/>
            <a:ext cx="29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2E4B46F-091E-4D82-B0B2-CBE0AA14ADA2}"/>
              </a:ext>
            </a:extLst>
          </p:cNvPr>
          <p:cNvSpPr txBox="1"/>
          <p:nvPr/>
        </p:nvSpPr>
        <p:spPr>
          <a:xfrm>
            <a:off x="9344675" y="6231206"/>
            <a:ext cx="1871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Time (weeks)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262D3820-24B0-4405-96FC-749F8529F449}"/>
              </a:ext>
            </a:extLst>
          </p:cNvPr>
          <p:cNvSpPr txBox="1"/>
          <p:nvPr/>
        </p:nvSpPr>
        <p:spPr>
          <a:xfrm rot="16200000">
            <a:off x="6462791" y="3040335"/>
            <a:ext cx="2710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Height of Plant (cm)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7DCADA7-BF54-4869-9005-0B3B21C134CB}"/>
              </a:ext>
            </a:extLst>
          </p:cNvPr>
          <p:cNvSpPr txBox="1"/>
          <p:nvPr/>
        </p:nvSpPr>
        <p:spPr>
          <a:xfrm>
            <a:off x="8060551" y="4991426"/>
            <a:ext cx="29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b="1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1C3E8B9-2442-4B2D-8C25-1D1D68A61EB5}"/>
              </a:ext>
            </a:extLst>
          </p:cNvPr>
          <p:cNvSpPr txBox="1"/>
          <p:nvPr/>
        </p:nvSpPr>
        <p:spPr>
          <a:xfrm>
            <a:off x="8060551" y="4270649"/>
            <a:ext cx="29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b="1" dirty="0"/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98BBE5ED-AF04-4DA8-BDBF-B1ECFDB5E162}"/>
              </a:ext>
            </a:extLst>
          </p:cNvPr>
          <p:cNvSpPr txBox="1"/>
          <p:nvPr/>
        </p:nvSpPr>
        <p:spPr>
          <a:xfrm>
            <a:off x="8060551" y="3552349"/>
            <a:ext cx="29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b="1" dirty="0"/>
              <a:t>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3C456038-7B68-4011-905D-D81FC1F506C7}"/>
              </a:ext>
            </a:extLst>
          </p:cNvPr>
          <p:cNvSpPr txBox="1"/>
          <p:nvPr/>
        </p:nvSpPr>
        <p:spPr>
          <a:xfrm>
            <a:off x="8060551" y="2831572"/>
            <a:ext cx="29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b="1" dirty="0"/>
              <a:t>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4D2C380-50D3-42F4-B10B-8FADBFFCBA19}"/>
              </a:ext>
            </a:extLst>
          </p:cNvPr>
          <p:cNvSpPr txBox="1"/>
          <p:nvPr/>
        </p:nvSpPr>
        <p:spPr>
          <a:xfrm>
            <a:off x="7890839" y="2113272"/>
            <a:ext cx="46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b="1" dirty="0"/>
              <a:t>10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290AD90E-B0FD-4809-A901-81C10A13C223}"/>
              </a:ext>
            </a:extLst>
          </p:cNvPr>
          <p:cNvSpPr txBox="1"/>
          <p:nvPr/>
        </p:nvSpPr>
        <p:spPr>
          <a:xfrm>
            <a:off x="7894264" y="1391707"/>
            <a:ext cx="46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b="1" dirty="0"/>
              <a:t>12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9F59A979-D5D1-45C8-91BE-F8DFAE4FA88C}"/>
              </a:ext>
            </a:extLst>
          </p:cNvPr>
          <p:cNvSpPr txBox="1"/>
          <p:nvPr/>
        </p:nvSpPr>
        <p:spPr>
          <a:xfrm>
            <a:off x="7894264" y="672073"/>
            <a:ext cx="46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b="1" dirty="0"/>
              <a:t>14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A4AE8A31-2C21-4225-8916-DC0705727F79}"/>
              </a:ext>
            </a:extLst>
          </p:cNvPr>
          <p:cNvSpPr txBox="1"/>
          <p:nvPr/>
        </p:nvSpPr>
        <p:spPr>
          <a:xfrm>
            <a:off x="7895097" y="-48704"/>
            <a:ext cx="46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b="1" dirty="0"/>
              <a:t>16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2AEEED65-DF86-4C78-ACA3-E7872EAD7E21}"/>
              </a:ext>
            </a:extLst>
          </p:cNvPr>
          <p:cNvSpPr/>
          <p:nvPr/>
        </p:nvSpPr>
        <p:spPr>
          <a:xfrm>
            <a:off x="9143340" y="3664444"/>
            <a:ext cx="130628" cy="1306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11634892-2D72-48D5-9DE2-C21B79B48E2E}"/>
              </a:ext>
            </a:extLst>
          </p:cNvPr>
          <p:cNvSpPr/>
          <p:nvPr/>
        </p:nvSpPr>
        <p:spPr>
          <a:xfrm>
            <a:off x="9856545" y="3125107"/>
            <a:ext cx="130628" cy="1306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63A44656-9D4C-4B5A-BE1E-55A73C693308}"/>
              </a:ext>
            </a:extLst>
          </p:cNvPr>
          <p:cNvSpPr/>
          <p:nvPr/>
        </p:nvSpPr>
        <p:spPr>
          <a:xfrm>
            <a:off x="10579276" y="2395519"/>
            <a:ext cx="130628" cy="1306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6A2010A5-E1D6-40F2-B07D-9616CC4E13BA}"/>
              </a:ext>
            </a:extLst>
          </p:cNvPr>
          <p:cNvSpPr/>
          <p:nvPr/>
        </p:nvSpPr>
        <p:spPr>
          <a:xfrm>
            <a:off x="11303804" y="1864925"/>
            <a:ext cx="130628" cy="1306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999DE79B-ADF3-42D0-8774-24AD5EEDC306}"/>
              </a:ext>
            </a:extLst>
          </p:cNvPr>
          <p:cNvCxnSpPr>
            <a:cxnSpLocks/>
            <a:stCxn id="45" idx="0"/>
            <a:endCxn id="48" idx="4"/>
          </p:cNvCxnSpPr>
          <p:nvPr/>
        </p:nvCxnSpPr>
        <p:spPr>
          <a:xfrm flipV="1">
            <a:off x="9208654" y="1995553"/>
            <a:ext cx="2160464" cy="16688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73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8241" y="1830289"/>
            <a:ext cx="912352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267555" y="2024157"/>
            <a:ext cx="7132961" cy="45428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Step 6:  Plot any other sets of data using a different symbol and a different line style, then add a key.</a:t>
            </a:r>
          </a:p>
          <a:p>
            <a:endParaRPr lang="en-AU" sz="2800" dirty="0">
              <a:latin typeface="+mn-lt"/>
            </a:endParaRPr>
          </a:p>
          <a:p>
            <a:r>
              <a:rPr lang="en-AU" sz="2800" dirty="0">
                <a:latin typeface="+mn-lt"/>
              </a:rPr>
              <a:t>Alternatively, you could use a different colour.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7" name="Ink 76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30403"/>
              </p:ext>
            </p:extLst>
          </p:nvPr>
        </p:nvGraphicFramePr>
        <p:xfrm>
          <a:off x="392604" y="4494308"/>
          <a:ext cx="68847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0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48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348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Time (weeks)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Height of</a:t>
                      </a:r>
                      <a:r>
                        <a:rPr lang="en-AU" sz="2000" baseline="0" dirty="0">
                          <a:solidFill>
                            <a:schemeClr val="tx1"/>
                          </a:solidFill>
                        </a:rPr>
                        <a:t> Plant Without Fertiliser (cm)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Height of</a:t>
                      </a:r>
                      <a:r>
                        <a:rPr lang="en-AU" sz="2000" baseline="0" dirty="0">
                          <a:solidFill>
                            <a:schemeClr val="tx1"/>
                          </a:solidFill>
                        </a:rPr>
                        <a:t> Plant With Fertiliser (cm)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6.0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6.5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9.0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9.5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11.5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11.0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14.0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9" name="Title 1">
            <a:extLst>
              <a:ext uri="{FF2B5EF4-FFF2-40B4-BE49-F238E27FC236}">
                <a16:creationId xmlns:a16="http://schemas.microsoft.com/office/drawing/2014/main" xmlns="" id="{473A7024-80AD-44DB-83CA-9C6CCD8A2A96}"/>
              </a:ext>
            </a:extLst>
          </p:cNvPr>
          <p:cNvSpPr txBox="1">
            <a:spLocks/>
          </p:cNvSpPr>
          <p:nvPr/>
        </p:nvSpPr>
        <p:spPr>
          <a:xfrm>
            <a:off x="107064" y="926852"/>
            <a:ext cx="7412063" cy="12011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Aim: To find out if plants which are given fertiliser grow faster than plants without fertiliser.</a:t>
            </a:r>
            <a:endParaRPr lang="en-AU" sz="2800" b="1" dirty="0">
              <a:latin typeface="+mn-lt"/>
            </a:endParaRP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xmlns="" id="{7BBA44D4-C459-4370-971A-C3E28F495D5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64936" y="131435"/>
          <a:ext cx="4320000" cy="6483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xmlns="" val="4137639307"/>
                    </a:ext>
                  </a:extLst>
                </a:gridCol>
                <a:gridCol w="3606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93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63734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80000">
                <a:tc rowSpan="2"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444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079C641-0F82-40F4-A141-A98E5BFDDD45}"/>
              </a:ext>
            </a:extLst>
          </p:cNvPr>
          <p:cNvSpPr txBox="1"/>
          <p:nvPr/>
        </p:nvSpPr>
        <p:spPr>
          <a:xfrm>
            <a:off x="8206548" y="5849762"/>
            <a:ext cx="29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17A46861-4EC8-4087-BB8F-067DADEDD12E}"/>
              </a:ext>
            </a:extLst>
          </p:cNvPr>
          <p:cNvSpPr txBox="1"/>
          <p:nvPr/>
        </p:nvSpPr>
        <p:spPr>
          <a:xfrm>
            <a:off x="9047716" y="6034428"/>
            <a:ext cx="29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0C9AF4C-4B73-44C7-B82F-3666E7926A1C}"/>
              </a:ext>
            </a:extLst>
          </p:cNvPr>
          <p:cNvSpPr txBox="1"/>
          <p:nvPr/>
        </p:nvSpPr>
        <p:spPr>
          <a:xfrm>
            <a:off x="9781322" y="6034428"/>
            <a:ext cx="29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6DB4C22-AC59-4C99-BC2C-45E6F95F27FF}"/>
              </a:ext>
            </a:extLst>
          </p:cNvPr>
          <p:cNvSpPr txBox="1"/>
          <p:nvPr/>
        </p:nvSpPr>
        <p:spPr>
          <a:xfrm>
            <a:off x="10498593" y="6034428"/>
            <a:ext cx="29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88BEFF40-338F-471C-90AC-0C9E79AD805A}"/>
              </a:ext>
            </a:extLst>
          </p:cNvPr>
          <p:cNvSpPr txBox="1"/>
          <p:nvPr/>
        </p:nvSpPr>
        <p:spPr>
          <a:xfrm>
            <a:off x="11215864" y="6034428"/>
            <a:ext cx="29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2A0F5635-D15E-4870-8A81-FD82AD217822}"/>
              </a:ext>
            </a:extLst>
          </p:cNvPr>
          <p:cNvSpPr txBox="1"/>
          <p:nvPr/>
        </p:nvSpPr>
        <p:spPr>
          <a:xfrm>
            <a:off x="11933135" y="6034428"/>
            <a:ext cx="29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C65295F-33D2-46D7-8130-8668E7318EA3}"/>
              </a:ext>
            </a:extLst>
          </p:cNvPr>
          <p:cNvSpPr txBox="1"/>
          <p:nvPr/>
        </p:nvSpPr>
        <p:spPr>
          <a:xfrm>
            <a:off x="9344675" y="6231206"/>
            <a:ext cx="1871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Time (weeks)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3EFF140-D02E-4335-A304-C6CC7B01D0D6}"/>
              </a:ext>
            </a:extLst>
          </p:cNvPr>
          <p:cNvSpPr txBox="1"/>
          <p:nvPr/>
        </p:nvSpPr>
        <p:spPr>
          <a:xfrm rot="16200000">
            <a:off x="6462791" y="3040335"/>
            <a:ext cx="2710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Height of Plant (cm)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21811991-8EAE-4640-9F03-EF9EC575503A}"/>
              </a:ext>
            </a:extLst>
          </p:cNvPr>
          <p:cNvSpPr txBox="1"/>
          <p:nvPr/>
        </p:nvSpPr>
        <p:spPr>
          <a:xfrm>
            <a:off x="8060551" y="4991426"/>
            <a:ext cx="29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b="1" dirty="0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88671DD3-42F7-4C22-8820-1910B8CB29D7}"/>
              </a:ext>
            </a:extLst>
          </p:cNvPr>
          <p:cNvSpPr txBox="1"/>
          <p:nvPr/>
        </p:nvSpPr>
        <p:spPr>
          <a:xfrm>
            <a:off x="8060551" y="4270649"/>
            <a:ext cx="29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b="1" dirty="0"/>
              <a:t>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28EF7C6-5056-4553-B26B-097BB7A332CF}"/>
              </a:ext>
            </a:extLst>
          </p:cNvPr>
          <p:cNvSpPr txBox="1"/>
          <p:nvPr/>
        </p:nvSpPr>
        <p:spPr>
          <a:xfrm>
            <a:off x="8060551" y="3552349"/>
            <a:ext cx="29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b="1" dirty="0"/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724C5F68-C758-4EAD-A934-B83E60FB15FB}"/>
              </a:ext>
            </a:extLst>
          </p:cNvPr>
          <p:cNvSpPr txBox="1"/>
          <p:nvPr/>
        </p:nvSpPr>
        <p:spPr>
          <a:xfrm>
            <a:off x="8060551" y="2831572"/>
            <a:ext cx="29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b="1" dirty="0"/>
              <a:t>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7B0C7253-F926-41FE-89BB-0416BCB378E4}"/>
              </a:ext>
            </a:extLst>
          </p:cNvPr>
          <p:cNvSpPr txBox="1"/>
          <p:nvPr/>
        </p:nvSpPr>
        <p:spPr>
          <a:xfrm>
            <a:off x="7890839" y="2113272"/>
            <a:ext cx="46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b="1" dirty="0"/>
              <a:t>10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95EF18C2-AB1F-4561-B9A0-43C09062955B}"/>
              </a:ext>
            </a:extLst>
          </p:cNvPr>
          <p:cNvSpPr txBox="1"/>
          <p:nvPr/>
        </p:nvSpPr>
        <p:spPr>
          <a:xfrm>
            <a:off x="7894264" y="1391707"/>
            <a:ext cx="46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b="1" dirty="0"/>
              <a:t>12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2170093E-ACD0-414F-AF4D-7A9EBDA22171}"/>
              </a:ext>
            </a:extLst>
          </p:cNvPr>
          <p:cNvSpPr txBox="1"/>
          <p:nvPr/>
        </p:nvSpPr>
        <p:spPr>
          <a:xfrm>
            <a:off x="7894264" y="672073"/>
            <a:ext cx="46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b="1" dirty="0"/>
              <a:t>14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1AD22F60-BFE7-4027-B40C-C625353F215F}"/>
              </a:ext>
            </a:extLst>
          </p:cNvPr>
          <p:cNvSpPr txBox="1"/>
          <p:nvPr/>
        </p:nvSpPr>
        <p:spPr>
          <a:xfrm>
            <a:off x="7895097" y="-48704"/>
            <a:ext cx="46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b="1" dirty="0"/>
              <a:t>16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xmlns="" id="{30660322-FF89-4A05-9161-1D244E859ED0}"/>
              </a:ext>
            </a:extLst>
          </p:cNvPr>
          <p:cNvSpPr/>
          <p:nvPr/>
        </p:nvSpPr>
        <p:spPr>
          <a:xfrm>
            <a:off x="9143340" y="3664444"/>
            <a:ext cx="130628" cy="1306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xmlns="" id="{984814F0-6907-4168-9BFE-CC04BEFD9F5D}"/>
              </a:ext>
            </a:extLst>
          </p:cNvPr>
          <p:cNvSpPr/>
          <p:nvPr/>
        </p:nvSpPr>
        <p:spPr>
          <a:xfrm>
            <a:off x="9856545" y="3125107"/>
            <a:ext cx="130628" cy="1306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xmlns="" id="{BCD02D96-4BEE-49A5-9406-6C8528E58AAF}"/>
              </a:ext>
            </a:extLst>
          </p:cNvPr>
          <p:cNvSpPr/>
          <p:nvPr/>
        </p:nvSpPr>
        <p:spPr>
          <a:xfrm>
            <a:off x="10579276" y="2395519"/>
            <a:ext cx="130628" cy="1306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xmlns="" id="{3A2DCCD9-FD71-4F42-9F21-779EE77D70E8}"/>
              </a:ext>
            </a:extLst>
          </p:cNvPr>
          <p:cNvSpPr/>
          <p:nvPr/>
        </p:nvSpPr>
        <p:spPr>
          <a:xfrm>
            <a:off x="11303804" y="1864925"/>
            <a:ext cx="130628" cy="1306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2CF3DF22-3739-4B67-9FF8-BA105F1131E9}"/>
              </a:ext>
            </a:extLst>
          </p:cNvPr>
          <p:cNvCxnSpPr>
            <a:cxnSpLocks/>
            <a:stCxn id="57" idx="0"/>
            <a:endCxn id="60" idx="4"/>
          </p:cNvCxnSpPr>
          <p:nvPr/>
        </p:nvCxnSpPr>
        <p:spPr>
          <a:xfrm flipV="1">
            <a:off x="9208654" y="1995553"/>
            <a:ext cx="2160464" cy="16688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xmlns="" id="{60EECE28-53DA-4F8F-B4F3-95325EB83E18}"/>
              </a:ext>
            </a:extLst>
          </p:cNvPr>
          <p:cNvSpPr/>
          <p:nvPr/>
        </p:nvSpPr>
        <p:spPr>
          <a:xfrm>
            <a:off x="9094606" y="3429610"/>
            <a:ext cx="228096" cy="228096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Multiplication Sign 61">
            <a:extLst>
              <a:ext uri="{FF2B5EF4-FFF2-40B4-BE49-F238E27FC236}">
                <a16:creationId xmlns:a16="http://schemas.microsoft.com/office/drawing/2014/main" xmlns="" id="{C1E6F1F8-20AB-4B8F-8652-5A958A73851D}"/>
              </a:ext>
            </a:extLst>
          </p:cNvPr>
          <p:cNvSpPr/>
          <p:nvPr/>
        </p:nvSpPr>
        <p:spPr>
          <a:xfrm>
            <a:off x="9808882" y="2533404"/>
            <a:ext cx="228096" cy="228096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Multiplication Sign 62">
            <a:extLst>
              <a:ext uri="{FF2B5EF4-FFF2-40B4-BE49-F238E27FC236}">
                <a16:creationId xmlns:a16="http://schemas.microsoft.com/office/drawing/2014/main" xmlns="" id="{A022ECE0-6388-457C-8E4E-179CF56554E9}"/>
              </a:ext>
            </a:extLst>
          </p:cNvPr>
          <p:cNvSpPr/>
          <p:nvPr/>
        </p:nvSpPr>
        <p:spPr>
          <a:xfrm>
            <a:off x="10530542" y="1631221"/>
            <a:ext cx="228096" cy="228096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Multiplication Sign 63">
            <a:extLst>
              <a:ext uri="{FF2B5EF4-FFF2-40B4-BE49-F238E27FC236}">
                <a16:creationId xmlns:a16="http://schemas.microsoft.com/office/drawing/2014/main" xmlns="" id="{4BC027A9-6F04-4F9E-9EA1-7E08F553A486}"/>
              </a:ext>
            </a:extLst>
          </p:cNvPr>
          <p:cNvSpPr/>
          <p:nvPr/>
        </p:nvSpPr>
        <p:spPr>
          <a:xfrm>
            <a:off x="11255070" y="742691"/>
            <a:ext cx="228096" cy="228096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2F811E7-E3A4-4771-96D1-5B0710651713}"/>
              </a:ext>
            </a:extLst>
          </p:cNvPr>
          <p:cNvCxnSpPr>
            <a:cxnSpLocks/>
          </p:cNvCxnSpPr>
          <p:nvPr/>
        </p:nvCxnSpPr>
        <p:spPr>
          <a:xfrm flipV="1">
            <a:off x="9203254" y="926852"/>
            <a:ext cx="2165864" cy="2540002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DA1F335-0A5C-4E78-A7F9-44640F31C6C1}"/>
              </a:ext>
            </a:extLst>
          </p:cNvPr>
          <p:cNvSpPr txBox="1"/>
          <p:nvPr/>
        </p:nvSpPr>
        <p:spPr>
          <a:xfrm>
            <a:off x="9876678" y="4045389"/>
            <a:ext cx="2403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Key</a:t>
            </a:r>
          </a:p>
          <a:p>
            <a:r>
              <a:rPr lang="en-AU" sz="2400" dirty="0"/>
              <a:t>without fertiliser</a:t>
            </a:r>
          </a:p>
          <a:p>
            <a:r>
              <a:rPr lang="en-AU" sz="2400" dirty="0"/>
              <a:t>with fertiliser</a:t>
            </a:r>
            <a:endParaRPr lang="en-AU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085394D3-3177-4D55-9D75-67A44F2ACD57}"/>
              </a:ext>
            </a:extLst>
          </p:cNvPr>
          <p:cNvSpPr/>
          <p:nvPr/>
        </p:nvSpPr>
        <p:spPr>
          <a:xfrm>
            <a:off x="9751337" y="4574667"/>
            <a:ext cx="130628" cy="1306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Multiplication Sign 66">
            <a:extLst>
              <a:ext uri="{FF2B5EF4-FFF2-40B4-BE49-F238E27FC236}">
                <a16:creationId xmlns:a16="http://schemas.microsoft.com/office/drawing/2014/main" xmlns="" id="{BA2B55EB-186F-455B-BC54-9119209606F3}"/>
              </a:ext>
            </a:extLst>
          </p:cNvPr>
          <p:cNvSpPr/>
          <p:nvPr/>
        </p:nvSpPr>
        <p:spPr>
          <a:xfrm>
            <a:off x="9702603" y="4902073"/>
            <a:ext cx="228096" cy="228096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653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2" grpId="0" animBg="1"/>
      <p:bldP spid="63" grpId="0" animBg="1"/>
      <p:bldP spid="64" grpId="0" animBg="1"/>
      <p:bldP spid="20" grpId="0"/>
      <p:bldP spid="66" grpId="0" animBg="1"/>
      <p:bldP spid="6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8241" y="1830289"/>
            <a:ext cx="912352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267555" y="2024157"/>
            <a:ext cx="7132961" cy="45428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Step 7:  Add an appropriate title.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392604" y="4494308"/>
          <a:ext cx="68847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0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48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348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Time (weeks)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Height of</a:t>
                      </a:r>
                      <a:r>
                        <a:rPr lang="en-AU" sz="2000" baseline="0" dirty="0">
                          <a:solidFill>
                            <a:schemeClr val="tx1"/>
                          </a:solidFill>
                        </a:rPr>
                        <a:t> Plant Without Fertiliser (cm)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Height of</a:t>
                      </a:r>
                      <a:r>
                        <a:rPr lang="en-AU" sz="2000" baseline="0" dirty="0">
                          <a:solidFill>
                            <a:schemeClr val="tx1"/>
                          </a:solidFill>
                        </a:rPr>
                        <a:t> Plant With Fertiliser (cm)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6.0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6.5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9.0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9.5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11.5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11.0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14.0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6" name="Title 1">
            <a:extLst>
              <a:ext uri="{FF2B5EF4-FFF2-40B4-BE49-F238E27FC236}">
                <a16:creationId xmlns:a16="http://schemas.microsoft.com/office/drawing/2014/main" xmlns="" id="{8B496633-3469-459E-9AEA-C945073E781F}"/>
              </a:ext>
            </a:extLst>
          </p:cNvPr>
          <p:cNvSpPr txBox="1">
            <a:spLocks/>
          </p:cNvSpPr>
          <p:nvPr/>
        </p:nvSpPr>
        <p:spPr>
          <a:xfrm>
            <a:off x="107064" y="926852"/>
            <a:ext cx="7412063" cy="12011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Aim: To find out if plants which are given fertiliser grow faster than plants without fertiliser.</a:t>
            </a:r>
            <a:endParaRPr lang="en-AU" sz="2800" b="1" dirty="0">
              <a:latin typeface="+mn-lt"/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xmlns="" id="{21B68795-50CD-4941-91A5-D75BAAED06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64936" y="131435"/>
          <a:ext cx="4320000" cy="6483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xmlns="" val="4137639307"/>
                    </a:ext>
                  </a:extLst>
                </a:gridCol>
                <a:gridCol w="3606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93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63734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80000">
                <a:tc rowSpan="2"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444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29C6257-0D49-4F50-A581-180CEE16FD0F}"/>
              </a:ext>
            </a:extLst>
          </p:cNvPr>
          <p:cNvSpPr txBox="1"/>
          <p:nvPr/>
        </p:nvSpPr>
        <p:spPr>
          <a:xfrm>
            <a:off x="8206548" y="5849762"/>
            <a:ext cx="29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24AA61D-5CEB-4AF1-88B3-FF2E6EA95482}"/>
              </a:ext>
            </a:extLst>
          </p:cNvPr>
          <p:cNvSpPr txBox="1"/>
          <p:nvPr/>
        </p:nvSpPr>
        <p:spPr>
          <a:xfrm>
            <a:off x="9047716" y="6034428"/>
            <a:ext cx="29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4CD25E9-5914-4116-B326-E5D9CE88EDBA}"/>
              </a:ext>
            </a:extLst>
          </p:cNvPr>
          <p:cNvSpPr txBox="1"/>
          <p:nvPr/>
        </p:nvSpPr>
        <p:spPr>
          <a:xfrm>
            <a:off x="9781322" y="6034428"/>
            <a:ext cx="29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0420F053-579B-4F12-A97E-EBE602FA82E0}"/>
              </a:ext>
            </a:extLst>
          </p:cNvPr>
          <p:cNvSpPr txBox="1"/>
          <p:nvPr/>
        </p:nvSpPr>
        <p:spPr>
          <a:xfrm>
            <a:off x="10498593" y="6034428"/>
            <a:ext cx="29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3BFC7A1-A17C-4316-89F4-62F311754AFF}"/>
              </a:ext>
            </a:extLst>
          </p:cNvPr>
          <p:cNvSpPr txBox="1"/>
          <p:nvPr/>
        </p:nvSpPr>
        <p:spPr>
          <a:xfrm>
            <a:off x="11215864" y="6034428"/>
            <a:ext cx="29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F2E5FAD-19D5-438C-879F-9DEB51272F32}"/>
              </a:ext>
            </a:extLst>
          </p:cNvPr>
          <p:cNvSpPr txBox="1"/>
          <p:nvPr/>
        </p:nvSpPr>
        <p:spPr>
          <a:xfrm>
            <a:off x="11933135" y="6034428"/>
            <a:ext cx="29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E95171CA-AC24-427C-8533-1BD100065121}"/>
              </a:ext>
            </a:extLst>
          </p:cNvPr>
          <p:cNvSpPr txBox="1"/>
          <p:nvPr/>
        </p:nvSpPr>
        <p:spPr>
          <a:xfrm>
            <a:off x="9344675" y="6231206"/>
            <a:ext cx="1871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Time (weeks)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C58A909-EB1F-47FD-B5FF-CCEA87CFBBE5}"/>
              </a:ext>
            </a:extLst>
          </p:cNvPr>
          <p:cNvSpPr txBox="1"/>
          <p:nvPr/>
        </p:nvSpPr>
        <p:spPr>
          <a:xfrm rot="16200000">
            <a:off x="6462791" y="3040335"/>
            <a:ext cx="2710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Height of Plant (cm)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9454C18-E7E5-4155-9940-5E0B2D0DDA4C}"/>
              </a:ext>
            </a:extLst>
          </p:cNvPr>
          <p:cNvSpPr txBox="1"/>
          <p:nvPr/>
        </p:nvSpPr>
        <p:spPr>
          <a:xfrm>
            <a:off x="8060551" y="4991426"/>
            <a:ext cx="29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b="1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B582C1EE-8ECA-4AF6-8EBD-96C9355C0F99}"/>
              </a:ext>
            </a:extLst>
          </p:cNvPr>
          <p:cNvSpPr txBox="1"/>
          <p:nvPr/>
        </p:nvSpPr>
        <p:spPr>
          <a:xfrm>
            <a:off x="8060551" y="4270649"/>
            <a:ext cx="29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b="1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07617C9B-F163-47D5-8DCE-4BD2463F0DE2}"/>
              </a:ext>
            </a:extLst>
          </p:cNvPr>
          <p:cNvSpPr txBox="1"/>
          <p:nvPr/>
        </p:nvSpPr>
        <p:spPr>
          <a:xfrm>
            <a:off x="8060551" y="3552349"/>
            <a:ext cx="29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b="1" dirty="0"/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92148322-8863-4E2A-A3E9-0948C6DEEB3A}"/>
              </a:ext>
            </a:extLst>
          </p:cNvPr>
          <p:cNvSpPr txBox="1"/>
          <p:nvPr/>
        </p:nvSpPr>
        <p:spPr>
          <a:xfrm>
            <a:off x="8060551" y="2831572"/>
            <a:ext cx="29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b="1" dirty="0"/>
              <a:t>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ABBC1F95-D9F0-4DC2-B375-C8B9968C2649}"/>
              </a:ext>
            </a:extLst>
          </p:cNvPr>
          <p:cNvSpPr txBox="1"/>
          <p:nvPr/>
        </p:nvSpPr>
        <p:spPr>
          <a:xfrm>
            <a:off x="7890839" y="2113272"/>
            <a:ext cx="46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b="1" dirty="0"/>
              <a:t>10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9C1A7DE6-3BA6-4C0D-AB30-7AD3EB375638}"/>
              </a:ext>
            </a:extLst>
          </p:cNvPr>
          <p:cNvSpPr txBox="1"/>
          <p:nvPr/>
        </p:nvSpPr>
        <p:spPr>
          <a:xfrm>
            <a:off x="7894264" y="1391707"/>
            <a:ext cx="46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b="1" dirty="0"/>
              <a:t>12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620C52D-8AE6-4BE9-AA65-D6C4ABB33667}"/>
              </a:ext>
            </a:extLst>
          </p:cNvPr>
          <p:cNvSpPr txBox="1"/>
          <p:nvPr/>
        </p:nvSpPr>
        <p:spPr>
          <a:xfrm>
            <a:off x="7894264" y="672073"/>
            <a:ext cx="46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b="1" dirty="0"/>
              <a:t>14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C489AF47-BAAC-4A10-9056-12BAD2B3C454}"/>
              </a:ext>
            </a:extLst>
          </p:cNvPr>
          <p:cNvSpPr txBox="1"/>
          <p:nvPr/>
        </p:nvSpPr>
        <p:spPr>
          <a:xfrm>
            <a:off x="7895097" y="-48704"/>
            <a:ext cx="46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b="1" dirty="0"/>
              <a:t>16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xmlns="" id="{C354A238-AB71-4D94-81B9-637EF3BE4EC0}"/>
              </a:ext>
            </a:extLst>
          </p:cNvPr>
          <p:cNvSpPr/>
          <p:nvPr/>
        </p:nvSpPr>
        <p:spPr>
          <a:xfrm>
            <a:off x="9143340" y="3664444"/>
            <a:ext cx="130628" cy="1306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xmlns="" id="{A71C16AE-6033-4AA6-9CB1-4346227799C6}"/>
              </a:ext>
            </a:extLst>
          </p:cNvPr>
          <p:cNvSpPr/>
          <p:nvPr/>
        </p:nvSpPr>
        <p:spPr>
          <a:xfrm>
            <a:off x="9856545" y="3125107"/>
            <a:ext cx="130628" cy="1306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F7FC8236-59B2-4E61-A27C-31BBC3265699}"/>
              </a:ext>
            </a:extLst>
          </p:cNvPr>
          <p:cNvSpPr/>
          <p:nvPr/>
        </p:nvSpPr>
        <p:spPr>
          <a:xfrm>
            <a:off x="10579276" y="2395519"/>
            <a:ext cx="130628" cy="1306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xmlns="" id="{17975CED-5873-48F1-A79B-07DAA7BB23E1}"/>
              </a:ext>
            </a:extLst>
          </p:cNvPr>
          <p:cNvSpPr/>
          <p:nvPr/>
        </p:nvSpPr>
        <p:spPr>
          <a:xfrm>
            <a:off x="11303804" y="1864925"/>
            <a:ext cx="130628" cy="1306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964850F4-AB41-4BB3-A171-60C15E67FC61}"/>
              </a:ext>
            </a:extLst>
          </p:cNvPr>
          <p:cNvCxnSpPr>
            <a:cxnSpLocks/>
            <a:stCxn id="50" idx="0"/>
            <a:endCxn id="53" idx="4"/>
          </p:cNvCxnSpPr>
          <p:nvPr/>
        </p:nvCxnSpPr>
        <p:spPr>
          <a:xfrm flipV="1">
            <a:off x="9208654" y="1995553"/>
            <a:ext cx="2160464" cy="16688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Multiplication Sign 54">
            <a:extLst>
              <a:ext uri="{FF2B5EF4-FFF2-40B4-BE49-F238E27FC236}">
                <a16:creationId xmlns:a16="http://schemas.microsoft.com/office/drawing/2014/main" xmlns="" id="{708EC776-3C9B-45B5-81D1-D928BF6CDB19}"/>
              </a:ext>
            </a:extLst>
          </p:cNvPr>
          <p:cNvSpPr/>
          <p:nvPr/>
        </p:nvSpPr>
        <p:spPr>
          <a:xfrm>
            <a:off x="9094606" y="3429610"/>
            <a:ext cx="228096" cy="228096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Multiplication Sign 55">
            <a:extLst>
              <a:ext uri="{FF2B5EF4-FFF2-40B4-BE49-F238E27FC236}">
                <a16:creationId xmlns:a16="http://schemas.microsoft.com/office/drawing/2014/main" xmlns="" id="{C86764A2-8853-48DE-8E4B-883A7A9B6E86}"/>
              </a:ext>
            </a:extLst>
          </p:cNvPr>
          <p:cNvSpPr/>
          <p:nvPr/>
        </p:nvSpPr>
        <p:spPr>
          <a:xfrm>
            <a:off x="9808882" y="2533404"/>
            <a:ext cx="228096" cy="228096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Multiplication Sign 56">
            <a:extLst>
              <a:ext uri="{FF2B5EF4-FFF2-40B4-BE49-F238E27FC236}">
                <a16:creationId xmlns:a16="http://schemas.microsoft.com/office/drawing/2014/main" xmlns="" id="{5CBF76BB-BF38-43D4-B459-73CEBDF65C28}"/>
              </a:ext>
            </a:extLst>
          </p:cNvPr>
          <p:cNvSpPr/>
          <p:nvPr/>
        </p:nvSpPr>
        <p:spPr>
          <a:xfrm>
            <a:off x="10530542" y="1631221"/>
            <a:ext cx="228096" cy="228096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Multiplication Sign 57">
            <a:extLst>
              <a:ext uri="{FF2B5EF4-FFF2-40B4-BE49-F238E27FC236}">
                <a16:creationId xmlns:a16="http://schemas.microsoft.com/office/drawing/2014/main" xmlns="" id="{183C18E3-BFDB-4F99-8D30-D31AAB7F02BF}"/>
              </a:ext>
            </a:extLst>
          </p:cNvPr>
          <p:cNvSpPr/>
          <p:nvPr/>
        </p:nvSpPr>
        <p:spPr>
          <a:xfrm>
            <a:off x="11255070" y="742691"/>
            <a:ext cx="228096" cy="228096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9C8B9B58-E2A1-456C-B216-5F4A6B3EEC0A}"/>
              </a:ext>
            </a:extLst>
          </p:cNvPr>
          <p:cNvCxnSpPr>
            <a:cxnSpLocks/>
          </p:cNvCxnSpPr>
          <p:nvPr/>
        </p:nvCxnSpPr>
        <p:spPr>
          <a:xfrm flipV="1">
            <a:off x="9203254" y="926852"/>
            <a:ext cx="2165864" cy="2540002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6CEB333-3CA9-43A3-A0A1-D74AC604BA05}"/>
              </a:ext>
            </a:extLst>
          </p:cNvPr>
          <p:cNvSpPr txBox="1"/>
          <p:nvPr/>
        </p:nvSpPr>
        <p:spPr>
          <a:xfrm>
            <a:off x="9876678" y="4045389"/>
            <a:ext cx="2403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Key</a:t>
            </a:r>
          </a:p>
          <a:p>
            <a:r>
              <a:rPr lang="en-AU" sz="2400" dirty="0"/>
              <a:t>without fertiliser</a:t>
            </a:r>
          </a:p>
          <a:p>
            <a:r>
              <a:rPr lang="en-AU" sz="2400" dirty="0"/>
              <a:t>with fertiliser</a:t>
            </a:r>
            <a:endParaRPr lang="en-AU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xmlns="" id="{075D2A1C-96AD-41A7-8F41-1100FADC703E}"/>
              </a:ext>
            </a:extLst>
          </p:cNvPr>
          <p:cNvSpPr/>
          <p:nvPr/>
        </p:nvSpPr>
        <p:spPr>
          <a:xfrm>
            <a:off x="9751337" y="4574667"/>
            <a:ext cx="130628" cy="1306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Multiplication Sign 61">
            <a:extLst>
              <a:ext uri="{FF2B5EF4-FFF2-40B4-BE49-F238E27FC236}">
                <a16:creationId xmlns:a16="http://schemas.microsoft.com/office/drawing/2014/main" xmlns="" id="{383956CD-F1CA-4B1E-AF23-369011DDF849}"/>
              </a:ext>
            </a:extLst>
          </p:cNvPr>
          <p:cNvSpPr/>
          <p:nvPr/>
        </p:nvSpPr>
        <p:spPr>
          <a:xfrm>
            <a:off x="9702603" y="4902073"/>
            <a:ext cx="228096" cy="228096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3ED004D-E056-4A70-A934-D4854A83B0BE}"/>
              </a:ext>
            </a:extLst>
          </p:cNvPr>
          <p:cNvSpPr txBox="1"/>
          <p:nvPr/>
        </p:nvSpPr>
        <p:spPr>
          <a:xfrm>
            <a:off x="8480115" y="516"/>
            <a:ext cx="29694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Plant Growth With and Without Fertiliser</a:t>
            </a:r>
          </a:p>
        </p:txBody>
      </p:sp>
    </p:spTree>
    <p:extLst>
      <p:ext uri="{BB962C8B-B14F-4D97-AF65-F5344CB8AC3E}">
        <p14:creationId xmlns:p14="http://schemas.microsoft.com/office/powerpoint/2010/main" val="205684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54675" y="991675"/>
            <a:ext cx="11253529" cy="49965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Drawing graphs is an important way to represent data from experiments.</a:t>
            </a:r>
          </a:p>
          <a:p>
            <a:endParaRPr lang="en-AU" sz="2800" dirty="0">
              <a:latin typeface="+mn-lt"/>
            </a:endParaRPr>
          </a:p>
          <a:p>
            <a:r>
              <a:rPr lang="en-AU" sz="2800" dirty="0">
                <a:latin typeface="+mn-lt"/>
              </a:rPr>
              <a:t>You will need to be able to draw an appropriate graph for your experiments.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A372AFEE-432B-4DF0-BF4C-168D32E43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345128"/>
              </p:ext>
            </p:extLst>
          </p:nvPr>
        </p:nvGraphicFramePr>
        <p:xfrm>
          <a:off x="9326922" y="5423552"/>
          <a:ext cx="2713678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136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con·tin·u·ous</a:t>
                      </a:r>
                      <a:r>
                        <a:rPr lang="en-AU" baseline="0" dirty="0"/>
                        <a:t> </a:t>
                      </a:r>
                      <a:r>
                        <a:rPr lang="en-AU" dirty="0" err="1"/>
                        <a:t>da·ta</a:t>
                      </a:r>
                      <a:r>
                        <a:rPr lang="en-AU" dirty="0"/>
                        <a:t> (</a:t>
                      </a:r>
                      <a:r>
                        <a:rPr lang="en-AU" i="1" dirty="0"/>
                        <a:t>noun</a:t>
                      </a:r>
                      <a:r>
                        <a:rPr lang="en-AU" i="0" dirty="0"/>
                        <a:t>)</a:t>
                      </a:r>
                      <a:r>
                        <a:rPr lang="en-AU" dirty="0"/>
                        <a:t> data that</a:t>
                      </a:r>
                      <a:r>
                        <a:rPr lang="en-AU" baseline="0" dirty="0"/>
                        <a:t> can be measured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55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311405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5" y="839497"/>
            <a:ext cx="10694854" cy="47300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Look at the graph below. Identify the mistakes in the graph and how they should be fixed.</a:t>
            </a:r>
            <a:endParaRPr lang="en-AU" sz="3600" b="1" dirty="0">
              <a:latin typeface="+mn-lt"/>
            </a:endParaRPr>
          </a:p>
        </p:txBody>
      </p:sp>
      <p:pic>
        <p:nvPicPr>
          <p:cNvPr id="1026" name="Picture 2" descr="http://www.opiniomics.org/wp-content/uploads/2016/08/excel_plot.png">
            <a:extLst>
              <a:ext uri="{FF2B5EF4-FFF2-40B4-BE49-F238E27FC236}">
                <a16:creationId xmlns:a16="http://schemas.microsoft.com/office/drawing/2014/main" xmlns="" id="{29514F85-00EC-49E3-A00C-C389985C1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452" y="1612142"/>
            <a:ext cx="8743097" cy="524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56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89546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6212" y="766736"/>
            <a:ext cx="11599576" cy="5943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On graph paper, draw a scatter graph of the data below.</a:t>
            </a:r>
          </a:p>
          <a:p>
            <a:endParaRPr lang="en-AU" sz="2800" dirty="0">
              <a:latin typeface="+mn-lt"/>
            </a:endParaRPr>
          </a:p>
          <a:p>
            <a:r>
              <a:rPr lang="en-AU" sz="2800" dirty="0">
                <a:latin typeface="+mn-lt"/>
              </a:rPr>
              <a:t>Aim: To find out if different metals heat up at different rates.</a:t>
            </a:r>
          </a:p>
          <a:p>
            <a:endParaRPr lang="en-AU" sz="28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AU" sz="2800" dirty="0">
                <a:latin typeface="+mn-lt"/>
              </a:rPr>
              <a:t>Steps for drawing a scatter graph: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AU" sz="2800" dirty="0">
                <a:latin typeface="+mn-lt"/>
              </a:rPr>
              <a:t>Draw the horizontal and vertical axes.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AU" sz="2800" dirty="0">
                <a:latin typeface="+mn-lt"/>
              </a:rPr>
              <a:t>Label the horizontal axis with the </a:t>
            </a:r>
            <a:br>
              <a:rPr lang="en-AU" sz="2800" dirty="0">
                <a:latin typeface="+mn-lt"/>
              </a:rPr>
            </a:br>
            <a:r>
              <a:rPr lang="en-AU" sz="2800" dirty="0">
                <a:latin typeface="+mn-lt"/>
              </a:rPr>
              <a:t>independent variable, including units.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AU" sz="2800" dirty="0">
                <a:latin typeface="+mn-lt"/>
              </a:rPr>
              <a:t>Label the vertical axis with the </a:t>
            </a:r>
            <a:br>
              <a:rPr lang="en-AU" sz="2800" dirty="0">
                <a:latin typeface="+mn-lt"/>
              </a:rPr>
            </a:br>
            <a:r>
              <a:rPr lang="en-AU" sz="2800" dirty="0">
                <a:latin typeface="+mn-lt"/>
              </a:rPr>
              <a:t>dependent variable, including units.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AU" sz="2800" dirty="0">
                <a:latin typeface="+mn-lt"/>
              </a:rPr>
              <a:t>Mark each data point with a small dot.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AU" sz="2800" dirty="0">
                <a:latin typeface="+mn-lt"/>
              </a:rPr>
              <a:t>Draw a line of best fit through or near </a:t>
            </a:r>
            <a:br>
              <a:rPr lang="en-AU" sz="2800" dirty="0">
                <a:latin typeface="+mn-lt"/>
              </a:rPr>
            </a:br>
            <a:r>
              <a:rPr lang="en-AU" sz="2800" dirty="0">
                <a:latin typeface="+mn-lt"/>
              </a:rPr>
              <a:t>as many dots as possible.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AU" sz="2800" dirty="0">
                <a:latin typeface="+mn-lt"/>
              </a:rPr>
              <a:t>Add a key if there is more than one set of</a:t>
            </a:r>
            <a:br>
              <a:rPr lang="en-AU" sz="2800" dirty="0">
                <a:latin typeface="+mn-lt"/>
              </a:rPr>
            </a:br>
            <a:r>
              <a:rPr lang="en-AU" sz="2800" dirty="0">
                <a:latin typeface="+mn-lt"/>
              </a:rPr>
              <a:t>data.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AU" sz="2800" dirty="0">
                <a:latin typeface="+mn-lt"/>
              </a:rPr>
              <a:t>Write an appropriate title.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AU" sz="2800" dirty="0">
              <a:latin typeface="+mn-lt"/>
            </a:endParaRPr>
          </a:p>
          <a:p>
            <a:endParaRPr lang="en-AU" sz="2800" dirty="0"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584497"/>
              </p:ext>
            </p:extLst>
          </p:nvPr>
        </p:nvGraphicFramePr>
        <p:xfrm>
          <a:off x="6809323" y="2282778"/>
          <a:ext cx="5086465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5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99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799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Time (min)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Tin Temperature (°C)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Copper Temperature (°C)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74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38100"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r>
              <a:rPr lang="en-AU" dirty="0"/>
              <a:t>Scientific Method:</a:t>
            </a:r>
            <a:br>
              <a:rPr lang="en-AU" dirty="0"/>
            </a:br>
            <a:r>
              <a:rPr lang="en-AU" dirty="0"/>
              <a:t>Drawing Scatter </a:t>
            </a:r>
            <a:r>
              <a:rPr lang="en-AU" dirty="0" smtClean="0"/>
              <a:t>Graphs</a:t>
            </a:r>
            <a:br>
              <a:rPr lang="en-AU" dirty="0" smtClean="0"/>
            </a:br>
            <a:r>
              <a:rPr lang="en-AU" sz="2400" dirty="0" smtClean="0"/>
              <a:t>Year 7 Science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289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42440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396108"/>
            <a:ext cx="449854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38150" y="3223067"/>
            <a:ext cx="9753600" cy="32063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dirty="0"/>
              <a:t/>
            </a:r>
            <a:br>
              <a:rPr lang="en-AU" sz="3200" dirty="0"/>
            </a:br>
            <a:endParaRPr lang="en-AU" sz="3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176503"/>
              </p:ext>
            </p:extLst>
          </p:nvPr>
        </p:nvGraphicFramePr>
        <p:xfrm>
          <a:off x="9326922" y="315961"/>
          <a:ext cx="2713678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136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7807">
                <a:tc>
                  <a:txBody>
                    <a:bodyPr/>
                    <a:lstStyle/>
                    <a:p>
                      <a:r>
                        <a:rPr lang="en-AU" sz="2000" dirty="0"/>
                        <a:t>CFU 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/>
                        <a:t>What type of graph are we drawing</a:t>
                      </a:r>
                      <a:r>
                        <a:rPr lang="en-AU" sz="2000" baseline="0" dirty="0"/>
                        <a:t> </a:t>
                      </a:r>
                      <a:r>
                        <a:rPr lang="en-AU" sz="2000" dirty="0"/>
                        <a:t>today?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4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260730" y="3223067"/>
            <a:ext cx="8924214" cy="31223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Think, Pair, Share: Look at the graphs on the next slide.  Identify as many similarities and differences as you can between the graphs.</a:t>
            </a:r>
          </a:p>
          <a:p>
            <a:endParaRPr lang="en-AU" sz="28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0730" y="890021"/>
            <a:ext cx="8933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/>
              <a:t>Draw scatter graphs of continuous data.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428418"/>
              </p:ext>
            </p:extLst>
          </p:nvPr>
        </p:nvGraphicFramePr>
        <p:xfrm>
          <a:off x="9326922" y="1574185"/>
          <a:ext cx="2713678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136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sz="2000" dirty="0"/>
                        <a:t>CFU 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/>
                        <a:t>What is</a:t>
                      </a:r>
                      <a:r>
                        <a:rPr lang="en-AU" sz="2000" baseline="0" dirty="0"/>
                        <a:t> continuous data?</a:t>
                      </a:r>
                      <a:endParaRPr lang="en-AU" sz="20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4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7B2289B8-CA8E-4774-8F36-5A4761A07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978997"/>
              </p:ext>
            </p:extLst>
          </p:nvPr>
        </p:nvGraphicFramePr>
        <p:xfrm>
          <a:off x="9326922" y="5423552"/>
          <a:ext cx="2713678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136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con·tin·u·ous</a:t>
                      </a:r>
                      <a:r>
                        <a:rPr lang="en-AU" baseline="0" dirty="0"/>
                        <a:t> </a:t>
                      </a:r>
                      <a:r>
                        <a:rPr lang="en-AU" dirty="0" err="1"/>
                        <a:t>da·ta</a:t>
                      </a:r>
                      <a:r>
                        <a:rPr lang="en-AU" dirty="0"/>
                        <a:t> (</a:t>
                      </a:r>
                      <a:r>
                        <a:rPr lang="en-AU" i="1" dirty="0"/>
                        <a:t>noun</a:t>
                      </a:r>
                      <a:r>
                        <a:rPr lang="en-AU" i="0" dirty="0"/>
                        <a:t>)</a:t>
                      </a:r>
                      <a:r>
                        <a:rPr lang="en-AU" dirty="0"/>
                        <a:t> data that</a:t>
                      </a:r>
                      <a:r>
                        <a:rPr lang="en-AU" baseline="0" dirty="0"/>
                        <a:t> can be measured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2"/>
          <a:stretch/>
        </p:blipFill>
        <p:spPr>
          <a:xfrm>
            <a:off x="7419466" y="1874298"/>
            <a:ext cx="4610792" cy="35810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48330" y="5455351"/>
            <a:ext cx="1486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latin typeface="Berlin Sans FB" panose="020E0602020502020306" pitchFamily="34" charset="0"/>
              </a:rPr>
              <a:t>Type of fruit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6041914" y="3245402"/>
            <a:ext cx="2149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latin typeface="Berlin Sans FB" panose="020E0602020502020306" pitchFamily="34" charset="0"/>
              </a:rPr>
              <a:t>Number of People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85961" y="1423107"/>
            <a:ext cx="2100957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latin typeface="Berlin Sans FB" panose="020E0602020502020306" pitchFamily="34" charset="0"/>
              </a:rPr>
              <a:t>Favourite Type of Fruit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0" y="1771936"/>
            <a:ext cx="5080000" cy="381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2D747C9-981A-4B04-A30A-FD0990D073A7}"/>
              </a:ext>
            </a:extLst>
          </p:cNvPr>
          <p:cNvSpPr txBox="1"/>
          <p:nvPr/>
        </p:nvSpPr>
        <p:spPr>
          <a:xfrm>
            <a:off x="0" y="0"/>
            <a:ext cx="449854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1858A2DD-844D-4BCD-9BB6-8D33F6CEF94E}"/>
              </a:ext>
            </a:extLst>
          </p:cNvPr>
          <p:cNvSpPr txBox="1">
            <a:spLocks/>
          </p:cNvSpPr>
          <p:nvPr/>
        </p:nvSpPr>
        <p:spPr>
          <a:xfrm>
            <a:off x="260730" y="826959"/>
            <a:ext cx="11372134" cy="31223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List the similarities and differences between the graphs on your whiteboard.</a:t>
            </a:r>
          </a:p>
        </p:txBody>
      </p:sp>
    </p:spTree>
    <p:extLst>
      <p:ext uri="{BB962C8B-B14F-4D97-AF65-F5344CB8AC3E}">
        <p14:creationId xmlns:p14="http://schemas.microsoft.com/office/powerpoint/2010/main" val="158892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4" y="919233"/>
            <a:ext cx="9018113" cy="13079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Scientists often show quantitative observations using graphs. For continuous data, they use scatter graphs.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148582"/>
              </p:ext>
            </p:extLst>
          </p:nvPr>
        </p:nvGraphicFramePr>
        <p:xfrm>
          <a:off x="9326922" y="152314"/>
          <a:ext cx="2713678" cy="3535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136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sz="2000" dirty="0"/>
                        <a:t>CFU 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AU" sz="2000" baseline="0" dirty="0"/>
                        <a:t>Which of the following are quantitative observations?</a:t>
                      </a:r>
                    </a:p>
                    <a:p>
                      <a:pPr marL="457200" indent="-457200">
                        <a:buFont typeface="+mj-lt"/>
                        <a:buAutoNum type="alphaLcParenR"/>
                      </a:pPr>
                      <a:r>
                        <a:rPr lang="en-AU" sz="2000" baseline="0" dirty="0"/>
                        <a:t>The tree was tall</a:t>
                      </a:r>
                    </a:p>
                    <a:p>
                      <a:pPr marL="457200" indent="-457200">
                        <a:buFont typeface="+mj-lt"/>
                        <a:buAutoNum type="alphaLcParenR"/>
                      </a:pPr>
                      <a:r>
                        <a:rPr lang="en-AU" sz="2000" baseline="0" dirty="0"/>
                        <a:t>The tree was 10.5m tall</a:t>
                      </a:r>
                    </a:p>
                    <a:p>
                      <a:pPr marL="457200" indent="-457200">
                        <a:buFont typeface="+mj-lt"/>
                        <a:buAutoNum type="alphaLcParenR"/>
                      </a:pPr>
                      <a:r>
                        <a:rPr lang="en-AU" sz="2000" baseline="0" dirty="0"/>
                        <a:t>The plant has pink flowers</a:t>
                      </a:r>
                    </a:p>
                    <a:p>
                      <a:pPr marL="457200" indent="-457200">
                        <a:buFont typeface="+mj-lt"/>
                        <a:buAutoNum type="alphaLcParenR"/>
                      </a:pPr>
                      <a:r>
                        <a:rPr lang="en-AU" sz="2000" baseline="0" dirty="0"/>
                        <a:t>The plants has 7 flowers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4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267554" y="2386005"/>
            <a:ext cx="8832111" cy="3682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2800" dirty="0">
                <a:latin typeface="+mn-lt"/>
              </a:rPr>
              <a:t>Continuous data is data that must be measured. It can be any number: it doesn’t have to be a whole number like discrete data does.</a:t>
            </a:r>
          </a:p>
          <a:p>
            <a:pPr>
              <a:lnSpc>
                <a:spcPct val="100000"/>
              </a:lnSpc>
            </a:pPr>
            <a:endParaRPr lang="en-AU" sz="28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AU" sz="2800" dirty="0">
                <a:latin typeface="+mn-lt"/>
              </a:rPr>
              <a:t>Examples of continuous data include time, distance and temperature.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3111" y="1824748"/>
            <a:ext cx="912352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359695"/>
              </p:ext>
            </p:extLst>
          </p:nvPr>
        </p:nvGraphicFramePr>
        <p:xfrm>
          <a:off x="9326922" y="3854733"/>
          <a:ext cx="2713678" cy="1402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136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sz="2000" dirty="0"/>
                        <a:t>CFU 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AU" sz="2000" baseline="0" dirty="0"/>
                        <a:t>In your own words, what is continuous data?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4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749570"/>
              </p:ext>
            </p:extLst>
          </p:nvPr>
        </p:nvGraphicFramePr>
        <p:xfrm>
          <a:off x="4777400" y="4970926"/>
          <a:ext cx="4277932" cy="1706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779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sz="2000" dirty="0"/>
                        <a:t>CFU 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AU" sz="2000" baseline="0" dirty="0"/>
                        <a:t>Which of the following is continuous data? Be ready to give a reason why.</a:t>
                      </a:r>
                    </a:p>
                    <a:p>
                      <a:pPr marL="457200" indent="-457200">
                        <a:buFont typeface="+mj-lt"/>
                        <a:buAutoNum type="alphaLcParenR"/>
                      </a:pPr>
                      <a:r>
                        <a:rPr lang="en-AU" sz="2000" baseline="0" dirty="0"/>
                        <a:t>The plant is </a:t>
                      </a:r>
                      <a:r>
                        <a:rPr lang="en-AU" sz="2000" baseline="0" dirty="0" smtClean="0"/>
                        <a:t>35.7cm </a:t>
                      </a:r>
                      <a:r>
                        <a:rPr lang="en-AU" sz="2000" baseline="0" dirty="0"/>
                        <a:t>tall</a:t>
                      </a:r>
                    </a:p>
                    <a:p>
                      <a:pPr marL="457200" indent="-457200">
                        <a:buFont typeface="+mj-lt"/>
                        <a:buAutoNum type="alphaLcParenR"/>
                      </a:pPr>
                      <a:r>
                        <a:rPr lang="en-AU" sz="2000" baseline="0" dirty="0"/>
                        <a:t>There are 9 flowers on the plant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4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00B0BC78-1C13-4249-9CE4-3F0B2D950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612267"/>
              </p:ext>
            </p:extLst>
          </p:nvPr>
        </p:nvGraphicFramePr>
        <p:xfrm>
          <a:off x="9326922" y="5423552"/>
          <a:ext cx="2713678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136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con·tin·u·ous</a:t>
                      </a:r>
                      <a:r>
                        <a:rPr lang="en-AU" baseline="0" dirty="0"/>
                        <a:t> </a:t>
                      </a:r>
                      <a:r>
                        <a:rPr lang="en-AU" dirty="0" err="1"/>
                        <a:t>da·ta</a:t>
                      </a:r>
                      <a:r>
                        <a:rPr lang="en-AU" dirty="0"/>
                        <a:t> (</a:t>
                      </a:r>
                      <a:r>
                        <a:rPr lang="en-AU" i="1" dirty="0"/>
                        <a:t>noun</a:t>
                      </a:r>
                      <a:r>
                        <a:rPr lang="en-AU" i="0" dirty="0"/>
                        <a:t>)</a:t>
                      </a:r>
                      <a:r>
                        <a:rPr lang="en-AU" dirty="0"/>
                        <a:t> data that</a:t>
                      </a:r>
                      <a:r>
                        <a:rPr lang="en-AU" baseline="0" dirty="0"/>
                        <a:t> can be measured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7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67554" y="1974119"/>
            <a:ext cx="10810541" cy="44603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AU" sz="2800" dirty="0">
                <a:latin typeface="+mn-lt"/>
              </a:rPr>
              <a:t>Steps for drawing a scatter graph: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AU" sz="2800" dirty="0">
                <a:latin typeface="+mn-lt"/>
              </a:rPr>
              <a:t>Draw the horizontal and vertical axes.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AU" sz="2800" dirty="0">
                <a:latin typeface="+mn-lt"/>
              </a:rPr>
              <a:t>Label the horizontal axis with the independent variable, including units.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AU" sz="2800" dirty="0">
                <a:latin typeface="+mn-lt"/>
              </a:rPr>
              <a:t>Label the vertical axis with the dependent variable, including units.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AU" sz="2800" dirty="0">
                <a:latin typeface="+mn-lt"/>
              </a:rPr>
              <a:t>Mark each data point with a small dot.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AU" sz="2800" dirty="0">
                <a:latin typeface="+mn-lt"/>
              </a:rPr>
              <a:t>Draw a line of best fit through or near as many dots as possible.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AU" sz="2800" dirty="0">
                <a:latin typeface="+mn-lt"/>
              </a:rPr>
              <a:t>Add a key if there is more than one set of data.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AU" sz="2800" dirty="0">
                <a:latin typeface="+mn-lt"/>
              </a:rPr>
              <a:t>Write an appropriate title.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AU" sz="2800" dirty="0">
              <a:latin typeface="+mn-lt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3111" y="1824748"/>
            <a:ext cx="912352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5013E4CD-ACB6-4320-8698-4D9D414377B5}"/>
              </a:ext>
            </a:extLst>
          </p:cNvPr>
          <p:cNvSpPr txBox="1">
            <a:spLocks/>
          </p:cNvSpPr>
          <p:nvPr/>
        </p:nvSpPr>
        <p:spPr>
          <a:xfrm>
            <a:off x="267554" y="919233"/>
            <a:ext cx="9018113" cy="13079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Scientists often show quantitative observations using graphs. For continuous data, they use scatter graphs.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23B28290-FC37-4198-8D5D-F9CF41BFA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374017"/>
              </p:ext>
            </p:extLst>
          </p:nvPr>
        </p:nvGraphicFramePr>
        <p:xfrm>
          <a:off x="9326922" y="5423552"/>
          <a:ext cx="2713678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136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con·tin·u·ous</a:t>
                      </a:r>
                      <a:r>
                        <a:rPr lang="en-AU" baseline="0" dirty="0"/>
                        <a:t> </a:t>
                      </a:r>
                      <a:r>
                        <a:rPr lang="en-AU" dirty="0" err="1"/>
                        <a:t>da·ta</a:t>
                      </a:r>
                      <a:r>
                        <a:rPr lang="en-AU" dirty="0"/>
                        <a:t> (</a:t>
                      </a:r>
                      <a:r>
                        <a:rPr lang="en-AU" i="1" dirty="0"/>
                        <a:t>noun</a:t>
                      </a:r>
                      <a:r>
                        <a:rPr lang="en-AU" i="0" dirty="0"/>
                        <a:t>)</a:t>
                      </a:r>
                      <a:r>
                        <a:rPr lang="en-AU" dirty="0"/>
                        <a:t> data that</a:t>
                      </a:r>
                      <a:r>
                        <a:rPr lang="en-AU" baseline="0" dirty="0"/>
                        <a:t> can be measured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74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5" y="926852"/>
            <a:ext cx="8924214" cy="12011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Aim: To find out if plants which are given fertiliser grow faster than plants without fertiliser.</a:t>
            </a:r>
            <a:endParaRPr lang="en-AU" sz="3200" b="1" dirty="0">
              <a:latin typeface="+mn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201204"/>
              </p:ext>
            </p:extLst>
          </p:nvPr>
        </p:nvGraphicFramePr>
        <p:xfrm>
          <a:off x="9326922" y="184343"/>
          <a:ext cx="2713678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136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sz="2000" dirty="0"/>
                        <a:t>CFU 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/>
                        <a:t>What is the</a:t>
                      </a:r>
                      <a:r>
                        <a:rPr lang="en-AU" sz="2000" baseline="0" dirty="0"/>
                        <a:t> independent variable?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4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68241" y="1830289"/>
            <a:ext cx="912352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352204"/>
              </p:ext>
            </p:extLst>
          </p:nvPr>
        </p:nvGraphicFramePr>
        <p:xfrm>
          <a:off x="9326922" y="1527457"/>
          <a:ext cx="2713678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136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sz="2000" dirty="0"/>
                        <a:t>CFU 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/>
                        <a:t>Wha</a:t>
                      </a:r>
                      <a:r>
                        <a:rPr lang="en-AU" sz="2000" baseline="0" dirty="0"/>
                        <a:t>t is the dependent variable?</a:t>
                      </a:r>
                      <a:endParaRPr lang="en-AU" sz="20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  <a:alpha val="4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824993"/>
              </p:ext>
            </p:extLst>
          </p:nvPr>
        </p:nvGraphicFramePr>
        <p:xfrm>
          <a:off x="1522154" y="3225317"/>
          <a:ext cx="68847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0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48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348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Time (weeks)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Height of</a:t>
                      </a:r>
                      <a:r>
                        <a:rPr lang="en-AU" sz="2000" baseline="0" dirty="0">
                          <a:solidFill>
                            <a:schemeClr val="tx1"/>
                          </a:solidFill>
                        </a:rPr>
                        <a:t> Plant Without Fertiliser (cm)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Height of</a:t>
                      </a:r>
                      <a:r>
                        <a:rPr lang="en-AU" sz="2000" baseline="0" dirty="0">
                          <a:solidFill>
                            <a:schemeClr val="tx1"/>
                          </a:solidFill>
                        </a:rPr>
                        <a:t> Plant With Fertiliser (cm)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6.0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6.5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9.0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9.5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11.5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11.0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14.0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267555" y="2024158"/>
            <a:ext cx="8924214" cy="12011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The data collected in the experiment is shown in the table below.</a:t>
            </a:r>
            <a:endParaRPr lang="en-AU" sz="3200" b="1" dirty="0">
              <a:latin typeface="+mn-lt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C602344F-5E7C-402E-9442-B8B618224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069569"/>
              </p:ext>
            </p:extLst>
          </p:nvPr>
        </p:nvGraphicFramePr>
        <p:xfrm>
          <a:off x="9326922" y="5423552"/>
          <a:ext cx="2713678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136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con·tin·u·ous</a:t>
                      </a:r>
                      <a:r>
                        <a:rPr lang="en-AU" baseline="0" dirty="0"/>
                        <a:t> </a:t>
                      </a:r>
                      <a:r>
                        <a:rPr lang="en-AU" dirty="0" err="1"/>
                        <a:t>da·ta</a:t>
                      </a:r>
                      <a:r>
                        <a:rPr lang="en-AU" dirty="0"/>
                        <a:t> (</a:t>
                      </a:r>
                      <a:r>
                        <a:rPr lang="en-AU" i="1" dirty="0"/>
                        <a:t>noun</a:t>
                      </a:r>
                      <a:r>
                        <a:rPr lang="en-AU" i="0" dirty="0"/>
                        <a:t>)</a:t>
                      </a:r>
                      <a:r>
                        <a:rPr lang="en-AU" dirty="0"/>
                        <a:t> data that</a:t>
                      </a:r>
                      <a:r>
                        <a:rPr lang="en-AU" baseline="0" dirty="0"/>
                        <a:t> can be measured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25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7064" y="926852"/>
            <a:ext cx="7412063" cy="12011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Aim: To find out if plants which are given fertiliser grow faster than plants without fertiliser.</a:t>
            </a:r>
            <a:endParaRPr lang="en-AU" sz="2800" b="1" dirty="0">
              <a:latin typeface="+mn-l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8241" y="1830289"/>
            <a:ext cx="912352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267555" y="2024157"/>
            <a:ext cx="7132961" cy="45428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Step 1:  Draw the horizontal axis two squares from the bottom and the vertical axis two squares from the left edge. </a:t>
            </a:r>
            <a:endParaRPr lang="en-AU" sz="3200" b="1" dirty="0">
              <a:latin typeface="+mn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716860"/>
              </p:ext>
            </p:extLst>
          </p:nvPr>
        </p:nvGraphicFramePr>
        <p:xfrm>
          <a:off x="7764936" y="131435"/>
          <a:ext cx="4320000" cy="6483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06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93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63734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352662"/>
              </p:ext>
            </p:extLst>
          </p:nvPr>
        </p:nvGraphicFramePr>
        <p:xfrm>
          <a:off x="386625" y="4492328"/>
          <a:ext cx="68847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0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48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348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Time (weeks)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Height of</a:t>
                      </a:r>
                      <a:r>
                        <a:rPr lang="en-AU" sz="2000" baseline="0" dirty="0">
                          <a:solidFill>
                            <a:schemeClr val="tx1"/>
                          </a:solidFill>
                        </a:rPr>
                        <a:t> Plant Without Fertiliser (cm)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Height of</a:t>
                      </a:r>
                      <a:r>
                        <a:rPr lang="en-AU" sz="2000" baseline="0" dirty="0">
                          <a:solidFill>
                            <a:schemeClr val="tx1"/>
                          </a:solidFill>
                        </a:rPr>
                        <a:t> Plant With Fertiliser (cm)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6.0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6.5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9.0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9.5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11.5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11.0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14.0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21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8241" y="1830289"/>
            <a:ext cx="912352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267555" y="2024157"/>
            <a:ext cx="7132961" cy="45428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Step 2:  Label the horizontal axis with the independent variable, including units.</a:t>
            </a:r>
          </a:p>
          <a:p>
            <a:endParaRPr lang="en-AU" sz="2800" dirty="0">
              <a:latin typeface="+mn-lt"/>
            </a:endParaRPr>
          </a:p>
          <a:p>
            <a:r>
              <a:rPr lang="en-AU" sz="2800" dirty="0">
                <a:latin typeface="+mn-lt"/>
              </a:rPr>
              <a:t>Using small dashes, mark even spaces along the horizontal axis and write numbers under each dash.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453272"/>
              </p:ext>
            </p:extLst>
          </p:nvPr>
        </p:nvGraphicFramePr>
        <p:xfrm>
          <a:off x="392604" y="4494308"/>
          <a:ext cx="68847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0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348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348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Time (weeks)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Height of</a:t>
                      </a:r>
                      <a:r>
                        <a:rPr lang="en-AU" sz="2000" baseline="0" dirty="0">
                          <a:solidFill>
                            <a:schemeClr val="tx1"/>
                          </a:solidFill>
                        </a:rPr>
                        <a:t> Plant Without Fertiliser (cm)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Height of</a:t>
                      </a:r>
                      <a:r>
                        <a:rPr lang="en-AU" sz="2000" baseline="0" dirty="0">
                          <a:solidFill>
                            <a:schemeClr val="tx1"/>
                          </a:solidFill>
                        </a:rPr>
                        <a:t> Plant With Fertiliser (cm)</a:t>
                      </a:r>
                      <a:endParaRPr lang="en-AU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6.0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6.5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9.0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9.5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11.5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11.0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>
                          <a:solidFill>
                            <a:schemeClr val="tx1"/>
                          </a:solidFill>
                        </a:rPr>
                        <a:t>14.0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xmlns="" id="{8E0C8E24-0DD0-49A2-9D8B-B0D66AD0CA1C}"/>
              </a:ext>
            </a:extLst>
          </p:cNvPr>
          <p:cNvSpPr txBox="1">
            <a:spLocks/>
          </p:cNvSpPr>
          <p:nvPr/>
        </p:nvSpPr>
        <p:spPr>
          <a:xfrm>
            <a:off x="107064" y="926852"/>
            <a:ext cx="7412063" cy="12011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Aim: To find out if plants which are given fertiliser grow faster than plants without fertiliser.</a:t>
            </a:r>
            <a:endParaRPr lang="en-AU" sz="2800" b="1" dirty="0">
              <a:latin typeface="+mn-lt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A7DD2D13-928C-410C-85DA-5B2A77E7B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860914"/>
              </p:ext>
            </p:extLst>
          </p:nvPr>
        </p:nvGraphicFramePr>
        <p:xfrm>
          <a:off x="7764936" y="131435"/>
          <a:ext cx="4320000" cy="6483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06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93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63734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80000">
                <a:tc rowSpan="2"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8000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2444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6B778AE-A1EE-4B55-8366-B0E9D11772D5}"/>
              </a:ext>
            </a:extLst>
          </p:cNvPr>
          <p:cNvSpPr txBox="1"/>
          <p:nvPr/>
        </p:nvSpPr>
        <p:spPr>
          <a:xfrm>
            <a:off x="8206548" y="5849762"/>
            <a:ext cx="29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F6652FB-9B8F-4F4A-9763-C01844A8A4CE}"/>
              </a:ext>
            </a:extLst>
          </p:cNvPr>
          <p:cNvSpPr txBox="1"/>
          <p:nvPr/>
        </p:nvSpPr>
        <p:spPr>
          <a:xfrm>
            <a:off x="9047716" y="6034428"/>
            <a:ext cx="29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2000FB1-7C31-45FF-8E32-546FE109D836}"/>
              </a:ext>
            </a:extLst>
          </p:cNvPr>
          <p:cNvSpPr txBox="1"/>
          <p:nvPr/>
        </p:nvSpPr>
        <p:spPr>
          <a:xfrm>
            <a:off x="9781322" y="6034428"/>
            <a:ext cx="29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5D77E4D-BD86-4D96-B922-1CE43CE39EFF}"/>
              </a:ext>
            </a:extLst>
          </p:cNvPr>
          <p:cNvSpPr txBox="1"/>
          <p:nvPr/>
        </p:nvSpPr>
        <p:spPr>
          <a:xfrm>
            <a:off x="10498593" y="6034428"/>
            <a:ext cx="29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9A536A1-A1F2-4CE6-AC38-1D4FB0282011}"/>
              </a:ext>
            </a:extLst>
          </p:cNvPr>
          <p:cNvSpPr txBox="1"/>
          <p:nvPr/>
        </p:nvSpPr>
        <p:spPr>
          <a:xfrm>
            <a:off x="11215864" y="6034428"/>
            <a:ext cx="29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E84C1A3-867B-4072-807D-591B6A8CEC50}"/>
              </a:ext>
            </a:extLst>
          </p:cNvPr>
          <p:cNvSpPr txBox="1"/>
          <p:nvPr/>
        </p:nvSpPr>
        <p:spPr>
          <a:xfrm>
            <a:off x="11933135" y="6034428"/>
            <a:ext cx="291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8BA29D3-42C9-44B6-A193-29336516DB25}"/>
              </a:ext>
            </a:extLst>
          </p:cNvPr>
          <p:cNvSpPr txBox="1"/>
          <p:nvPr/>
        </p:nvSpPr>
        <p:spPr>
          <a:xfrm>
            <a:off x="9344675" y="6231206"/>
            <a:ext cx="1871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Time (weeks)</a:t>
            </a:r>
          </a:p>
        </p:txBody>
      </p:sp>
    </p:spTree>
    <p:extLst>
      <p:ext uri="{BB962C8B-B14F-4D97-AF65-F5344CB8AC3E}">
        <p14:creationId xmlns:p14="http://schemas.microsoft.com/office/powerpoint/2010/main" val="10136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0" grpId="0"/>
      <p:bldP spid="21" grpId="0"/>
      <p:bldP spid="22" grpId="0"/>
      <p:bldP spid="23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9463</TotalTime>
  <Words>1402</Words>
  <Application>Microsoft Office PowerPoint</Application>
  <PresentationFormat>Widescreen</PresentationFormat>
  <Paragraphs>358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Berlin Sans FB</vt:lpstr>
      <vt:lpstr>Calibri</vt:lpstr>
      <vt:lpstr>Calibri Light</vt:lpstr>
      <vt:lpstr>Office Theme</vt:lpstr>
      <vt:lpstr>PowerPoint Presentation</vt:lpstr>
      <vt:lpstr>Scientific Method: Drawing Scatter Graphs Year 7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teacher</cp:lastModifiedBy>
  <cp:revision>137</cp:revision>
  <dcterms:created xsi:type="dcterms:W3CDTF">2017-01-28T08:32:28Z</dcterms:created>
  <dcterms:modified xsi:type="dcterms:W3CDTF">2019-03-18T07:25:27Z</dcterms:modified>
</cp:coreProperties>
</file>