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3" r:id="rId4"/>
    <p:sldId id="280" r:id="rId5"/>
    <p:sldId id="284" r:id="rId6"/>
    <p:sldId id="285" r:id="rId7"/>
    <p:sldId id="287" r:id="rId8"/>
    <p:sldId id="288" r:id="rId9"/>
    <p:sldId id="282" r:id="rId10"/>
    <p:sldId id="272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355"/>
    <a:srgbClr val="FF255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8" autoAdjust="0"/>
    <p:restoredTop sz="94660"/>
  </p:normalViewPr>
  <p:slideViewPr>
    <p:cSldViewPr snapToGrid="0">
      <p:cViewPr varScale="1">
        <p:scale>
          <a:sx n="95" d="100"/>
          <a:sy n="95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t="-6000" r="-2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 smtClean="0"/>
          </a:p>
          <a:p>
            <a:r>
              <a:rPr lang="en-AU" sz="2800" dirty="0" smtClean="0"/>
              <a:t>Name the pieces of equipment shown in the apparatus drawn below:</a:t>
            </a:r>
            <a:endParaRPr lang="en-AU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70798" y="2732327"/>
            <a:ext cx="2964872" cy="2797508"/>
            <a:chOff x="4470798" y="2732327"/>
            <a:chExt cx="2964872" cy="2797508"/>
          </a:xfrm>
        </p:grpSpPr>
        <p:pic>
          <p:nvPicPr>
            <p:cNvPr id="21" name="Picture 20"/>
            <p:cNvPicPr/>
            <p:nvPr/>
          </p:nvPicPr>
          <p:blipFill rotWithShape="1">
            <a:blip r:embed="rId2" cstate="print"/>
            <a:srcRect t="37078" b="30465"/>
            <a:stretch/>
          </p:blipFill>
          <p:spPr bwMode="auto">
            <a:xfrm>
              <a:off x="4906332" y="3838657"/>
              <a:ext cx="1493752" cy="113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4470798" y="2732327"/>
              <a:ext cx="2964872" cy="2797508"/>
              <a:chOff x="4470798" y="2732327"/>
              <a:chExt cx="2964872" cy="27975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70798" y="5402374"/>
                <a:ext cx="2964872" cy="1274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8" name="Picture 17" descr="WS0108_00883-r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006" y="4263236"/>
                <a:ext cx="702929" cy="111390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4820535" y="3930729"/>
                <a:ext cx="1698830" cy="1463039"/>
                <a:chOff x="4820535" y="3930729"/>
                <a:chExt cx="1698830" cy="146303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998140" y="3930729"/>
                  <a:ext cx="1346662" cy="942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4820535" y="4030481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158880" y="4027713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2" name="Picture 21" descr="WS0105_00883-r_v2"/>
              <p:cNvPicPr/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61" b="4724"/>
              <a:stretch/>
            </p:blipFill>
            <p:spPr bwMode="auto">
              <a:xfrm>
                <a:off x="5251529" y="3112180"/>
                <a:ext cx="785290" cy="77061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5" name="Picture 14" descr="WS0117_00883-r"/>
              <p:cNvPicPr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53" r="37358" b="6836"/>
              <a:stretch/>
            </p:blipFill>
            <p:spPr bwMode="auto">
              <a:xfrm>
                <a:off x="5747725" y="2732327"/>
                <a:ext cx="180833" cy="110633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roup 9"/>
              <p:cNvGrpSpPr/>
              <p:nvPr/>
            </p:nvGrpSpPr>
            <p:grpSpPr>
              <a:xfrm>
                <a:off x="5747725" y="3035979"/>
                <a:ext cx="1667739" cy="2341163"/>
                <a:chOff x="5747725" y="3035979"/>
                <a:chExt cx="1667739" cy="2341163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6586125" y="5283862"/>
                  <a:ext cx="829339" cy="93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6676096" y="3035979"/>
                  <a:ext cx="69185" cy="22478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747725" y="3264440"/>
                  <a:ext cx="153300" cy="111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901025" y="3303158"/>
                  <a:ext cx="775071" cy="457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" name="Flowchart: Summing Junction 8"/>
                <p:cNvSpPr/>
                <p:nvPr/>
              </p:nvSpPr>
              <p:spPr>
                <a:xfrm>
                  <a:off x="6643673" y="3262086"/>
                  <a:ext cx="134032" cy="134032"/>
                </a:xfrm>
                <a:prstGeom prst="flowChartSummingJunc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91253"/>
              </p:ext>
            </p:extLst>
          </p:nvPr>
        </p:nvGraphicFramePr>
        <p:xfrm>
          <a:off x="7390263" y="148208"/>
          <a:ext cx="459719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Individual pieces</a:t>
                      </a:r>
                      <a:r>
                        <a:rPr lang="en-AU" sz="1800" b="0" baseline="0" dirty="0" smtClean="0"/>
                        <a:t> of equipment used together are called an </a:t>
                      </a:r>
                      <a:r>
                        <a:rPr lang="en-AU" sz="1800" b="1" baseline="0" dirty="0" smtClean="0"/>
                        <a:t>apparatus.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5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6000" r="-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20458" y="979662"/>
            <a:ext cx="0" cy="5878338"/>
          </a:xfrm>
          <a:prstGeom prst="line">
            <a:avLst/>
          </a:prstGeom>
          <a:ln w="28575">
            <a:solidFill>
              <a:srgbClr val="FF235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348020" y="143301"/>
            <a:ext cx="10370024" cy="1107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000" dirty="0" smtClean="0"/>
              <a:t>Heating Different Types of Water</a:t>
            </a:r>
            <a:endParaRPr lang="en-AU" sz="6000" dirty="0"/>
          </a:p>
        </p:txBody>
      </p:sp>
      <p:sp>
        <p:nvSpPr>
          <p:cNvPr id="10" name="TextBox 9"/>
          <p:cNvSpPr txBox="1"/>
          <p:nvPr/>
        </p:nvSpPr>
        <p:spPr>
          <a:xfrm>
            <a:off x="1120458" y="1029721"/>
            <a:ext cx="905587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900" u="sng" dirty="0" smtClean="0"/>
              <a:t>Aim</a:t>
            </a:r>
            <a:r>
              <a:rPr lang="en-AU" sz="2900" dirty="0" smtClean="0"/>
              <a:t>:  To find out if salty water heats faster than pure water</a:t>
            </a:r>
            <a:endParaRPr lang="en-AU" sz="2900" dirty="0"/>
          </a:p>
        </p:txBody>
      </p:sp>
      <p:sp>
        <p:nvSpPr>
          <p:cNvPr id="11" name="TextBox 10"/>
          <p:cNvSpPr txBox="1"/>
          <p:nvPr/>
        </p:nvSpPr>
        <p:spPr>
          <a:xfrm>
            <a:off x="1120458" y="1940256"/>
            <a:ext cx="1060431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900" u="sng" dirty="0" smtClean="0"/>
              <a:t>Variables</a:t>
            </a:r>
            <a:r>
              <a:rPr lang="en-AU" sz="2900" dirty="0" smtClean="0"/>
              <a:t>: 	Independent – Type of water</a:t>
            </a:r>
          </a:p>
          <a:p>
            <a:r>
              <a:rPr lang="en-AU" sz="2900" dirty="0"/>
              <a:t>	</a:t>
            </a:r>
            <a:r>
              <a:rPr lang="en-AU" sz="2900" dirty="0" smtClean="0"/>
              <a:t>	Dependent 	  – Rate of heating</a:t>
            </a:r>
          </a:p>
          <a:p>
            <a:r>
              <a:rPr lang="en-AU" sz="2900" dirty="0"/>
              <a:t>	</a:t>
            </a:r>
            <a:r>
              <a:rPr lang="en-AU" sz="2900" dirty="0" smtClean="0"/>
              <a:t>	Controlled 	  – Amount of water</a:t>
            </a:r>
          </a:p>
          <a:p>
            <a:r>
              <a:rPr lang="en-AU" sz="2900" dirty="0"/>
              <a:t>	</a:t>
            </a:r>
            <a:r>
              <a:rPr lang="en-AU" sz="2900" dirty="0" smtClean="0"/>
              <a:t>		        	  – Heat source</a:t>
            </a:r>
          </a:p>
          <a:p>
            <a:r>
              <a:rPr lang="en-AU" sz="2900" dirty="0"/>
              <a:t>	</a:t>
            </a:r>
            <a:r>
              <a:rPr lang="en-AU" sz="2900" dirty="0" smtClean="0"/>
              <a:t>			  – Size of beaker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0458" y="4587757"/>
            <a:ext cx="1034905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900" u="sng" dirty="0"/>
              <a:t>Hypothesis</a:t>
            </a:r>
            <a:r>
              <a:rPr lang="en-AU" sz="2900" dirty="0"/>
              <a:t>: </a:t>
            </a:r>
            <a:r>
              <a:rPr lang="en-AU" sz="2900" i="1" dirty="0" smtClean="0"/>
              <a:t>Write your own hypothesis or use one of the ones below</a:t>
            </a:r>
            <a:endParaRPr lang="en-AU" sz="2900" i="1" dirty="0"/>
          </a:p>
          <a:p>
            <a:endParaRPr lang="en-AU" sz="2900" i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Salty </a:t>
            </a:r>
            <a:r>
              <a:rPr lang="en-AU" sz="2400" dirty="0"/>
              <a:t>water heats faster than pure water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Pure </a:t>
            </a:r>
            <a:r>
              <a:rPr lang="en-AU" sz="2400" dirty="0"/>
              <a:t>water heats faster than salty water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Both </a:t>
            </a:r>
            <a:r>
              <a:rPr lang="en-AU" sz="2400" dirty="0"/>
              <a:t>types of water heat at the same </a:t>
            </a:r>
            <a:r>
              <a:rPr lang="en-AU" sz="2400" dirty="0" smtClean="0"/>
              <a:t>rate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741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2000" r="-2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20458" y="0"/>
            <a:ext cx="0" cy="6858000"/>
          </a:xfrm>
          <a:prstGeom prst="line">
            <a:avLst/>
          </a:prstGeom>
          <a:ln w="28575">
            <a:solidFill>
              <a:srgbClr val="FF235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9043" y="367805"/>
            <a:ext cx="4174873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900" u="sng" dirty="0" smtClean="0"/>
              <a:t>Equipment</a:t>
            </a:r>
            <a:r>
              <a:rPr lang="en-AU" sz="29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Bunsen burner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Heatproof 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Tripod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Gauze 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Retort stand, boss head and clamp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Thermometer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Beaker x2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Salt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Spatula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Stop watch or timer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900" dirty="0" smtClean="0"/>
              <a:t>Distilled water</a:t>
            </a:r>
            <a:endParaRPr lang="en-AU" sz="2900" dirty="0"/>
          </a:p>
        </p:txBody>
      </p:sp>
      <p:sp>
        <p:nvSpPr>
          <p:cNvPr id="11" name="TextBox 10"/>
          <p:cNvSpPr txBox="1"/>
          <p:nvPr/>
        </p:nvSpPr>
        <p:spPr>
          <a:xfrm>
            <a:off x="6033652" y="367805"/>
            <a:ext cx="489138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900" u="sng" dirty="0" smtClean="0"/>
              <a:t>Diagram of apparatus</a:t>
            </a:r>
            <a:r>
              <a:rPr lang="en-AU" sz="2900" dirty="0" smtClean="0"/>
              <a:t>: 	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56770" y="1460310"/>
            <a:ext cx="4452505" cy="4201165"/>
            <a:chOff x="4470798" y="2732327"/>
            <a:chExt cx="2964872" cy="2797508"/>
          </a:xfrm>
        </p:grpSpPr>
        <p:pic>
          <p:nvPicPr>
            <p:cNvPr id="14" name="Picture 13"/>
            <p:cNvPicPr/>
            <p:nvPr/>
          </p:nvPicPr>
          <p:blipFill rotWithShape="1">
            <a:blip r:embed="rId3" cstate="print"/>
            <a:srcRect t="37078" b="30465"/>
            <a:stretch/>
          </p:blipFill>
          <p:spPr bwMode="auto">
            <a:xfrm>
              <a:off x="4906332" y="3838657"/>
              <a:ext cx="1493752" cy="113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Group 14"/>
            <p:cNvGrpSpPr/>
            <p:nvPr/>
          </p:nvGrpSpPr>
          <p:grpSpPr>
            <a:xfrm>
              <a:off x="4470798" y="2732327"/>
              <a:ext cx="2964872" cy="2797508"/>
              <a:chOff x="4470798" y="2732327"/>
              <a:chExt cx="2964872" cy="279750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70798" y="5402374"/>
                <a:ext cx="2964872" cy="1274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7" name="Picture 16" descr="WS0108_00883-r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006" y="4263236"/>
                <a:ext cx="702929" cy="1113906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4820535" y="3930729"/>
                <a:ext cx="1698830" cy="1463039"/>
                <a:chOff x="4820535" y="3930729"/>
                <a:chExt cx="1698830" cy="1463039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98140" y="3930729"/>
                  <a:ext cx="1346662" cy="942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820535" y="4030481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158880" y="4027713"/>
                  <a:ext cx="360485" cy="13632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" name="Picture 18" descr="WS0105_00883-r_v2"/>
              <p:cNvPicPr/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761" b="4724"/>
              <a:stretch/>
            </p:blipFill>
            <p:spPr bwMode="auto">
              <a:xfrm>
                <a:off x="5251529" y="3112180"/>
                <a:ext cx="785290" cy="77061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20" name="Picture 19" descr="WS0117_00883-r"/>
              <p:cNvPicPr/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353" r="37358" b="6836"/>
              <a:stretch/>
            </p:blipFill>
            <p:spPr bwMode="auto">
              <a:xfrm>
                <a:off x="5747725" y="2732327"/>
                <a:ext cx="180833" cy="110633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" name="Group 20"/>
              <p:cNvGrpSpPr/>
              <p:nvPr/>
            </p:nvGrpSpPr>
            <p:grpSpPr>
              <a:xfrm>
                <a:off x="5747725" y="3035979"/>
                <a:ext cx="1667739" cy="2341163"/>
                <a:chOff x="5747725" y="3035979"/>
                <a:chExt cx="1667739" cy="2341163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586125" y="5283862"/>
                  <a:ext cx="829339" cy="9328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676096" y="3035979"/>
                  <a:ext cx="69185" cy="224788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5747725" y="3264440"/>
                  <a:ext cx="153300" cy="11114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5901025" y="3303158"/>
                  <a:ext cx="775071" cy="4571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6" name="Flowchart: Summing Junction 25"/>
                <p:cNvSpPr/>
                <p:nvPr/>
              </p:nvSpPr>
              <p:spPr>
                <a:xfrm>
                  <a:off x="6643673" y="3262086"/>
                  <a:ext cx="134032" cy="134032"/>
                </a:xfrm>
                <a:prstGeom prst="flowChartSummingJunct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341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2000" r="-2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20458" y="0"/>
            <a:ext cx="0" cy="6858000"/>
          </a:xfrm>
          <a:prstGeom prst="line">
            <a:avLst/>
          </a:prstGeom>
          <a:ln w="28575">
            <a:solidFill>
              <a:srgbClr val="FF235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7143" y="367805"/>
            <a:ext cx="113816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900" u="sng" dirty="0" smtClean="0"/>
              <a:t>Method:</a:t>
            </a:r>
            <a:endParaRPr lang="en-AU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Collect equipment and take it to your workspace.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Label one beaker with a P and the other with an 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Fill each beaker with 100mL of distilled water.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Add two spoons of salt to the beaker marked S and stir until dissolved.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Set up the apparatus using the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Measure and record the temperature of the plain water before heating.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Light the Bunsen burner using the correct procedure.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Heat the pure water for 10 minutes, recording the temperature every minute.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Repeat steps 6 to 8 for the salt water.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900" dirty="0" smtClean="0"/>
              <a:t>Leave equipment to cool before cleaning and putting it away.</a:t>
            </a:r>
          </a:p>
        </p:txBody>
      </p:sp>
    </p:spTree>
    <p:extLst>
      <p:ext uri="{BB962C8B-B14F-4D97-AF65-F5344CB8AC3E}">
        <p14:creationId xmlns:p14="http://schemas.microsoft.com/office/powerpoint/2010/main" val="10443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2000" r="-2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20458" y="0"/>
            <a:ext cx="0" cy="6858000"/>
          </a:xfrm>
          <a:prstGeom prst="line">
            <a:avLst/>
          </a:prstGeom>
          <a:ln w="28575">
            <a:solidFill>
              <a:srgbClr val="FF235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7143" y="367805"/>
            <a:ext cx="1138161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900" u="sng" dirty="0" smtClean="0"/>
              <a:t>Results:</a:t>
            </a:r>
            <a:endParaRPr lang="en-AU" sz="29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64739"/>
              </p:ext>
            </p:extLst>
          </p:nvPr>
        </p:nvGraphicFramePr>
        <p:xfrm>
          <a:off x="1366283" y="1036676"/>
          <a:ext cx="961183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0108"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Time (min)</a:t>
                      </a:r>
                      <a:endParaRPr lang="en-A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r>
                        <a:rPr lang="en-AU" sz="2800" b="0" baseline="0" dirty="0" smtClean="0">
                          <a:solidFill>
                            <a:schemeClr val="tx1"/>
                          </a:solidFill>
                        </a:rPr>
                        <a:t> of pure water (°C)</a:t>
                      </a:r>
                      <a:endParaRPr lang="en-AU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0" dirty="0" smtClean="0">
                          <a:solidFill>
                            <a:schemeClr val="tx1"/>
                          </a:solidFill>
                        </a:rPr>
                        <a:t>Temperature</a:t>
                      </a:r>
                      <a:r>
                        <a:rPr lang="en-AU" sz="2800" b="0" baseline="0" dirty="0" smtClean="0">
                          <a:solidFill>
                            <a:schemeClr val="tx1"/>
                          </a:solidFill>
                        </a:rPr>
                        <a:t> of salty water (°C)</a:t>
                      </a:r>
                      <a:endParaRPr lang="en-A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7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Classify the following observations as quantitative or qualitative.  </a:t>
            </a:r>
          </a:p>
          <a:p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 elephants are grey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There are two elephants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 small elephant has two tusks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There is a big elephant and a small elephant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49" y="3682594"/>
            <a:ext cx="3914714" cy="293225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32472"/>
              </p:ext>
            </p:extLst>
          </p:nvPr>
        </p:nvGraphicFramePr>
        <p:xfrm>
          <a:off x="6919415" y="148208"/>
          <a:ext cx="506803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6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Quantitative</a:t>
                      </a:r>
                      <a:r>
                        <a:rPr lang="en-AU" sz="1800" dirty="0"/>
                        <a:t> observations</a:t>
                      </a:r>
                      <a:r>
                        <a:rPr lang="en-AU" sz="1800" baseline="0" dirty="0"/>
                        <a:t> </a:t>
                      </a:r>
                      <a:r>
                        <a:rPr lang="en-AU" sz="1800" dirty="0"/>
                        <a:t>are </a:t>
                      </a:r>
                      <a:r>
                        <a:rPr lang="en-AU" sz="1800" b="1" dirty="0" smtClean="0"/>
                        <a:t>measurements. </a:t>
                      </a:r>
                      <a:r>
                        <a:rPr lang="en-AU" sz="1800" b="0" dirty="0" smtClean="0"/>
                        <a:t> They have a numerical</a:t>
                      </a:r>
                      <a:r>
                        <a:rPr lang="en-AU" sz="1800" b="0" baseline="0" dirty="0" smtClean="0"/>
                        <a:t> value and units.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Qualitative</a:t>
                      </a:r>
                      <a:r>
                        <a:rPr lang="en-AU" sz="1800" baseline="0" dirty="0" smtClean="0"/>
                        <a:t> </a:t>
                      </a:r>
                      <a:r>
                        <a:rPr lang="en-AU" sz="1800" baseline="0" dirty="0"/>
                        <a:t>observations are </a:t>
                      </a:r>
                      <a:r>
                        <a:rPr lang="en-AU" sz="1800" b="1" baseline="0" dirty="0"/>
                        <a:t>descriptions</a:t>
                      </a:r>
                      <a:endParaRPr lang="en-A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2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Which of the following is the observation and which is the inference?  Explain your choice.  </a:t>
            </a:r>
          </a:p>
          <a:p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The big elephant is the mother of the small elephant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There is a big elephant and a small elephant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49" y="3682594"/>
            <a:ext cx="3914714" cy="293225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60705"/>
              </p:ext>
            </p:extLst>
          </p:nvPr>
        </p:nvGraphicFramePr>
        <p:xfrm>
          <a:off x="6919415" y="148208"/>
          <a:ext cx="506803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6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Observations</a:t>
                      </a:r>
                      <a:r>
                        <a:rPr lang="en-AU" sz="1800" b="1" baseline="0" dirty="0" smtClean="0"/>
                        <a:t> </a:t>
                      </a:r>
                      <a:r>
                        <a:rPr lang="en-AU" sz="1800" b="0" baseline="0" dirty="0" smtClean="0"/>
                        <a:t>are statements of </a:t>
                      </a:r>
                      <a:r>
                        <a:rPr lang="en-AU" sz="1800" b="1" baseline="0" dirty="0" smtClean="0"/>
                        <a:t>fact</a:t>
                      </a:r>
                      <a:r>
                        <a:rPr lang="en-AU" sz="1800" b="0" baseline="0" dirty="0" smtClean="0"/>
                        <a:t> using descriptions or measurements.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Inferences </a:t>
                      </a:r>
                      <a:r>
                        <a:rPr lang="en-AU" sz="1800" b="0" dirty="0" smtClean="0"/>
                        <a:t>are </a:t>
                      </a:r>
                      <a:r>
                        <a:rPr lang="en-AU" sz="1800" b="0" baseline="0" dirty="0" smtClean="0"/>
                        <a:t>explanations of </a:t>
                      </a:r>
                      <a:r>
                        <a:rPr lang="en-AU" sz="1800" baseline="0" dirty="0" smtClean="0"/>
                        <a:t>observations.</a:t>
                      </a:r>
                      <a:endParaRPr lang="en-A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Observation:  Many people put salt in the water before they cook pasta or potatoes.</a:t>
            </a:r>
          </a:p>
          <a:p>
            <a:endParaRPr lang="en-AU" sz="2800" dirty="0"/>
          </a:p>
          <a:p>
            <a:r>
              <a:rPr lang="en-AU" sz="2800" dirty="0" smtClean="0"/>
              <a:t>Write an inference for this observation (hint: its not to do with the taste of the food).</a:t>
            </a:r>
          </a:p>
          <a:p>
            <a:endParaRPr lang="en-AU" sz="2800" dirty="0"/>
          </a:p>
          <a:p>
            <a:endParaRPr lang="en-AU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92861"/>
              </p:ext>
            </p:extLst>
          </p:nvPr>
        </p:nvGraphicFramePr>
        <p:xfrm>
          <a:off x="6919415" y="148208"/>
          <a:ext cx="506803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6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Observations</a:t>
                      </a:r>
                      <a:r>
                        <a:rPr lang="en-AU" sz="1800" b="1" baseline="0" dirty="0" smtClean="0"/>
                        <a:t> </a:t>
                      </a:r>
                      <a:r>
                        <a:rPr lang="en-AU" sz="1800" b="0" baseline="0" dirty="0" smtClean="0"/>
                        <a:t>are statements of </a:t>
                      </a:r>
                      <a:r>
                        <a:rPr lang="en-AU" sz="1800" b="1" baseline="0" dirty="0" smtClean="0"/>
                        <a:t>fact</a:t>
                      </a:r>
                      <a:r>
                        <a:rPr lang="en-AU" sz="1800" b="0" baseline="0" dirty="0" smtClean="0"/>
                        <a:t> using descriptions or measurements.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Inferences </a:t>
                      </a:r>
                      <a:r>
                        <a:rPr lang="en-AU" sz="1800" b="0" dirty="0" smtClean="0"/>
                        <a:t>are </a:t>
                      </a:r>
                      <a:r>
                        <a:rPr lang="en-AU" sz="1800" b="0" baseline="0" dirty="0" smtClean="0"/>
                        <a:t>explanations of </a:t>
                      </a:r>
                      <a:r>
                        <a:rPr lang="en-AU" sz="1800" baseline="0" dirty="0" smtClean="0"/>
                        <a:t>observations.</a:t>
                      </a:r>
                      <a:endParaRPr lang="en-A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Inference: 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question</a:t>
            </a:r>
            <a:r>
              <a:rPr lang="en-AU" sz="2800" dirty="0" smtClean="0"/>
              <a:t> that can be investigated.</a:t>
            </a:r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35292"/>
              </p:ext>
            </p:extLst>
          </p:nvPr>
        </p:nvGraphicFramePr>
        <p:xfrm>
          <a:off x="5745707" y="148208"/>
          <a:ext cx="624174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What you are </a:t>
                      </a:r>
                      <a:r>
                        <a:rPr lang="en-AU" sz="1800" b="0" baseline="0" dirty="0" smtClean="0"/>
                        <a:t>trying to find an answer to is the </a:t>
                      </a:r>
                      <a:r>
                        <a:rPr lang="en-AU" sz="1800" b="1" baseline="0" dirty="0" smtClean="0"/>
                        <a:t>question</a:t>
                      </a:r>
                      <a:endParaRPr lang="en-A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An </a:t>
                      </a:r>
                      <a:r>
                        <a:rPr lang="en-AU" sz="1800" b="1" dirty="0" smtClean="0"/>
                        <a:t>aim</a:t>
                      </a:r>
                      <a:r>
                        <a:rPr lang="en-AU" sz="1800" b="0" baseline="0" dirty="0" smtClean="0"/>
                        <a:t> is what you are trying to achieve in an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baseline="0" dirty="0" smtClean="0"/>
                        <a:t>A </a:t>
                      </a:r>
                      <a:r>
                        <a:rPr lang="en-AU" sz="1800" b="1" baseline="0" dirty="0" smtClean="0"/>
                        <a:t>hypothesis</a:t>
                      </a:r>
                      <a:r>
                        <a:rPr lang="en-AU" sz="1800" b="0" baseline="0" dirty="0" smtClean="0"/>
                        <a:t> is a testable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8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Inference: 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question</a:t>
            </a:r>
            <a:r>
              <a:rPr lang="en-AU" sz="2800" dirty="0" smtClean="0"/>
              <a:t> that can be investigated.</a:t>
            </a:r>
          </a:p>
          <a:p>
            <a:r>
              <a:rPr lang="en-AU" sz="2800" dirty="0" smtClean="0"/>
              <a:t>	Does salty water heat up faster than </a:t>
            </a:r>
            <a:r>
              <a:rPr lang="en-AU" sz="2800" dirty="0" smtClean="0"/>
              <a:t>pure water</a:t>
            </a:r>
            <a:r>
              <a:rPr lang="en-AU" sz="2800" dirty="0" smtClean="0"/>
              <a:t>?</a:t>
            </a:r>
          </a:p>
          <a:p>
            <a:endParaRPr lang="en-AU" sz="2800" dirty="0"/>
          </a:p>
          <a:p>
            <a:r>
              <a:rPr lang="en-AU" sz="2800" dirty="0" smtClean="0"/>
              <a:t>Write an </a:t>
            </a:r>
            <a:r>
              <a:rPr lang="en-AU" sz="2800" b="1" dirty="0" smtClean="0"/>
              <a:t>aim </a:t>
            </a:r>
            <a:r>
              <a:rPr lang="en-AU" sz="2800" dirty="0" smtClean="0"/>
              <a:t>for the question.</a:t>
            </a:r>
            <a:endParaRPr lang="en-AU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34901"/>
              </p:ext>
            </p:extLst>
          </p:nvPr>
        </p:nvGraphicFramePr>
        <p:xfrm>
          <a:off x="5745707" y="148208"/>
          <a:ext cx="624174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What you are </a:t>
                      </a:r>
                      <a:r>
                        <a:rPr lang="en-AU" sz="1800" b="0" baseline="0" dirty="0" smtClean="0"/>
                        <a:t>trying to find an answer to is the </a:t>
                      </a:r>
                      <a:r>
                        <a:rPr lang="en-AU" sz="1800" b="1" baseline="0" dirty="0" smtClean="0"/>
                        <a:t>question</a:t>
                      </a:r>
                      <a:endParaRPr lang="en-A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An </a:t>
                      </a:r>
                      <a:r>
                        <a:rPr lang="en-AU" sz="1800" b="1" dirty="0" smtClean="0"/>
                        <a:t>aim</a:t>
                      </a:r>
                      <a:r>
                        <a:rPr lang="en-AU" sz="1800" b="0" baseline="0" dirty="0" smtClean="0"/>
                        <a:t> is what you are trying to achieve in an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baseline="0" dirty="0" smtClean="0"/>
                        <a:t>A </a:t>
                      </a:r>
                      <a:r>
                        <a:rPr lang="en-AU" sz="1800" b="1" baseline="0" dirty="0" smtClean="0"/>
                        <a:t>hypothesis</a:t>
                      </a:r>
                      <a:r>
                        <a:rPr lang="en-AU" sz="1800" b="0" baseline="0" dirty="0" smtClean="0"/>
                        <a:t> is a testable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5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Inference: 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question</a:t>
            </a:r>
            <a:r>
              <a:rPr lang="en-AU" sz="2800" dirty="0" smtClean="0"/>
              <a:t> that can be investigated.</a:t>
            </a:r>
          </a:p>
          <a:p>
            <a:r>
              <a:rPr lang="en-AU" sz="2800" dirty="0" smtClean="0"/>
              <a:t>	Does salty water heat up faster than pure water?</a:t>
            </a:r>
          </a:p>
          <a:p>
            <a:endParaRPr lang="en-AU" sz="2800" dirty="0"/>
          </a:p>
          <a:p>
            <a:r>
              <a:rPr lang="en-AU" sz="2800" dirty="0" smtClean="0"/>
              <a:t>Write an </a:t>
            </a:r>
            <a:r>
              <a:rPr lang="en-AU" sz="2800" b="1" dirty="0" smtClean="0"/>
              <a:t>aim </a:t>
            </a:r>
            <a:r>
              <a:rPr lang="en-AU" sz="2800" dirty="0" smtClean="0"/>
              <a:t>for the question.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To find out if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hypothesis</a:t>
            </a:r>
            <a:r>
              <a:rPr lang="en-AU" sz="2800" dirty="0" smtClean="0"/>
              <a:t> for the experiment.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30118"/>
              </p:ext>
            </p:extLst>
          </p:nvPr>
        </p:nvGraphicFramePr>
        <p:xfrm>
          <a:off x="5745707" y="148208"/>
          <a:ext cx="624174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What you are </a:t>
                      </a:r>
                      <a:r>
                        <a:rPr lang="en-AU" sz="1800" b="0" baseline="0" dirty="0" smtClean="0"/>
                        <a:t>trying to find an answer to is the </a:t>
                      </a:r>
                      <a:r>
                        <a:rPr lang="en-AU" sz="1800" b="1" baseline="0" dirty="0" smtClean="0"/>
                        <a:t>question</a:t>
                      </a:r>
                      <a:endParaRPr lang="en-A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An </a:t>
                      </a:r>
                      <a:r>
                        <a:rPr lang="en-AU" sz="1800" b="1" dirty="0" smtClean="0"/>
                        <a:t>aim</a:t>
                      </a:r>
                      <a:r>
                        <a:rPr lang="en-AU" sz="1800" b="0" baseline="0" dirty="0" smtClean="0"/>
                        <a:t> is what you are trying to achieve in an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baseline="0" dirty="0" smtClean="0"/>
                        <a:t>A </a:t>
                      </a:r>
                      <a:r>
                        <a:rPr lang="en-AU" sz="1800" b="1" baseline="0" dirty="0" smtClean="0"/>
                        <a:t>hypothesis</a:t>
                      </a:r>
                      <a:r>
                        <a:rPr lang="en-AU" sz="1800" b="0" baseline="0" dirty="0" smtClean="0"/>
                        <a:t> is a testable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 smtClean="0"/>
              <a:t>Inference: 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question</a:t>
            </a:r>
            <a:r>
              <a:rPr lang="en-AU" sz="2800" dirty="0" smtClean="0"/>
              <a:t> that can be investigated.</a:t>
            </a:r>
          </a:p>
          <a:p>
            <a:r>
              <a:rPr lang="en-AU" sz="2800" dirty="0" smtClean="0"/>
              <a:t>	Does salty water heat up faster than pure water?</a:t>
            </a:r>
          </a:p>
          <a:p>
            <a:endParaRPr lang="en-AU" sz="2800" dirty="0"/>
          </a:p>
          <a:p>
            <a:r>
              <a:rPr lang="en-AU" sz="2800" dirty="0" smtClean="0"/>
              <a:t>Write an </a:t>
            </a:r>
            <a:r>
              <a:rPr lang="en-AU" sz="2800" b="1" dirty="0" smtClean="0"/>
              <a:t>aim </a:t>
            </a:r>
            <a:r>
              <a:rPr lang="en-AU" sz="2800" dirty="0" smtClean="0"/>
              <a:t>for the question.</a:t>
            </a:r>
          </a:p>
          <a:p>
            <a:r>
              <a:rPr lang="en-AU" sz="2800" dirty="0"/>
              <a:t>	</a:t>
            </a:r>
            <a:r>
              <a:rPr lang="en-AU" sz="2800" dirty="0" smtClean="0"/>
              <a:t>To find out if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Write a </a:t>
            </a:r>
            <a:r>
              <a:rPr lang="en-AU" sz="2800" b="1" dirty="0" smtClean="0"/>
              <a:t>hypothesis</a:t>
            </a:r>
            <a:r>
              <a:rPr lang="en-AU" sz="2800" dirty="0" smtClean="0"/>
              <a:t> for the experiment.</a:t>
            </a:r>
          </a:p>
          <a:p>
            <a:r>
              <a:rPr lang="en-AU" sz="2800" dirty="0"/>
              <a:t>	P</a:t>
            </a:r>
            <a:r>
              <a:rPr lang="en-AU" sz="2800" dirty="0" smtClean="0"/>
              <a:t>ure water heats faster than salty water.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83031"/>
              </p:ext>
            </p:extLst>
          </p:nvPr>
        </p:nvGraphicFramePr>
        <p:xfrm>
          <a:off x="5745707" y="148208"/>
          <a:ext cx="6241746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4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What you are </a:t>
                      </a:r>
                      <a:r>
                        <a:rPr lang="en-AU" sz="1800" b="0" baseline="0" dirty="0" smtClean="0"/>
                        <a:t>trying to find an answer to is the </a:t>
                      </a:r>
                      <a:r>
                        <a:rPr lang="en-AU" sz="1800" b="1" baseline="0" dirty="0" smtClean="0"/>
                        <a:t>question</a:t>
                      </a:r>
                      <a:endParaRPr lang="en-A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 smtClean="0"/>
                        <a:t>An </a:t>
                      </a:r>
                      <a:r>
                        <a:rPr lang="en-AU" sz="1800" b="1" dirty="0" smtClean="0"/>
                        <a:t>aim</a:t>
                      </a:r>
                      <a:r>
                        <a:rPr lang="en-AU" sz="1800" b="0" baseline="0" dirty="0" smtClean="0"/>
                        <a:t> is what you are trying to achieve in an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baseline="0" dirty="0" smtClean="0"/>
                        <a:t>A </a:t>
                      </a:r>
                      <a:r>
                        <a:rPr lang="en-AU" sz="1800" b="1" baseline="0" dirty="0" smtClean="0"/>
                        <a:t>hypothesis</a:t>
                      </a:r>
                      <a:r>
                        <a:rPr lang="en-AU" sz="1800" b="0" baseline="0" dirty="0" smtClean="0"/>
                        <a:t> is a testable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0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6844" y="1012591"/>
            <a:ext cx="11497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 smtClean="0"/>
          </a:p>
          <a:p>
            <a:endParaRPr lang="en-AU" sz="2800" dirty="0" smtClean="0"/>
          </a:p>
          <a:p>
            <a:r>
              <a:rPr lang="en-AU" sz="2800" dirty="0" smtClean="0"/>
              <a:t>Identify the variables in this experiment.  </a:t>
            </a:r>
          </a:p>
          <a:p>
            <a:endParaRPr lang="en-AU" sz="2800" dirty="0" smtClean="0"/>
          </a:p>
          <a:p>
            <a:r>
              <a:rPr lang="en-AU" sz="2800" dirty="0" smtClean="0"/>
              <a:t>To find out if salty water heats up faster than pure water.</a:t>
            </a:r>
          </a:p>
          <a:p>
            <a:endParaRPr lang="en-AU" sz="2800" dirty="0"/>
          </a:p>
          <a:p>
            <a:r>
              <a:rPr lang="en-AU" sz="2800" dirty="0" smtClean="0"/>
              <a:t>Independent:</a:t>
            </a:r>
          </a:p>
          <a:p>
            <a:r>
              <a:rPr lang="en-AU" sz="2800" dirty="0" smtClean="0"/>
              <a:t>Dependent:</a:t>
            </a:r>
          </a:p>
          <a:p>
            <a:r>
              <a:rPr lang="en-AU" sz="2800" dirty="0" smtClean="0"/>
              <a:t>Controlled:</a:t>
            </a:r>
          </a:p>
          <a:p>
            <a:endParaRPr lang="en-AU" sz="2800" dirty="0"/>
          </a:p>
          <a:p>
            <a:endParaRPr lang="en-AU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2151"/>
              </p:ext>
            </p:extLst>
          </p:nvPr>
        </p:nvGraphicFramePr>
        <p:xfrm>
          <a:off x="6833650" y="148208"/>
          <a:ext cx="521872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1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Independent</a:t>
                      </a:r>
                      <a:r>
                        <a:rPr lang="en-AU" sz="1800" b="0" dirty="0" smtClean="0"/>
                        <a:t> variable is the one that is </a:t>
                      </a:r>
                      <a:r>
                        <a:rPr lang="en-AU" sz="1800" b="1" baseline="0" dirty="0" smtClean="0"/>
                        <a:t>changed</a:t>
                      </a:r>
                      <a:endParaRPr lang="en-AU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 smtClean="0"/>
                        <a:t>Dependent</a:t>
                      </a:r>
                      <a:r>
                        <a:rPr lang="en-AU" sz="1800" b="0" dirty="0" smtClean="0"/>
                        <a:t> variable is the one that is </a:t>
                      </a:r>
                      <a:r>
                        <a:rPr lang="en-AU" sz="1800" b="1" dirty="0" smtClean="0"/>
                        <a:t>measured</a:t>
                      </a:r>
                      <a:endParaRPr lang="en-AU" sz="18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baseline="0" dirty="0" smtClean="0"/>
                        <a:t>Controlled</a:t>
                      </a:r>
                      <a:r>
                        <a:rPr lang="en-AU" sz="1800" b="0" baseline="0" dirty="0" smtClean="0"/>
                        <a:t> variables are ones that are kept the </a:t>
                      </a:r>
                      <a:r>
                        <a:rPr lang="en-AU" sz="1800" b="1" baseline="0" dirty="0" smtClean="0"/>
                        <a:t>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30054" y="3597914"/>
            <a:ext cx="37913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latin typeface="+mj-lt"/>
              </a:rPr>
              <a:t>Type of water</a:t>
            </a:r>
          </a:p>
          <a:p>
            <a:r>
              <a:rPr lang="en-AU" sz="2800" b="1" dirty="0" smtClean="0">
                <a:latin typeface="+mj-lt"/>
              </a:rPr>
              <a:t>How fast the water heats</a:t>
            </a:r>
          </a:p>
          <a:p>
            <a:r>
              <a:rPr lang="en-AU" sz="2800" b="1" dirty="0" smtClean="0">
                <a:latin typeface="+mj-lt"/>
              </a:rPr>
              <a:t>Amount of water</a:t>
            </a:r>
          </a:p>
          <a:p>
            <a:r>
              <a:rPr lang="en-AU" sz="2800" b="1" dirty="0" smtClean="0">
                <a:latin typeface="+mj-lt"/>
              </a:rPr>
              <a:t>Heat source</a:t>
            </a:r>
          </a:p>
          <a:p>
            <a:r>
              <a:rPr lang="en-AU" sz="2800" b="1" dirty="0" smtClean="0">
                <a:latin typeface="+mj-lt"/>
              </a:rPr>
              <a:t>Size of beaker</a:t>
            </a:r>
            <a:endParaRPr lang="en-A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6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853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SMITH Karen [Harrisdale Senior High School]</cp:lastModifiedBy>
  <cp:revision>84</cp:revision>
  <dcterms:created xsi:type="dcterms:W3CDTF">2017-01-28T08:32:28Z</dcterms:created>
  <dcterms:modified xsi:type="dcterms:W3CDTF">2020-07-02T00:51:46Z</dcterms:modified>
</cp:coreProperties>
</file>