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74" r:id="rId5"/>
    <p:sldId id="275" r:id="rId6"/>
    <p:sldId id="276" r:id="rId7"/>
    <p:sldId id="27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8" d="100"/>
          <a:sy n="88" d="100"/>
        </p:scale>
        <p:origin x="210" y="5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25/03/2019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25/03/2019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25/03/2019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25/03/2019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25/03/2019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25/03/2019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25/03/2019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25/03/2019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25/03/2019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25/03/2019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25/03/2019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25/03/2019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1746"/>
            <a:ext cx="9144000" cy="2120975"/>
          </a:xfrm>
          <a:ln w="28575">
            <a:solidFill>
              <a:schemeClr val="accent4"/>
            </a:solidFill>
          </a:ln>
        </p:spPr>
        <p:txBody>
          <a:bodyPr>
            <a:normAutofit/>
          </a:bodyPr>
          <a:lstStyle/>
          <a:p>
            <a:r>
              <a:rPr lang="en-AU" dirty="0" smtClean="0"/>
              <a:t>Writing a </a:t>
            </a:r>
            <a:r>
              <a:rPr lang="en-AU" dirty="0" smtClean="0"/>
              <a:t>Discussion</a:t>
            </a:r>
            <a:br>
              <a:rPr lang="en-AU" dirty="0" smtClean="0"/>
            </a:br>
            <a:r>
              <a:rPr lang="en-AU" sz="2400" dirty="0" smtClean="0"/>
              <a:t>Year 7 Science</a:t>
            </a:r>
            <a:endParaRPr lang="en-AU" dirty="0"/>
          </a:p>
        </p:txBody>
      </p:sp>
    </p:spTree>
    <p:extLst>
      <p:ext uri="{BB962C8B-B14F-4D97-AF65-F5344CB8AC3E}">
        <p14:creationId xmlns:p14="http://schemas.microsoft.com/office/powerpoint/2010/main" val="3582847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Learning Objectives</a:t>
            </a:r>
            <a:endParaRPr lang="en-AU" sz="3200" dirty="0"/>
          </a:p>
        </p:txBody>
      </p:sp>
      <p:sp>
        <p:nvSpPr>
          <p:cNvPr id="9" name="TextBox 8"/>
          <p:cNvSpPr txBox="1"/>
          <p:nvPr/>
        </p:nvSpPr>
        <p:spPr>
          <a:xfrm>
            <a:off x="0" y="2396108"/>
            <a:ext cx="44985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Activate Prior Knowledge</a:t>
            </a:r>
            <a:endParaRPr lang="en-AU" sz="3200" dirty="0"/>
          </a:p>
        </p:txBody>
      </p:sp>
      <p:sp>
        <p:nvSpPr>
          <p:cNvPr id="10" name="Title 1"/>
          <p:cNvSpPr txBox="1">
            <a:spLocks/>
          </p:cNvSpPr>
          <p:nvPr/>
        </p:nvSpPr>
        <p:spPr>
          <a:xfrm>
            <a:off x="438150" y="3223067"/>
            <a:ext cx="9753600" cy="3206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200" dirty="0" smtClean="0"/>
              <a:t/>
            </a:r>
            <a:br>
              <a:rPr lang="en-AU" sz="3200" dirty="0" smtClean="0"/>
            </a:br>
            <a:endParaRPr lang="en-AU" sz="3200" dirty="0"/>
          </a:p>
        </p:txBody>
      </p:sp>
      <p:graphicFrame>
        <p:nvGraphicFramePr>
          <p:cNvPr id="11" name="Table 10"/>
          <p:cNvGraphicFramePr>
            <a:graphicFrameLocks noGrp="1"/>
          </p:cNvGraphicFramePr>
          <p:nvPr>
            <p:extLst>
              <p:ext uri="{D42A27DB-BD31-4B8C-83A1-F6EECF244321}">
                <p14:modId xmlns:p14="http://schemas.microsoft.com/office/powerpoint/2010/main" val="1293420078"/>
              </p:ext>
            </p:extLst>
          </p:nvPr>
        </p:nvGraphicFramePr>
        <p:xfrm>
          <a:off x="9328245" y="279779"/>
          <a:ext cx="2605964" cy="1005840"/>
        </p:xfrm>
        <a:graphic>
          <a:graphicData uri="http://schemas.openxmlformats.org/drawingml/2006/table">
            <a:tbl>
              <a:tblPr firstRow="1" bandRow="1">
                <a:tableStyleId>{21E4AEA4-8DFA-4A89-87EB-49C32662AFE0}</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dirty="0" smtClean="0"/>
                        <a:t>How many parts is</a:t>
                      </a:r>
                      <a:r>
                        <a:rPr lang="en-AU" baseline="0" dirty="0" smtClean="0"/>
                        <a:t> our discussion going to have</a:t>
                      </a:r>
                      <a:r>
                        <a:rPr lang="en-AU" dirty="0" smtClean="0"/>
                        <a:t>?</a:t>
                      </a:r>
                    </a:p>
                  </a:txBody>
                  <a:tcPr>
                    <a:solidFill>
                      <a:schemeClr val="accent4">
                        <a:lumMod val="40000"/>
                        <a:lumOff val="60000"/>
                        <a:alpha val="50000"/>
                      </a:schemeClr>
                    </a:solidFill>
                  </a:tcPr>
                </a:tc>
              </a:tr>
            </a:tbl>
          </a:graphicData>
        </a:graphic>
      </p:graphicFrame>
      <p:sp>
        <p:nvSpPr>
          <p:cNvPr id="13" name="Title 1"/>
          <p:cNvSpPr txBox="1">
            <a:spLocks/>
          </p:cNvSpPr>
          <p:nvPr/>
        </p:nvSpPr>
        <p:spPr>
          <a:xfrm>
            <a:off x="260730" y="3223067"/>
            <a:ext cx="8924214" cy="97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Think, pair share:  How do you read a measuring cylinder, thermometer or beaker?</a:t>
            </a:r>
          </a:p>
        </p:txBody>
      </p:sp>
      <p:sp>
        <p:nvSpPr>
          <p:cNvPr id="3" name="TextBox 2"/>
          <p:cNvSpPr txBox="1"/>
          <p:nvPr/>
        </p:nvSpPr>
        <p:spPr>
          <a:xfrm>
            <a:off x="260730" y="872613"/>
            <a:ext cx="8924214" cy="954107"/>
          </a:xfrm>
          <a:prstGeom prst="rect">
            <a:avLst/>
          </a:prstGeom>
          <a:noFill/>
        </p:spPr>
        <p:txBody>
          <a:bodyPr wrap="square" rtlCol="0">
            <a:spAutoFit/>
          </a:bodyPr>
          <a:lstStyle/>
          <a:p>
            <a:pPr marL="514350" indent="-514350">
              <a:buFont typeface="+mj-lt"/>
              <a:buAutoNum type="arabicPeriod"/>
            </a:pPr>
            <a:r>
              <a:rPr lang="en-AU" sz="2800" dirty="0" smtClean="0"/>
              <a:t>Write a three part discussion for an experiment</a:t>
            </a:r>
          </a:p>
          <a:p>
            <a:pPr marL="514350" indent="-514350">
              <a:buFont typeface="+mj-lt"/>
              <a:buAutoNum type="arabicPeriod"/>
            </a:pPr>
            <a:r>
              <a:rPr lang="en-AU" sz="2800" dirty="0" smtClean="0"/>
              <a:t>Write a conclusion for an experiment</a:t>
            </a:r>
            <a:endParaRPr lang="en-AU" sz="2800" dirty="0"/>
          </a:p>
        </p:txBody>
      </p:sp>
      <p:pic>
        <p:nvPicPr>
          <p:cNvPr id="12" name="Picture 2" descr="http://ak8.picdn.net/shutterstock/videos/26014478/thumb/1.jpg">
            <a:extLst>
              <a:ext uri="{FF2B5EF4-FFF2-40B4-BE49-F238E27FC236}">
                <a16:creationId xmlns:a16="http://schemas.microsoft.com/office/drawing/2014/main" xmlns="" id="{97F2D6ED-E80F-42E0-B82D-0B12E00A29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78" r="15089"/>
          <a:stretch/>
        </p:blipFill>
        <p:spPr bwMode="auto">
          <a:xfrm>
            <a:off x="8970837" y="2766604"/>
            <a:ext cx="2963372" cy="382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267555" y="971188"/>
            <a:ext cx="8924214" cy="120566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Scientists need to analyse their experiments, to make sure they are fair and reliable.</a:t>
            </a:r>
          </a:p>
          <a:p>
            <a:r>
              <a:rPr lang="en-AU" sz="2800" dirty="0" smtClean="0">
                <a:latin typeface="+mn-lt"/>
              </a:rPr>
              <a:t>Scientists write a discussion to explain their analysis.</a:t>
            </a:r>
          </a:p>
        </p:txBody>
      </p:sp>
      <p:graphicFrame>
        <p:nvGraphicFramePr>
          <p:cNvPr id="7" name="Table 6"/>
          <p:cNvGraphicFramePr>
            <a:graphicFrameLocks noGrp="1"/>
          </p:cNvGraphicFramePr>
          <p:nvPr>
            <p:extLst>
              <p:ext uri="{D42A27DB-BD31-4B8C-83A1-F6EECF244321}">
                <p14:modId xmlns:p14="http://schemas.microsoft.com/office/powerpoint/2010/main" val="3616956367"/>
              </p:ext>
            </p:extLst>
          </p:nvPr>
        </p:nvGraphicFramePr>
        <p:xfrm>
          <a:off x="9301477" y="5347946"/>
          <a:ext cx="2646908" cy="128524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smtClean="0"/>
                        <a:t>Error:</a:t>
                      </a:r>
                      <a:r>
                        <a:rPr lang="en-AU" baseline="0" smtClean="0"/>
                        <a:t> an inconsistency in measurement</a:t>
                      </a:r>
                      <a:endParaRPr lang="en-AU" dirty="0" smtClean="0"/>
                    </a:p>
                    <a:p>
                      <a:endParaRPr lang="en-AU"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7460553"/>
              </p:ext>
            </p:extLst>
          </p:nvPr>
        </p:nvGraphicFramePr>
        <p:xfrm>
          <a:off x="9191769" y="279779"/>
          <a:ext cx="2742440" cy="1005840"/>
        </p:xfrm>
        <a:graphic>
          <a:graphicData uri="http://schemas.openxmlformats.org/drawingml/2006/table">
            <a:tbl>
              <a:tblPr firstRow="1" bandRow="1">
                <a:tableStyleId>{21E4AEA4-8DFA-4A89-87EB-49C32662AFE0}</a:tableStyleId>
              </a:tblPr>
              <a:tblGrid>
                <a:gridCol w="2742440"/>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Why do scientists need to analyse their experiments</a:t>
                      </a:r>
                      <a:r>
                        <a:rPr lang="en-AU" baseline="0" dirty="0" smtClean="0"/>
                        <a: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9200739" cy="31474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A discussion in a science report includes:</a:t>
            </a:r>
          </a:p>
          <a:p>
            <a:pPr marL="514350" indent="-514350">
              <a:buFont typeface="+mj-lt"/>
              <a:buAutoNum type="arabicPeriod"/>
            </a:pPr>
            <a:r>
              <a:rPr lang="en-AU" sz="2800" dirty="0" smtClean="0">
                <a:latin typeface="+mn-lt"/>
              </a:rPr>
              <a:t>Looking back at the hypothesis</a:t>
            </a:r>
          </a:p>
          <a:p>
            <a:pPr marL="514350" indent="-514350">
              <a:buFont typeface="+mj-lt"/>
              <a:buAutoNum type="arabicPeriod"/>
            </a:pPr>
            <a:r>
              <a:rPr lang="en-AU" sz="2800" dirty="0" smtClean="0">
                <a:latin typeface="+mn-lt"/>
              </a:rPr>
              <a:t>Identifying errors that affect the reliability of the experiment</a:t>
            </a:r>
          </a:p>
          <a:p>
            <a:pPr marL="514350" indent="-514350">
              <a:buFont typeface="+mj-lt"/>
              <a:buAutoNum type="arabicPeriod"/>
            </a:pPr>
            <a:r>
              <a:rPr lang="en-AU" sz="2800" dirty="0" smtClean="0">
                <a:latin typeface="+mn-lt"/>
              </a:rPr>
              <a:t>Identifying improvements that can be made to the experiment</a:t>
            </a:r>
          </a:p>
          <a:p>
            <a:endParaRPr lang="en-AU" sz="2800" dirty="0" smtClean="0">
              <a:latin typeface="+mn-lt"/>
            </a:endParaRPr>
          </a:p>
        </p:txBody>
      </p:sp>
      <p:cxnSp>
        <p:nvCxnSpPr>
          <p:cNvPr id="12" name="Straight Connector 11"/>
          <p:cNvCxnSpPr/>
          <p:nvPr/>
        </p:nvCxnSpPr>
        <p:spPr>
          <a:xfrm>
            <a:off x="68241" y="2210077"/>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948729650"/>
              </p:ext>
            </p:extLst>
          </p:nvPr>
        </p:nvGraphicFramePr>
        <p:xfrm>
          <a:off x="9191769" y="1707141"/>
          <a:ext cx="2756616" cy="1280160"/>
        </p:xfrm>
        <a:graphic>
          <a:graphicData uri="http://schemas.openxmlformats.org/drawingml/2006/table">
            <a:tbl>
              <a:tblPr firstRow="1" bandRow="1">
                <a:tableStyleId>{21E4AEA4-8DFA-4A89-87EB-49C32662AFE0}</a:tableStyleId>
              </a:tblPr>
              <a:tblGrid>
                <a:gridCol w="2756616"/>
              </a:tblGrid>
              <a:tr h="0">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one thing a discussion</a:t>
                      </a:r>
                      <a:r>
                        <a:rPr lang="en-AU" baseline="0" dirty="0" smtClean="0"/>
                        <a:t> must include.</a:t>
                      </a:r>
                      <a:endParaRPr lang="en-AU" dirty="0" smtClean="0"/>
                    </a:p>
                  </a:txBody>
                  <a:tcPr>
                    <a:solidFill>
                      <a:schemeClr val="accent4">
                        <a:lumMod val="40000"/>
                        <a:lumOff val="60000"/>
                        <a:alpha val="5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27263549"/>
              </p:ext>
            </p:extLst>
          </p:nvPr>
        </p:nvGraphicFramePr>
        <p:xfrm>
          <a:off x="9191769" y="3695222"/>
          <a:ext cx="2756616" cy="736600"/>
        </p:xfrm>
        <a:graphic>
          <a:graphicData uri="http://schemas.openxmlformats.org/drawingml/2006/table">
            <a:tbl>
              <a:tblPr firstRow="1" bandRow="1">
                <a:tableStyleId>{21E4AEA4-8DFA-4A89-87EB-49C32662AFE0}</a:tableStyleId>
              </a:tblPr>
              <a:tblGrid>
                <a:gridCol w="2756616"/>
              </a:tblGrid>
              <a:tr h="0">
                <a:tc>
                  <a:txBody>
                    <a:bodyPr/>
                    <a:lstStyle/>
                    <a:p>
                      <a:r>
                        <a:rPr lang="en-AU" dirty="0" smtClean="0"/>
                        <a:t>CFU 3</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is an error?</a:t>
                      </a:r>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267555" y="971188"/>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87087954"/>
              </p:ext>
            </p:extLst>
          </p:nvPr>
        </p:nvGraphicFramePr>
        <p:xfrm>
          <a:off x="9301477" y="5677770"/>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smtClean="0"/>
                        <a:t>Error:</a:t>
                      </a:r>
                      <a:r>
                        <a:rPr lang="en-AU" baseline="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1164349"/>
              </p:ext>
            </p:extLst>
          </p:nvPr>
        </p:nvGraphicFramePr>
        <p:xfrm>
          <a:off x="6854167" y="123354"/>
          <a:ext cx="2632732" cy="128016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two</a:t>
                      </a:r>
                      <a:r>
                        <a:rPr lang="en-AU" baseline="0" dirty="0" smtClean="0"/>
                        <a:t> </a:t>
                      </a:r>
                      <a:r>
                        <a:rPr lang="en-AU" dirty="0" smtClean="0"/>
                        <a:t>things the</a:t>
                      </a:r>
                      <a:r>
                        <a:rPr lang="en-AU" baseline="0" dirty="0" smtClean="0"/>
                        <a:t> first paragraph includes.</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8004576"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A student had the hypothesis</a:t>
            </a:r>
          </a:p>
          <a:p>
            <a:r>
              <a:rPr lang="en-AU" sz="2800" dirty="0" smtClean="0"/>
              <a:t>	</a:t>
            </a:r>
            <a:r>
              <a:rPr lang="en-AU" sz="2800" b="1" dirty="0" smtClean="0"/>
              <a:t>Copper heats at a faster rate than tin</a:t>
            </a:r>
          </a:p>
          <a:p>
            <a:endParaRPr lang="en-AU" sz="2800" b="1" dirty="0"/>
          </a:p>
          <a:p>
            <a:r>
              <a:rPr lang="en-AU" sz="2800" dirty="0" smtClean="0"/>
              <a:t>His paragraph might be</a:t>
            </a:r>
          </a:p>
          <a:p>
            <a:r>
              <a:rPr lang="en-AU" sz="2800" b="1" dirty="0" smtClean="0"/>
              <a:t>The hypothesis was not supported by the results.  After 10 minutes of heating, the copper only reached a temperature of 55°C but the tin reached 72°C.  This shows that tin heats faster than copper.</a:t>
            </a:r>
          </a:p>
          <a:p>
            <a:endParaRPr lang="en-AU" sz="2800" b="1" dirty="0"/>
          </a:p>
          <a:p>
            <a:r>
              <a:rPr lang="en-AU" sz="2800" dirty="0" smtClean="0"/>
              <a:t>Try writing a paragraph for your experiment.</a:t>
            </a:r>
          </a:p>
        </p:txBody>
      </p:sp>
      <p:cxnSp>
        <p:nvCxnSpPr>
          <p:cNvPr id="12" name="Straight Connector 11"/>
          <p:cNvCxnSpPr/>
          <p:nvPr/>
        </p:nvCxnSpPr>
        <p:spPr>
          <a:xfrm>
            <a:off x="68241" y="2210077"/>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920217627"/>
              </p:ext>
            </p:extLst>
          </p:nvPr>
        </p:nvGraphicFramePr>
        <p:xfrm>
          <a:off x="8319976" y="2208506"/>
          <a:ext cx="3674958" cy="3139440"/>
        </p:xfrm>
        <a:graphic>
          <a:graphicData uri="http://schemas.openxmlformats.org/drawingml/2006/table">
            <a:tbl>
              <a:tblPr firstRow="1" bandRow="1">
                <a:tableStyleId>{5C22544A-7EE6-4342-B048-85BDC9FD1C3A}</a:tableStyleId>
              </a:tblPr>
              <a:tblGrid>
                <a:gridCol w="770566">
                  <a:extLst>
                    <a:ext uri="{9D8B030D-6E8A-4147-A177-3AD203B41FA5}">
                      <a16:colId xmlns:a16="http://schemas.microsoft.com/office/drawing/2014/main" xmlns="" val="20000"/>
                    </a:ext>
                  </a:extLst>
                </a:gridCol>
                <a:gridCol w="1398477">
                  <a:extLst>
                    <a:ext uri="{9D8B030D-6E8A-4147-A177-3AD203B41FA5}">
                      <a16:colId xmlns:a16="http://schemas.microsoft.com/office/drawing/2014/main" xmlns="" val="20001"/>
                    </a:ext>
                  </a:extLst>
                </a:gridCol>
                <a:gridCol w="1505915">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Tin Temperature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Copper Temperature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49297570"/>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3013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267555" y="971188"/>
            <a:ext cx="9200738" cy="1345985"/>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errors would affect the results</a:t>
            </a:r>
            <a:endParaRPr lang="en-AU" sz="28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987087954"/>
              </p:ext>
            </p:extLst>
          </p:nvPr>
        </p:nvGraphicFramePr>
        <p:xfrm>
          <a:off x="9301477" y="5677770"/>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smtClean="0"/>
                        <a:t>Error:</a:t>
                      </a:r>
                      <a:r>
                        <a:rPr lang="en-AU" baseline="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71694594"/>
              </p:ext>
            </p:extLst>
          </p:nvPr>
        </p:nvGraphicFramePr>
        <p:xfrm>
          <a:off x="6854167" y="123354"/>
          <a:ext cx="2632732" cy="128016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two</a:t>
                      </a:r>
                      <a:r>
                        <a:rPr lang="en-AU" baseline="0" dirty="0" smtClean="0"/>
                        <a:t> </a:t>
                      </a:r>
                      <a:r>
                        <a:rPr lang="en-AU" dirty="0" smtClean="0"/>
                        <a:t>things the</a:t>
                      </a:r>
                      <a:r>
                        <a:rPr lang="en-AU" baseline="0" dirty="0" smtClean="0"/>
                        <a:t> second paragraph includes.</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11876318" cy="4139910"/>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The error the student identified is </a:t>
            </a:r>
          </a:p>
          <a:p>
            <a:r>
              <a:rPr lang="en-AU" sz="2800" b="1" dirty="0" smtClean="0"/>
              <a:t>The copper was heated with a yellow flame for part of the experiment.</a:t>
            </a:r>
          </a:p>
          <a:p>
            <a:endParaRPr lang="en-AU" sz="2800" b="1" dirty="0"/>
          </a:p>
          <a:p>
            <a:r>
              <a:rPr lang="en-AU" sz="2800" dirty="0" smtClean="0"/>
              <a:t>His paragraph might be</a:t>
            </a:r>
          </a:p>
          <a:p>
            <a:r>
              <a:rPr lang="en-AU" sz="2800" b="1" dirty="0" smtClean="0"/>
              <a:t>A source of error in this experiment was that the </a:t>
            </a:r>
            <a:r>
              <a:rPr lang="en-AU" sz="2800" b="1" dirty="0"/>
              <a:t>copper was </a:t>
            </a:r>
            <a:r>
              <a:rPr lang="en-AU" sz="2800" b="1" dirty="0" smtClean="0"/>
              <a:t>not heated with a blue flame for the entire experiment.  This means that the copper wasn’t getting the same amount of heat as the tin.  This could have affected the results because the heating of the copper was not consistent and may have been lower than it should have been.</a:t>
            </a:r>
            <a:endParaRPr lang="en-AU" sz="2800" b="1" dirty="0"/>
          </a:p>
          <a:p>
            <a:endParaRPr lang="en-AU" sz="2800" b="1" dirty="0"/>
          </a:p>
          <a:p>
            <a:r>
              <a:rPr lang="en-AU" sz="2800" dirty="0" smtClean="0"/>
              <a:t>Try writing a paragraph for your experiment.</a:t>
            </a:r>
          </a:p>
        </p:txBody>
      </p:sp>
      <p:cxnSp>
        <p:nvCxnSpPr>
          <p:cNvPr id="12" name="Straight Connector 11"/>
          <p:cNvCxnSpPr/>
          <p:nvPr/>
        </p:nvCxnSpPr>
        <p:spPr>
          <a:xfrm>
            <a:off x="68241" y="2210077"/>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4114424702"/>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error might affect the results of this</a:t>
                      </a:r>
                      <a:r>
                        <a:rPr lang="en-AU" baseline="0" dirty="0" smtClean="0"/>
                        <a:t> experiment.</a:t>
                      </a:r>
                      <a:endParaRPr lang="en-AU" dirty="0" smtClean="0"/>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10968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267555" y="971188"/>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a:latin typeface="+mn-lt"/>
              </a:rPr>
              <a:t>Paragraph 3</a:t>
            </a:r>
            <a:r>
              <a:rPr lang="en-AU" sz="2800" smtClean="0">
                <a:latin typeface="+mn-lt"/>
              </a:rPr>
              <a:t>: Identifying improvements</a:t>
            </a:r>
            <a:endParaRPr lang="en-AU" sz="2800">
              <a:latin typeface="+mn-lt"/>
            </a:endParaRPr>
          </a:p>
          <a:p>
            <a:pPr marL="457200" indent="-457200">
              <a:buFont typeface="Arial" panose="020B0604020202020204" pitchFamily="34" charset="0"/>
              <a:buChar char="•"/>
            </a:pPr>
            <a:r>
              <a:rPr lang="en-AU" sz="2800" smtClean="0">
                <a:latin typeface="+mn-lt"/>
              </a:rPr>
              <a:t>Identify a way to improve the reliability of the results</a:t>
            </a:r>
            <a:endParaRPr lang="en-AU" sz="2800">
              <a:latin typeface="+mn-lt"/>
            </a:endParaRPr>
          </a:p>
          <a:p>
            <a:pPr marL="457200" indent="-457200">
              <a:buFont typeface="Arial" panose="020B0604020202020204" pitchFamily="34" charset="0"/>
              <a:buChar char="•"/>
            </a:pPr>
            <a:r>
              <a:rPr lang="en-AU" sz="2800" smtClean="0">
                <a:latin typeface="+mn-lt"/>
              </a:rPr>
              <a:t>Explain how the reliability would be improved</a:t>
            </a:r>
            <a:endParaRPr lang="en-AU" sz="280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944500408"/>
              </p:ext>
            </p:extLst>
          </p:nvPr>
        </p:nvGraphicFramePr>
        <p:xfrm>
          <a:off x="6854167" y="123354"/>
          <a:ext cx="2632732" cy="128016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two</a:t>
                      </a:r>
                      <a:r>
                        <a:rPr lang="en-AU" baseline="0" dirty="0" smtClean="0"/>
                        <a:t> </a:t>
                      </a:r>
                      <a:r>
                        <a:rPr lang="en-AU" dirty="0" smtClean="0"/>
                        <a:t>things the</a:t>
                      </a:r>
                      <a:r>
                        <a:rPr lang="en-AU" baseline="0" dirty="0" smtClean="0"/>
                        <a:t> second paragraph includes.</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11876318"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The improvement the student identified is </a:t>
            </a:r>
          </a:p>
          <a:p>
            <a:r>
              <a:rPr lang="en-AU" sz="2800" b="1" dirty="0" smtClean="0"/>
              <a:t>The metals could be heated in an oven or on a hot plate</a:t>
            </a:r>
          </a:p>
          <a:p>
            <a:endParaRPr lang="en-AU" sz="2800" b="1" dirty="0"/>
          </a:p>
          <a:p>
            <a:r>
              <a:rPr lang="en-AU" sz="2800" dirty="0" smtClean="0"/>
              <a:t>His paragraph might be</a:t>
            </a:r>
          </a:p>
          <a:p>
            <a:r>
              <a:rPr lang="en-AU" sz="2800" b="1" dirty="0" smtClean="0"/>
              <a:t>An improvement that would make this experiment more reliable is to heat the metals in an oven or on a hot plate.  This would make the results more reliable because the metals can be heated at the same time and would receive the same amount of heat.</a:t>
            </a:r>
            <a:endParaRPr lang="en-AU" sz="2800" b="1" dirty="0"/>
          </a:p>
          <a:p>
            <a:endParaRPr lang="en-AU" sz="2800" b="1" dirty="0"/>
          </a:p>
          <a:p>
            <a:r>
              <a:rPr lang="en-AU" sz="2800" dirty="0" smtClean="0"/>
              <a:t>Try writing a paragraph for your experiment.</a:t>
            </a:r>
          </a:p>
        </p:txBody>
      </p:sp>
      <p:cxnSp>
        <p:nvCxnSpPr>
          <p:cNvPr id="12" name="Straight Connector 11"/>
          <p:cNvCxnSpPr/>
          <p:nvPr/>
        </p:nvCxnSpPr>
        <p:spPr>
          <a:xfrm>
            <a:off x="68241" y="2210077"/>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2695741901"/>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might improve the</a:t>
                      </a:r>
                      <a:r>
                        <a:rPr lang="en-AU" baseline="0" dirty="0" smtClean="0"/>
                        <a:t> reliability of the experiment.</a:t>
                      </a:r>
                      <a:endParaRPr lang="en-AU" dirty="0" smtClean="0"/>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11241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267555" y="971188"/>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describing what was found out in the experiment</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135453096"/>
              </p:ext>
            </p:extLst>
          </p:nvPr>
        </p:nvGraphicFramePr>
        <p:xfrm>
          <a:off x="9468293" y="143628"/>
          <a:ext cx="2632732" cy="128016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the</a:t>
                      </a:r>
                      <a:r>
                        <a:rPr lang="en-AU" baseline="0" dirty="0" smtClean="0"/>
                        <a:t> conclusion is.</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11876318"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t>The student’s conclusion might be:</a:t>
            </a:r>
          </a:p>
          <a:p>
            <a:r>
              <a:rPr lang="en-AU" sz="2800" b="1" dirty="0" smtClean="0"/>
              <a:t>This experiment showed that different metals heat at different rates.  The piece of tin heated faster than the copper.  The experiment can be made more reliable by using a different heat source, so both metals receive the same amount of heat</a:t>
            </a:r>
            <a:endParaRPr lang="en-AU" sz="2800" b="1" dirty="0"/>
          </a:p>
          <a:p>
            <a:endParaRPr lang="en-AU" sz="2800" b="1" dirty="0"/>
          </a:p>
          <a:p>
            <a:r>
              <a:rPr lang="en-AU" sz="2800" dirty="0" smtClean="0"/>
              <a:t>Try writing a conclusion for your experiment.</a:t>
            </a:r>
          </a:p>
        </p:txBody>
      </p:sp>
      <p:cxnSp>
        <p:nvCxnSpPr>
          <p:cNvPr id="12" name="Straight Connector 11"/>
          <p:cNvCxnSpPr/>
          <p:nvPr/>
        </p:nvCxnSpPr>
        <p:spPr>
          <a:xfrm>
            <a:off x="68241" y="2210077"/>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9432</TotalTime>
  <Words>645</Words>
  <Application>Microsoft Office PowerPoint</Application>
  <PresentationFormat>Widescreen</PresentationFormat>
  <Paragraphs>103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Writing a Discussion Year 7 Science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teacher</cp:lastModifiedBy>
  <cp:revision>76</cp:revision>
  <dcterms:created xsi:type="dcterms:W3CDTF">2017-01-28T08:32:28Z</dcterms:created>
  <dcterms:modified xsi:type="dcterms:W3CDTF">2019-03-25T07:21:36Z</dcterms:modified>
</cp:coreProperties>
</file>